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4"/>
  </p:notesMasterIdLst>
  <p:sldIdLst>
    <p:sldId id="437" r:id="rId2"/>
    <p:sldId id="438" r:id="rId3"/>
    <p:sldId id="439" r:id="rId4"/>
    <p:sldId id="361" r:id="rId5"/>
    <p:sldId id="257" r:id="rId6"/>
    <p:sldId id="258" r:id="rId7"/>
    <p:sldId id="259" r:id="rId8"/>
    <p:sldId id="546" r:id="rId9"/>
    <p:sldId id="547" r:id="rId10"/>
    <p:sldId id="523" r:id="rId11"/>
    <p:sldId id="440" r:id="rId12"/>
    <p:sldId id="441" r:id="rId13"/>
    <p:sldId id="442" r:id="rId14"/>
    <p:sldId id="443" r:id="rId15"/>
    <p:sldId id="444" r:id="rId16"/>
    <p:sldId id="445" r:id="rId17"/>
    <p:sldId id="446" r:id="rId18"/>
    <p:sldId id="447" r:id="rId19"/>
    <p:sldId id="448" r:id="rId20"/>
    <p:sldId id="512" r:id="rId21"/>
    <p:sldId id="449" r:id="rId22"/>
    <p:sldId id="450" r:id="rId23"/>
    <p:sldId id="451" r:id="rId24"/>
    <p:sldId id="452" r:id="rId25"/>
    <p:sldId id="395" r:id="rId26"/>
    <p:sldId id="453" r:id="rId27"/>
    <p:sldId id="454" r:id="rId28"/>
    <p:sldId id="455" r:id="rId29"/>
    <p:sldId id="260" r:id="rId30"/>
    <p:sldId id="261" r:id="rId31"/>
    <p:sldId id="262" r:id="rId32"/>
    <p:sldId id="263" r:id="rId33"/>
    <p:sldId id="526" r:id="rId34"/>
    <p:sldId id="527" r:id="rId35"/>
    <p:sldId id="528" r:id="rId36"/>
    <p:sldId id="545" r:id="rId37"/>
    <p:sldId id="264" r:id="rId38"/>
    <p:sldId id="265" r:id="rId39"/>
    <p:sldId id="266" r:id="rId40"/>
    <p:sldId id="267" r:id="rId41"/>
    <p:sldId id="272" r:id="rId42"/>
    <p:sldId id="273" r:id="rId43"/>
    <p:sldId id="275" r:id="rId44"/>
    <p:sldId id="276" r:id="rId45"/>
    <p:sldId id="529" r:id="rId46"/>
    <p:sldId id="277" r:id="rId47"/>
    <p:sldId id="278" r:id="rId48"/>
    <p:sldId id="530" r:id="rId49"/>
    <p:sldId id="531" r:id="rId50"/>
    <p:sldId id="466" r:id="rId51"/>
    <p:sldId id="467" r:id="rId52"/>
    <p:sldId id="468" r:id="rId53"/>
    <p:sldId id="469" r:id="rId54"/>
    <p:sldId id="470" r:id="rId55"/>
    <p:sldId id="471" r:id="rId56"/>
    <p:sldId id="472" r:id="rId57"/>
    <p:sldId id="473" r:id="rId58"/>
    <p:sldId id="511" r:id="rId59"/>
    <p:sldId id="381" r:id="rId60"/>
    <p:sldId id="382" r:id="rId61"/>
    <p:sldId id="283" r:id="rId62"/>
    <p:sldId id="284" r:id="rId63"/>
    <p:sldId id="285" r:id="rId64"/>
    <p:sldId id="286" r:id="rId65"/>
    <p:sldId id="524" r:id="rId66"/>
    <p:sldId id="287" r:id="rId67"/>
    <p:sldId id="362" r:id="rId68"/>
    <p:sldId id="363" r:id="rId69"/>
    <p:sldId id="364" r:id="rId70"/>
    <p:sldId id="509" r:id="rId71"/>
    <p:sldId id="510" r:id="rId72"/>
    <p:sldId id="513" r:id="rId73"/>
    <p:sldId id="514" r:id="rId74"/>
    <p:sldId id="515" r:id="rId75"/>
    <p:sldId id="516" r:id="rId76"/>
    <p:sldId id="517" r:id="rId77"/>
    <p:sldId id="518" r:id="rId78"/>
    <p:sldId id="519" r:id="rId79"/>
    <p:sldId id="365" r:id="rId80"/>
    <p:sldId id="366" r:id="rId81"/>
    <p:sldId id="368" r:id="rId82"/>
    <p:sldId id="367" r:id="rId83"/>
    <p:sldId id="369" r:id="rId84"/>
    <p:sldId id="370" r:id="rId85"/>
    <p:sldId id="520" r:id="rId86"/>
    <p:sldId id="371" r:id="rId87"/>
    <p:sldId id="372" r:id="rId88"/>
    <p:sldId id="521" r:id="rId89"/>
    <p:sldId id="373" r:id="rId90"/>
    <p:sldId id="374" r:id="rId91"/>
    <p:sldId id="375" r:id="rId92"/>
    <p:sldId id="378" r:id="rId93"/>
    <p:sldId id="379" r:id="rId94"/>
    <p:sldId id="380" r:id="rId95"/>
    <p:sldId id="376" r:id="rId96"/>
    <p:sldId id="522" r:id="rId97"/>
    <p:sldId id="525" r:id="rId98"/>
    <p:sldId id="288" r:id="rId99"/>
    <p:sldId id="289" r:id="rId100"/>
    <p:sldId id="383" r:id="rId101"/>
    <p:sldId id="390" r:id="rId102"/>
    <p:sldId id="391" r:id="rId103"/>
    <p:sldId id="393" r:id="rId104"/>
    <p:sldId id="392" r:id="rId105"/>
    <p:sldId id="290" r:id="rId106"/>
    <p:sldId id="291" r:id="rId107"/>
    <p:sldId id="292" r:id="rId108"/>
    <p:sldId id="293" r:id="rId109"/>
    <p:sldId id="294" r:id="rId110"/>
    <p:sldId id="394" r:id="rId111"/>
    <p:sldId id="537" r:id="rId112"/>
    <p:sldId id="534" r:id="rId113"/>
    <p:sldId id="539" r:id="rId114"/>
    <p:sldId id="535" r:id="rId115"/>
    <p:sldId id="536" r:id="rId116"/>
    <p:sldId id="538" r:id="rId117"/>
    <p:sldId id="295" r:id="rId118"/>
    <p:sldId id="533" r:id="rId119"/>
    <p:sldId id="296" r:id="rId120"/>
    <p:sldId id="297" r:id="rId121"/>
    <p:sldId id="298" r:id="rId122"/>
    <p:sldId id="299" r:id="rId123"/>
    <p:sldId id="300" r:id="rId124"/>
    <p:sldId id="301" r:id="rId125"/>
    <p:sldId id="302" r:id="rId126"/>
    <p:sldId id="304" r:id="rId127"/>
    <p:sldId id="305" r:id="rId128"/>
    <p:sldId id="303" r:id="rId129"/>
    <p:sldId id="306" r:id="rId130"/>
    <p:sldId id="307" r:id="rId131"/>
    <p:sldId id="308" r:id="rId132"/>
    <p:sldId id="309" r:id="rId133"/>
    <p:sldId id="310" r:id="rId134"/>
    <p:sldId id="311" r:id="rId135"/>
    <p:sldId id="312" r:id="rId136"/>
    <p:sldId id="313" r:id="rId137"/>
    <p:sldId id="315" r:id="rId138"/>
    <p:sldId id="314" r:id="rId139"/>
    <p:sldId id="317" r:id="rId140"/>
    <p:sldId id="318" r:id="rId141"/>
    <p:sldId id="319" r:id="rId142"/>
    <p:sldId id="320" r:id="rId143"/>
    <p:sldId id="316" r:id="rId144"/>
    <p:sldId id="321" r:id="rId145"/>
    <p:sldId id="532" r:id="rId146"/>
    <p:sldId id="323" r:id="rId147"/>
    <p:sldId id="324" r:id="rId148"/>
    <p:sldId id="325" r:id="rId149"/>
    <p:sldId id="327" r:id="rId150"/>
    <p:sldId id="326" r:id="rId151"/>
    <p:sldId id="328" r:id="rId152"/>
    <p:sldId id="329" r:id="rId153"/>
    <p:sldId id="330" r:id="rId154"/>
    <p:sldId id="331" r:id="rId155"/>
    <p:sldId id="332" r:id="rId156"/>
    <p:sldId id="333" r:id="rId157"/>
    <p:sldId id="334" r:id="rId158"/>
    <p:sldId id="412" r:id="rId159"/>
    <p:sldId id="413" r:id="rId160"/>
    <p:sldId id="414" r:id="rId161"/>
    <p:sldId id="415" r:id="rId162"/>
    <p:sldId id="543" r:id="rId163"/>
    <p:sldId id="335" r:id="rId164"/>
    <p:sldId id="336" r:id="rId165"/>
    <p:sldId id="337" r:id="rId166"/>
    <p:sldId id="540" r:id="rId167"/>
    <p:sldId id="541" r:id="rId168"/>
    <p:sldId id="542" r:id="rId169"/>
    <p:sldId id="396" r:id="rId170"/>
    <p:sldId id="397" r:id="rId171"/>
    <p:sldId id="398" r:id="rId172"/>
    <p:sldId id="416" r:id="rId173"/>
    <p:sldId id="417" r:id="rId174"/>
    <p:sldId id="418" r:id="rId175"/>
    <p:sldId id="399" r:id="rId176"/>
    <p:sldId id="400" r:id="rId177"/>
    <p:sldId id="401" r:id="rId178"/>
    <p:sldId id="338" r:id="rId179"/>
    <p:sldId id="402" r:id="rId180"/>
    <p:sldId id="403" r:id="rId181"/>
    <p:sldId id="404" r:id="rId182"/>
    <p:sldId id="405" r:id="rId183"/>
    <p:sldId id="406" r:id="rId184"/>
    <p:sldId id="339" r:id="rId185"/>
    <p:sldId id="548" r:id="rId186"/>
    <p:sldId id="344" r:id="rId187"/>
    <p:sldId id="419" r:id="rId188"/>
    <p:sldId id="342" r:id="rId189"/>
    <p:sldId id="351" r:id="rId190"/>
    <p:sldId id="420" r:id="rId191"/>
    <p:sldId id="421" r:id="rId192"/>
    <p:sldId id="422" r:id="rId193"/>
    <p:sldId id="423" r:id="rId194"/>
    <p:sldId id="424" r:id="rId195"/>
    <p:sldId id="431" r:id="rId196"/>
    <p:sldId id="428" r:id="rId197"/>
    <p:sldId id="425" r:id="rId198"/>
    <p:sldId id="429" r:id="rId199"/>
    <p:sldId id="430" r:id="rId200"/>
    <p:sldId id="353" r:id="rId201"/>
    <p:sldId id="354" r:id="rId202"/>
    <p:sldId id="355" r:id="rId203"/>
    <p:sldId id="352" r:id="rId204"/>
    <p:sldId id="356" r:id="rId205"/>
    <p:sldId id="358" r:id="rId206"/>
    <p:sldId id="359" r:id="rId207"/>
    <p:sldId id="360" r:id="rId208"/>
    <p:sldId id="436" r:id="rId209"/>
    <p:sldId id="456" r:id="rId210"/>
    <p:sldId id="457" r:id="rId211"/>
    <p:sldId id="458" r:id="rId212"/>
    <p:sldId id="459" r:id="rId213"/>
    <p:sldId id="460" r:id="rId214"/>
    <p:sldId id="461" r:id="rId215"/>
    <p:sldId id="462" r:id="rId216"/>
    <p:sldId id="463" r:id="rId217"/>
    <p:sldId id="464" r:id="rId218"/>
    <p:sldId id="465" r:id="rId219"/>
    <p:sldId id="495" r:id="rId220"/>
    <p:sldId id="496" r:id="rId221"/>
    <p:sldId id="497" r:id="rId222"/>
    <p:sldId id="498" r:id="rId223"/>
    <p:sldId id="499" r:id="rId224"/>
    <p:sldId id="500" r:id="rId225"/>
    <p:sldId id="501" r:id="rId226"/>
    <p:sldId id="502" r:id="rId227"/>
    <p:sldId id="503" r:id="rId228"/>
    <p:sldId id="504" r:id="rId229"/>
    <p:sldId id="505" r:id="rId230"/>
    <p:sldId id="506" r:id="rId231"/>
    <p:sldId id="507" r:id="rId232"/>
    <p:sldId id="508" r:id="rId233"/>
    <p:sldId id="474" r:id="rId234"/>
    <p:sldId id="475" r:id="rId235"/>
    <p:sldId id="476" r:id="rId236"/>
    <p:sldId id="477" r:id="rId237"/>
    <p:sldId id="478" r:id="rId238"/>
    <p:sldId id="479" r:id="rId239"/>
    <p:sldId id="480" r:id="rId240"/>
    <p:sldId id="481" r:id="rId241"/>
    <p:sldId id="482" r:id="rId242"/>
    <p:sldId id="483" r:id="rId243"/>
    <p:sldId id="484" r:id="rId244"/>
    <p:sldId id="485" r:id="rId245"/>
    <p:sldId id="486" r:id="rId246"/>
    <p:sldId id="487" r:id="rId247"/>
    <p:sldId id="488" r:id="rId248"/>
    <p:sldId id="489" r:id="rId249"/>
    <p:sldId id="490" r:id="rId250"/>
    <p:sldId id="491" r:id="rId251"/>
    <p:sldId id="492" r:id="rId252"/>
    <p:sldId id="493" r:id="rId253"/>
    <p:sldId id="494" r:id="rId254"/>
    <p:sldId id="407" r:id="rId255"/>
    <p:sldId id="408" r:id="rId256"/>
    <p:sldId id="410" r:id="rId257"/>
    <p:sldId id="411" r:id="rId258"/>
    <p:sldId id="409" r:id="rId259"/>
    <p:sldId id="432" r:id="rId260"/>
    <p:sldId id="433" r:id="rId261"/>
    <p:sldId id="434" r:id="rId262"/>
    <p:sldId id="435" r:id="rId263"/>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virtual reality" id="{A2BAC3DA-819C-47F2-AF8F-B2334EDC28D7}">
          <p14:sldIdLst>
            <p14:sldId id="437"/>
            <p14:sldId id="438"/>
            <p14:sldId id="439"/>
            <p14:sldId id="361"/>
            <p14:sldId id="257"/>
            <p14:sldId id="258"/>
            <p14:sldId id="259"/>
            <p14:sldId id="546"/>
            <p14:sldId id="547"/>
            <p14:sldId id="523"/>
            <p14:sldId id="440"/>
            <p14:sldId id="441"/>
            <p14:sldId id="442"/>
            <p14:sldId id="443"/>
            <p14:sldId id="444"/>
            <p14:sldId id="445"/>
            <p14:sldId id="446"/>
            <p14:sldId id="447"/>
            <p14:sldId id="448"/>
            <p14:sldId id="512"/>
            <p14:sldId id="449"/>
            <p14:sldId id="450"/>
            <p14:sldId id="451"/>
            <p14:sldId id="452"/>
            <p14:sldId id="395"/>
            <p14:sldId id="453"/>
            <p14:sldId id="454"/>
            <p14:sldId id="455"/>
            <p14:sldId id="260"/>
            <p14:sldId id="261"/>
            <p14:sldId id="262"/>
            <p14:sldId id="263"/>
            <p14:sldId id="526"/>
            <p14:sldId id="527"/>
            <p14:sldId id="528"/>
            <p14:sldId id="545"/>
            <p14:sldId id="264"/>
            <p14:sldId id="265"/>
            <p14:sldId id="266"/>
            <p14:sldId id="267"/>
            <p14:sldId id="272"/>
            <p14:sldId id="273"/>
            <p14:sldId id="275"/>
            <p14:sldId id="276"/>
            <p14:sldId id="529"/>
            <p14:sldId id="277"/>
            <p14:sldId id="278"/>
            <p14:sldId id="530"/>
            <p14:sldId id="531"/>
            <p14:sldId id="466"/>
            <p14:sldId id="467"/>
            <p14:sldId id="468"/>
            <p14:sldId id="469"/>
            <p14:sldId id="470"/>
            <p14:sldId id="471"/>
            <p14:sldId id="472"/>
            <p14:sldId id="473"/>
            <p14:sldId id="511"/>
            <p14:sldId id="381"/>
            <p14:sldId id="382"/>
            <p14:sldId id="283"/>
            <p14:sldId id="284"/>
            <p14:sldId id="285"/>
            <p14:sldId id="286"/>
            <p14:sldId id="524"/>
            <p14:sldId id="287"/>
            <p14:sldId id="362"/>
            <p14:sldId id="363"/>
            <p14:sldId id="364"/>
            <p14:sldId id="509"/>
            <p14:sldId id="510"/>
            <p14:sldId id="513"/>
            <p14:sldId id="514"/>
            <p14:sldId id="515"/>
            <p14:sldId id="516"/>
            <p14:sldId id="517"/>
            <p14:sldId id="518"/>
            <p14:sldId id="519"/>
            <p14:sldId id="365"/>
            <p14:sldId id="366"/>
            <p14:sldId id="368"/>
            <p14:sldId id="367"/>
            <p14:sldId id="369"/>
            <p14:sldId id="370"/>
            <p14:sldId id="520"/>
            <p14:sldId id="371"/>
            <p14:sldId id="372"/>
            <p14:sldId id="521"/>
            <p14:sldId id="373"/>
            <p14:sldId id="374"/>
            <p14:sldId id="375"/>
            <p14:sldId id="378"/>
            <p14:sldId id="379"/>
            <p14:sldId id="380"/>
            <p14:sldId id="376"/>
            <p14:sldId id="522"/>
            <p14:sldId id="525"/>
          </p14:sldIdLst>
        </p14:section>
        <p14:section name="Graphics hardware" id="{154A54AF-BC67-414D-9C10-D24BA8C7E9ED}">
          <p14:sldIdLst>
            <p14:sldId id="288"/>
            <p14:sldId id="289"/>
            <p14:sldId id="383"/>
            <p14:sldId id="390"/>
            <p14:sldId id="391"/>
            <p14:sldId id="393"/>
            <p14:sldId id="392"/>
            <p14:sldId id="290"/>
            <p14:sldId id="291"/>
            <p14:sldId id="292"/>
            <p14:sldId id="293"/>
            <p14:sldId id="294"/>
            <p14:sldId id="394"/>
            <p14:sldId id="537"/>
            <p14:sldId id="534"/>
            <p14:sldId id="539"/>
            <p14:sldId id="535"/>
            <p14:sldId id="536"/>
            <p14:sldId id="538"/>
          </p14:sldIdLst>
        </p14:section>
        <p14:section name="Space tracker" id="{7F334617-9790-42E8-849B-414E0E3B8E33}">
          <p14:sldIdLst>
            <p14:sldId id="295"/>
            <p14:sldId id="533"/>
            <p14:sldId id="296"/>
            <p14:sldId id="297"/>
            <p14:sldId id="298"/>
          </p14:sldIdLst>
        </p14:section>
        <p14:section name="3D sound" id="{8A5E0A79-1833-452D-87AE-1BD76BE4416D}">
          <p14:sldIdLst>
            <p14:sldId id="299"/>
            <p14:sldId id="300"/>
            <p14:sldId id="301"/>
            <p14:sldId id="302"/>
            <p14:sldId id="304"/>
            <p14:sldId id="305"/>
            <p14:sldId id="303"/>
            <p14:sldId id="306"/>
            <p14:sldId id="307"/>
            <p14:sldId id="308"/>
          </p14:sldIdLst>
        </p14:section>
        <p14:section name="Virtual worlds (molecules)" id="{CCDC69D2-FF9B-4F92-9AAC-ABA48091F945}">
          <p14:sldIdLst>
            <p14:sldId id="309"/>
            <p14:sldId id="310"/>
            <p14:sldId id="311"/>
            <p14:sldId id="312"/>
            <p14:sldId id="313"/>
            <p14:sldId id="315"/>
            <p14:sldId id="314"/>
            <p14:sldId id="317"/>
            <p14:sldId id="318"/>
            <p14:sldId id="319"/>
            <p14:sldId id="320"/>
            <p14:sldId id="316"/>
            <p14:sldId id="321"/>
            <p14:sldId id="532"/>
            <p14:sldId id="323"/>
          </p14:sldIdLst>
        </p14:section>
        <p14:section name="Optical tracker" id="{F3AF76C7-2A4B-4C28-864A-4C3F7DEF0378}">
          <p14:sldIdLst>
            <p14:sldId id="324"/>
            <p14:sldId id="325"/>
            <p14:sldId id="327"/>
            <p14:sldId id="326"/>
            <p14:sldId id="328"/>
            <p14:sldId id="329"/>
            <p14:sldId id="330"/>
            <p14:sldId id="331"/>
          </p14:sldIdLst>
        </p14:section>
        <p14:section name="Force feedback device" id="{E7AEE857-DC32-4A91-BA12-5AC72558E88D}">
          <p14:sldIdLst>
            <p14:sldId id="332"/>
            <p14:sldId id="333"/>
            <p14:sldId id="334"/>
            <p14:sldId id="412"/>
            <p14:sldId id="413"/>
            <p14:sldId id="414"/>
            <p14:sldId id="415"/>
            <p14:sldId id="543"/>
            <p14:sldId id="335"/>
            <p14:sldId id="336"/>
            <p14:sldId id="337"/>
            <p14:sldId id="540"/>
            <p14:sldId id="541"/>
            <p14:sldId id="542"/>
            <p14:sldId id="396"/>
            <p14:sldId id="397"/>
            <p14:sldId id="398"/>
            <p14:sldId id="416"/>
            <p14:sldId id="417"/>
            <p14:sldId id="418"/>
            <p14:sldId id="399"/>
            <p14:sldId id="400"/>
            <p14:sldId id="401"/>
            <p14:sldId id="338"/>
            <p14:sldId id="402"/>
            <p14:sldId id="403"/>
            <p14:sldId id="404"/>
            <p14:sldId id="405"/>
            <p14:sldId id="406"/>
            <p14:sldId id="339"/>
            <p14:sldId id="548"/>
            <p14:sldId id="344"/>
            <p14:sldId id="419"/>
          </p14:sldIdLst>
        </p14:section>
        <p14:section name="Advanced rendering radiosity" id="{DC0B600C-E6C8-47F0-B264-909F8201A440}">
          <p14:sldIdLst>
            <p14:sldId id="342"/>
            <p14:sldId id="351"/>
            <p14:sldId id="420"/>
            <p14:sldId id="421"/>
            <p14:sldId id="422"/>
            <p14:sldId id="423"/>
            <p14:sldId id="424"/>
            <p14:sldId id="431"/>
            <p14:sldId id="428"/>
            <p14:sldId id="425"/>
            <p14:sldId id="429"/>
            <p14:sldId id="430"/>
            <p14:sldId id="353"/>
            <p14:sldId id="354"/>
            <p14:sldId id="355"/>
            <p14:sldId id="352"/>
            <p14:sldId id="356"/>
            <p14:sldId id="358"/>
            <p14:sldId id="359"/>
            <p14:sldId id="360"/>
            <p14:sldId id="436"/>
            <p14:sldId id="456"/>
            <p14:sldId id="457"/>
            <p14:sldId id="458"/>
            <p14:sldId id="459"/>
            <p14:sldId id="460"/>
            <p14:sldId id="461"/>
            <p14:sldId id="462"/>
            <p14:sldId id="463"/>
            <p14:sldId id="464"/>
            <p14:sldId id="465"/>
            <p14:sldId id="495"/>
            <p14:sldId id="496"/>
            <p14:sldId id="497"/>
            <p14:sldId id="498"/>
            <p14:sldId id="499"/>
            <p14:sldId id="500"/>
            <p14:sldId id="501"/>
            <p14:sldId id="502"/>
            <p14:sldId id="503"/>
            <p14:sldId id="504"/>
            <p14:sldId id="505"/>
            <p14:sldId id="506"/>
            <p14:sldId id="507"/>
            <p14:sldId id="508"/>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07"/>
            <p14:sldId id="408"/>
            <p14:sldId id="410"/>
            <p14:sldId id="411"/>
            <p14:sldId id="409"/>
            <p14:sldId id="432"/>
            <p14:sldId id="433"/>
            <p14:sldId id="434"/>
            <p14:sldId id="4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23" autoAdjust="0"/>
    <p:restoredTop sz="94710" autoAdjust="0"/>
  </p:normalViewPr>
  <p:slideViewPr>
    <p:cSldViewPr>
      <p:cViewPr varScale="1">
        <p:scale>
          <a:sx n="58" d="100"/>
          <a:sy n="58" d="100"/>
        </p:scale>
        <p:origin x="444" y="28"/>
      </p:cViewPr>
      <p:guideLst>
        <p:guide orient="horz" pos="2160"/>
        <p:guide pos="2880"/>
      </p:guideLst>
    </p:cSldViewPr>
  </p:slideViewPr>
  <p:outlineViewPr>
    <p:cViewPr>
      <p:scale>
        <a:sx n="33" d="100"/>
        <a:sy n="33" d="100"/>
      </p:scale>
      <p:origin x="67" y="110909"/>
    </p:cViewPr>
  </p:outlineViewPr>
  <p:notesTextViewPr>
    <p:cViewPr>
      <p:scale>
        <a:sx n="100" d="100"/>
        <a:sy n="100" d="100"/>
      </p:scale>
      <p:origin x="0" y="0"/>
    </p:cViewPr>
  </p:notesTextViewPr>
  <p:sorterViewPr>
    <p:cViewPr>
      <p:scale>
        <a:sx n="100" d="100"/>
        <a:sy n="100" d="100"/>
      </p:scale>
      <p:origin x="0" y="79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0.e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31T15:08:52.3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150 223,'-25'0,"25"-24,0 24,0-25,25 25,23-50,2 50,0-25,-1 25,1 0,-50 0,74-25,-49 25,-25 0,24-24,1-1,-25 25,24 0,1 0,0 0,-25 0,25 0,0 0,-25 0,0 49,0-49,0 25,0 0,0 0,-25-25,25 25,0 0,-25-25,-25 24,50 1,-49 25,25-50,-1 0,25 25,-25-1,-24-24,49 25,-25-25,0 0,0 0,1 0,-1 25,25-25,-50 0,25 0,25 0,-24 0,-25 0,49 0,-25 0,0 0,1 0,-1-25,25 0,74 1,-49-1,0 25,48-50,-48 1,0 24,0 25,-25 0,0 0,0 25,0-1,0-24,0 25,0 0,-25-25,0 0,25 0,-25 0,0 0,1 0,0 0,-1 0,25 25,0 24,0-49,0 50,0-25,0-25,0 25,25-1,-25-24,24-24,0-1,26 0,-25-25,-25 26,25 24,24-50,-49 25,0 25,0 25,0 0,0 24,0-24,-25 0,1-25,-1 0,0 0,0 0,0-25,1 25,0 0,24-25,0 25,0-24,24 24,0 0,1 0,25 0,-50-25,25 0,-1 25,-24 0,25 0,25 0,-50 0,25 0,-1 0,1 0,-25 0,25 0,-1 0,1 0,-1-25,1 25,0-25,-25 25,-25 0,0-24,1-1,-1 25,1 0,24-25,0-50,24 75,25-49,-49 49,25 0,0-25,-25 25,0 74,-25-74,0 25,25 0,-73 0,48-25,25 25,-25-25,-24 25,24-1,0-24,25 0,25 0,0 0,0 0,-25 0,49 0,-24 0,-25 0,-25 0,0 0,1 0,-1 0,0 0,-25 0,1 0,-50 0,99 0,-49 0,49 0,25 0,-25-24,24 24,0 0,26 0,0 0,-26-25,1 25,0 0,-25 0,-25 0,0 0,1 0,-1 0,25 0,-50 0,25 0,25 0,0 0,25 0,25 0,-50 0,25 0,-1 0,1 0,0 0,0 0,0 0,-1 0,1 0,0 0,-25 0,49 0,-25 0,-24 0,25 0,0 0,0 0,-25 0,25 0,-25 0,0 0,-25 0,0 0,0 0,25 0,-25 0,1 0,-1 0,1-25,-1 25,0 0,1 0,-1 0,0 0,25 0,-50 0,26 0,24 0,-25 25,-25-25,50 0,-25 0,1 0,0 0,-1 25,0-25,0 0,25 24,-24-24,-1 25,25-25,0 25,-25 0,25 24,0-24,0 0,0 0,0 0,0-25,25 0,0 0,24 0,-24 0,0 0,-1 0,0 0,1 0,-25 0,50 0,-1 0,-49 0,50 0,-25 0,-25 0,25-25,-25 0,0 0,0 25,-25-25,25-24,0 49,0-25,-25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1-01T02:13:11.9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643 0,'0'0,"0"25,0-25,0 25,-25 0,25 0,0-25,-25 49,25 1,0-25,-25-1,0 1,25 0,-25-25,25 25,0 0,0-25,0 25,-24 0,0 0,-1-25,25 25,-25 0,0 0,25-25,-24 24,-1 1,0-25,0 0,0 25,1 0,-1 0,0-25,0 0,25 0,-48 49,23-49,0 25,25-25,-50 25,26-25,24 0,24 0,1 0,-25-25,25 25,25-25,-50 25,24 0,0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1-28T11:33:24.3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 26,'0'0,"-24"0,0 0,-1 0,25 0,0 24,-25-24,25 0,-24 0,0 0,24 25,0-25,0 26</inkml:trace>
  <inkml:trace contextRef="#ctx0" brushRef="#br0" timeOffset="2839">122 0,'0'0,"0"0,24 0,-24 0,0 26,0-2,0-24,24 0,-24 25,0 1,0-1,0-25,25 0,-25 26,0-2,0 2,0-26</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1-28T11:33:31.6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0,'0'0,"0"0,24 0,0 0,0 0,-24 0,0 22,0-22,24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TW" altLang="en-US"/>
          </a:p>
        </p:txBody>
      </p:sp>
      <p:sp>
        <p:nvSpPr>
          <p:cNvPr id="3" name="日期版面配置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FF73BCD-8B67-49D5-A538-77268D5E099F}" type="datetimeFigureOut">
              <a:rPr lang="zh-TW" altLang="en-US" smtClean="0"/>
              <a:pPr/>
              <a:t>2015/2/23</a:t>
            </a:fld>
            <a:endParaRPr lang="zh-TW" altLang="en-US"/>
          </a:p>
        </p:txBody>
      </p:sp>
      <p:sp>
        <p:nvSpPr>
          <p:cNvPr id="4" name="投影片圖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zh-TW" altLang="en-US"/>
          </a:p>
        </p:txBody>
      </p:sp>
      <p:sp>
        <p:nvSpPr>
          <p:cNvPr id="5" name="備忘稿版面配置區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60054BE-AAC2-48CC-B120-9D089722B986}" type="slidenum">
              <a:rPr lang="zh-TW" altLang="en-US" smtClean="0"/>
              <a:pPr/>
              <a:t>‹#›</a:t>
            </a:fld>
            <a:endParaRPr lang="zh-TW" altLang="en-US"/>
          </a:p>
        </p:txBody>
      </p:sp>
    </p:spTree>
    <p:extLst>
      <p:ext uri="{BB962C8B-B14F-4D97-AF65-F5344CB8AC3E}">
        <p14:creationId xmlns:p14="http://schemas.microsoft.com/office/powerpoint/2010/main" val="172553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6</a:t>
            </a:fld>
            <a:endParaRPr lang="zh-TW" altLang="en-US"/>
          </a:p>
        </p:txBody>
      </p:sp>
    </p:spTree>
    <p:extLst>
      <p:ext uri="{BB962C8B-B14F-4D97-AF65-F5344CB8AC3E}">
        <p14:creationId xmlns:p14="http://schemas.microsoft.com/office/powerpoint/2010/main" val="237065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106</a:t>
            </a:fld>
            <a:endParaRPr lang="zh-TW" altLang="en-US"/>
          </a:p>
        </p:txBody>
      </p:sp>
    </p:spTree>
    <p:extLst>
      <p:ext uri="{BB962C8B-B14F-4D97-AF65-F5344CB8AC3E}">
        <p14:creationId xmlns:p14="http://schemas.microsoft.com/office/powerpoint/2010/main" val="152869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109</a:t>
            </a:fld>
            <a:endParaRPr lang="zh-TW" altLang="en-US"/>
          </a:p>
        </p:txBody>
      </p:sp>
    </p:spTree>
    <p:extLst>
      <p:ext uri="{BB962C8B-B14F-4D97-AF65-F5344CB8AC3E}">
        <p14:creationId xmlns:p14="http://schemas.microsoft.com/office/powerpoint/2010/main" val="3806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smtClean="0">
                <a:solidFill>
                  <a:schemeClr val="tx1"/>
                </a:solidFill>
                <a:effectLst/>
                <a:latin typeface="+mn-lt"/>
                <a:ea typeface="+mn-ea"/>
                <a:cs typeface="+mn-cs"/>
              </a:rPr>
              <a:t>Localization using </a:t>
            </a:r>
            <a:r>
              <a:rPr lang="en-US" altLang="zh-TW" sz="1200" b="1" i="0" kern="1200" dirty="0" err="1" smtClean="0">
                <a:solidFill>
                  <a:schemeClr val="tx1"/>
                </a:solidFill>
                <a:effectLst/>
                <a:latin typeface="+mn-lt"/>
                <a:ea typeface="+mn-ea"/>
                <a:cs typeface="+mn-cs"/>
              </a:rPr>
              <a:t>nonindividualized</a:t>
            </a:r>
            <a:r>
              <a:rPr lang="en-US" altLang="zh-TW" sz="1200" b="1" i="0" kern="1200" dirty="0" smtClean="0">
                <a:solidFill>
                  <a:schemeClr val="tx1"/>
                </a:solidFill>
                <a:effectLst/>
                <a:latin typeface="+mn-lt"/>
                <a:ea typeface="+mn-ea"/>
                <a:cs typeface="+mn-cs"/>
              </a:rPr>
              <a:t> head‐related transfer functions</a:t>
            </a:r>
          </a:p>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131</a:t>
            </a:fld>
            <a:endParaRPr lang="zh-TW" altLang="en-US"/>
          </a:p>
        </p:txBody>
      </p:sp>
    </p:spTree>
    <p:extLst>
      <p:ext uri="{BB962C8B-B14F-4D97-AF65-F5344CB8AC3E}">
        <p14:creationId xmlns:p14="http://schemas.microsoft.com/office/powerpoint/2010/main" val="7868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B7646-3F78-4E2C-B7FB-498F9DA7ED38}" type="slidenum">
              <a:rPr lang="en-US" altLang="zh-TW"/>
              <a:pPr/>
              <a:t>219</a:t>
            </a:fld>
            <a:endParaRPr lang="en-US" altLang="zh-TW"/>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921198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9DA7A-B1BA-449C-B422-0F249103F8EA}" type="slidenum">
              <a:rPr lang="en-US" altLang="zh-TW"/>
              <a:pPr/>
              <a:t>220</a:t>
            </a:fld>
            <a:endParaRPr lang="en-US" altLang="zh-TW"/>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69368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E1C75-330D-45E1-9320-A936821111F7}" type="slidenum">
              <a:rPr lang="en-US" altLang="zh-TW"/>
              <a:pPr/>
              <a:t>221</a:t>
            </a:fld>
            <a:endParaRPr lang="en-US" altLang="zh-TW"/>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zh-TW" sz="1900"/>
              <a:t>1.</a:t>
            </a:r>
          </a:p>
          <a:p>
            <a:r>
              <a:rPr lang="en-US" altLang="zh-TW" sz="1900"/>
              <a:t>2.National Center for supercomputing Applications http://www.ncsa.uiuc.edu/VR/cavernus/CRUMBS/Crumbs.html</a:t>
            </a:r>
          </a:p>
        </p:txBody>
      </p:sp>
    </p:spTree>
    <p:extLst>
      <p:ext uri="{BB962C8B-B14F-4D97-AF65-F5344CB8AC3E}">
        <p14:creationId xmlns:p14="http://schemas.microsoft.com/office/powerpoint/2010/main" val="286813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95F61-7F79-476F-93A6-4620194EDBA7}" type="slidenum">
              <a:rPr lang="en-US" altLang="zh-TW"/>
              <a:pPr/>
              <a:t>222</a:t>
            </a:fld>
            <a:endParaRPr lang="en-US" altLang="zh-TW"/>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zh-TW" sz="1900"/>
              <a:t>1.</a:t>
            </a:r>
            <a:r>
              <a:rPr lang="zh-TW" altLang="en-US" sz="1900"/>
              <a:t>一個創作從無開始的話，是最有彈性的，但是往往要花上很大的精力才能完成一定的成果，因此</a:t>
            </a:r>
            <a:r>
              <a:rPr lang="en-US" altLang="zh-TW" sz="1900"/>
              <a:t>…</a:t>
            </a:r>
          </a:p>
          <a:p>
            <a:r>
              <a:rPr lang="en-US" altLang="zh-TW" sz="1900"/>
              <a:t>2.</a:t>
            </a:r>
            <a:r>
              <a:rPr lang="zh-TW" altLang="en-US" sz="1900"/>
              <a:t>接下來所教的就是，如何最有效率的創造出一個成功的</a:t>
            </a:r>
            <a:r>
              <a:rPr lang="en-US" altLang="zh-TW" sz="1900"/>
              <a:t>VR experience</a:t>
            </a:r>
          </a:p>
        </p:txBody>
      </p:sp>
    </p:spTree>
    <p:extLst>
      <p:ext uri="{BB962C8B-B14F-4D97-AF65-F5344CB8AC3E}">
        <p14:creationId xmlns:p14="http://schemas.microsoft.com/office/powerpoint/2010/main" val="518752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C69536-41EB-4159-AB05-A4E7DBD78F79}" type="slidenum">
              <a:rPr lang="en-US" altLang="zh-TW"/>
              <a:pPr/>
              <a:t>223</a:t>
            </a:fld>
            <a:endParaRPr lang="en-US" altLang="zh-TW"/>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ltLang="zh-TW" sz="1900"/>
              <a:t>1.</a:t>
            </a:r>
            <a:r>
              <a:rPr lang="zh-TW" altLang="en-US" sz="1900"/>
              <a:t>有很多課程就是在教你，在做一個</a:t>
            </a:r>
            <a:r>
              <a:rPr lang="en-US" altLang="zh-TW" sz="1900"/>
              <a:t>VR</a:t>
            </a:r>
            <a:r>
              <a:rPr lang="zh-TW" altLang="en-US" sz="1900"/>
              <a:t>的</a:t>
            </a:r>
            <a:r>
              <a:rPr lang="en-US" altLang="zh-TW" sz="1900"/>
              <a:t>project</a:t>
            </a:r>
            <a:r>
              <a:rPr lang="zh-TW" altLang="en-US" sz="1900"/>
              <a:t>時，怎麼樣才能最有效減少浪費的時間</a:t>
            </a:r>
            <a:r>
              <a:rPr lang="en-US" altLang="zh-TW" sz="1900"/>
              <a:t>…</a:t>
            </a:r>
            <a:r>
              <a:rPr lang="zh-TW" altLang="en-US" sz="1900"/>
              <a:t>譬如本課程</a:t>
            </a:r>
            <a:r>
              <a:rPr lang="en-US" altLang="zh-TW" sz="1900"/>
              <a:t>…</a:t>
            </a:r>
            <a:r>
              <a:rPr lang="zh-TW" altLang="en-US" sz="1900"/>
              <a:t>這些課程往往會讓學習者接觸到</a:t>
            </a:r>
            <a:r>
              <a:rPr lang="en-US" altLang="zh-TW" sz="1900"/>
              <a:t>VR</a:t>
            </a:r>
            <a:r>
              <a:rPr lang="zh-TW" altLang="en-US" sz="1900"/>
              <a:t>的一些器材及觀念</a:t>
            </a:r>
          </a:p>
          <a:p>
            <a:r>
              <a:rPr lang="en-US" altLang="zh-TW" sz="1900"/>
              <a:t>2.</a:t>
            </a:r>
            <a:r>
              <a:rPr lang="zh-TW" altLang="en-US" sz="1900"/>
              <a:t>一個成功的</a:t>
            </a:r>
            <a:r>
              <a:rPr lang="en-US" altLang="zh-TW" sz="1900"/>
              <a:t>VR </a:t>
            </a:r>
            <a:r>
              <a:rPr lang="zh-TW" altLang="en-US" sz="1900"/>
              <a:t>往往依靠的是不停的測試，界面以及內容是否合乎使用者的方便及需求</a:t>
            </a:r>
          </a:p>
        </p:txBody>
      </p:sp>
    </p:spTree>
    <p:extLst>
      <p:ext uri="{BB962C8B-B14F-4D97-AF65-F5344CB8AC3E}">
        <p14:creationId xmlns:p14="http://schemas.microsoft.com/office/powerpoint/2010/main" val="188937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282F1-7ACB-4344-94FB-1E47FAE2C088}" type="slidenum">
              <a:rPr lang="en-US" altLang="zh-TW"/>
              <a:pPr/>
              <a:t>224</a:t>
            </a:fld>
            <a:endParaRPr lang="en-US" altLang="zh-TW"/>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zh-TW" altLang="en-US" sz="1900"/>
              <a:t>當我們把握住大觀念後</a:t>
            </a:r>
            <a:r>
              <a:rPr lang="en-US" altLang="zh-TW" sz="1900"/>
              <a:t>…</a:t>
            </a:r>
          </a:p>
          <a:p>
            <a:r>
              <a:rPr lang="en-US" altLang="zh-TW" sz="1900"/>
              <a:t>1.</a:t>
            </a:r>
            <a:r>
              <a:rPr lang="zh-TW" altLang="en-US" sz="1900"/>
              <a:t>首先，因為</a:t>
            </a:r>
            <a:r>
              <a:rPr lang="en-US" altLang="zh-TW" sz="1900"/>
              <a:t>VR</a:t>
            </a:r>
            <a:r>
              <a:rPr lang="zh-TW" altLang="en-US" sz="1900"/>
              <a:t>是</a:t>
            </a:r>
            <a:r>
              <a:rPr lang="en-US" altLang="zh-TW" sz="1900"/>
              <a:t>Computer-based medium</a:t>
            </a:r>
          </a:p>
          <a:p>
            <a:r>
              <a:rPr lang="en-US" altLang="zh-TW" sz="1900"/>
              <a:t>2.</a:t>
            </a:r>
            <a:r>
              <a:rPr lang="zh-TW" altLang="en-US" sz="1900"/>
              <a:t>了解使用者</a:t>
            </a:r>
          </a:p>
          <a:p>
            <a:r>
              <a:rPr lang="en-US" altLang="zh-TW" sz="1900"/>
              <a:t>6.hardware/software   video/audio</a:t>
            </a:r>
          </a:p>
        </p:txBody>
      </p:sp>
    </p:spTree>
    <p:extLst>
      <p:ext uri="{BB962C8B-B14F-4D97-AF65-F5344CB8AC3E}">
        <p14:creationId xmlns:p14="http://schemas.microsoft.com/office/powerpoint/2010/main" val="191970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3420A-2E73-47EF-B418-345A3A855D5F}" type="slidenum">
              <a:rPr lang="en-US" altLang="zh-TW"/>
              <a:pPr/>
              <a:t>225</a:t>
            </a:fld>
            <a:endParaRPr lang="en-US" altLang="zh-TW"/>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ltLang="zh-TW" sz="1700"/>
              <a:t>Story Animation Language</a:t>
            </a:r>
          </a:p>
        </p:txBody>
      </p:sp>
    </p:spTree>
    <p:extLst>
      <p:ext uri="{BB962C8B-B14F-4D97-AF65-F5344CB8AC3E}">
        <p14:creationId xmlns:p14="http://schemas.microsoft.com/office/powerpoint/2010/main" val="374584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46</a:t>
            </a:fld>
            <a:endParaRPr lang="zh-TW" altLang="en-US"/>
          </a:p>
        </p:txBody>
      </p:sp>
    </p:spTree>
    <p:extLst>
      <p:ext uri="{BB962C8B-B14F-4D97-AF65-F5344CB8AC3E}">
        <p14:creationId xmlns:p14="http://schemas.microsoft.com/office/powerpoint/2010/main" val="136386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0E92F6-E631-4907-9610-DF76862B6EF0}" type="slidenum">
              <a:rPr lang="en-US" altLang="zh-TW"/>
              <a:pPr/>
              <a:t>226</a:t>
            </a:fld>
            <a:endParaRPr lang="en-US" altLang="zh-TW"/>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ltLang="zh-TW" sz="1700"/>
              <a:t>Figure 8-4    The hardware components will need to be gathered and integrated</a:t>
            </a:r>
          </a:p>
          <a:p>
            <a:r>
              <a:rPr lang="en-US" altLang="zh-TW" sz="1700"/>
              <a:t>1.user-monitoring hardware</a:t>
            </a:r>
          </a:p>
          <a:p>
            <a:r>
              <a:rPr lang="en-US" altLang="zh-TW" sz="1700"/>
              <a:t>2.Primary computer (rendering engine , “physics simulation”</a:t>
            </a:r>
          </a:p>
          <a:p>
            <a:r>
              <a:rPr lang="en-US" altLang="zh-TW" sz="1700"/>
              <a:t>3.Display – visual, aural, haptic</a:t>
            </a:r>
          </a:p>
        </p:txBody>
      </p:sp>
    </p:spTree>
    <p:extLst>
      <p:ext uri="{BB962C8B-B14F-4D97-AF65-F5344CB8AC3E}">
        <p14:creationId xmlns:p14="http://schemas.microsoft.com/office/powerpoint/2010/main" val="1568838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5014E-7139-4EB3-8809-882E97C55BBF}" type="slidenum">
              <a:rPr lang="en-US" altLang="zh-TW"/>
              <a:pPr/>
              <a:t>227</a:t>
            </a:fld>
            <a:endParaRPr lang="en-US" altLang="zh-TW"/>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zh-TW" altLang="en-US" sz="1700"/>
              <a:t>畫家要畫草稿，製片家要不停的製作</a:t>
            </a:r>
            <a:r>
              <a:rPr lang="en-US" altLang="zh-TW" sz="1700"/>
              <a:t>storyboard</a:t>
            </a:r>
            <a:r>
              <a:rPr lang="zh-TW" altLang="en-US" sz="1700"/>
              <a:t>，建築師蓋房子前要畫藍圖</a:t>
            </a:r>
            <a:r>
              <a:rPr lang="en-US" altLang="zh-TW" sz="1700"/>
              <a:t>…</a:t>
            </a:r>
          </a:p>
        </p:txBody>
      </p:sp>
    </p:spTree>
    <p:extLst>
      <p:ext uri="{BB962C8B-B14F-4D97-AF65-F5344CB8AC3E}">
        <p14:creationId xmlns:p14="http://schemas.microsoft.com/office/powerpoint/2010/main" val="2834635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E7A62-88CA-4269-98D4-D92A4B690803}" type="slidenum">
              <a:rPr lang="en-US" altLang="zh-TW"/>
              <a:pPr/>
              <a:t>228</a:t>
            </a:fld>
            <a:endParaRPr lang="en-US" altLang="zh-TW"/>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zh-TW" sz="1900"/>
              <a:t>1.</a:t>
            </a:r>
            <a:r>
              <a:rPr lang="zh-TW" altLang="en-US" sz="1900"/>
              <a:t>相對於做生意，對</a:t>
            </a:r>
            <a:r>
              <a:rPr lang="en-US" altLang="zh-TW" sz="1900"/>
              <a:t>VR</a:t>
            </a:r>
            <a:r>
              <a:rPr lang="zh-TW" altLang="en-US" sz="1900"/>
              <a:t>來說 我們的顧客就是使用者</a:t>
            </a:r>
            <a:r>
              <a:rPr lang="en-US" altLang="zh-TW" sz="1900"/>
              <a:t>…</a:t>
            </a:r>
          </a:p>
          <a:p>
            <a:r>
              <a:rPr lang="en-US" altLang="zh-TW" sz="1900"/>
              <a:t>2.</a:t>
            </a:r>
            <a:r>
              <a:rPr lang="zh-TW" altLang="en-US" sz="1900"/>
              <a:t>抓住你想呈現的訊息  和情景  以及使用者的感受</a:t>
            </a:r>
            <a:r>
              <a:rPr lang="en-US" altLang="zh-TW" sz="1900"/>
              <a:t>…</a:t>
            </a:r>
          </a:p>
          <a:p>
            <a:r>
              <a:rPr lang="en-US" altLang="zh-TW" sz="1900"/>
              <a:t>3.</a:t>
            </a:r>
            <a:r>
              <a:rPr lang="zh-TW" altLang="en-US" sz="1900"/>
              <a:t>不要說想到了一個很好的</a:t>
            </a:r>
            <a:r>
              <a:rPr lang="en-US" altLang="zh-TW" sz="1900"/>
              <a:t>idea</a:t>
            </a:r>
            <a:r>
              <a:rPr lang="zh-TW" altLang="en-US" sz="1900"/>
              <a:t>就死命的抓著不放，應該要評估那個</a:t>
            </a:r>
            <a:r>
              <a:rPr lang="en-US" altLang="zh-TW" sz="1900"/>
              <a:t>idea</a:t>
            </a:r>
            <a:r>
              <a:rPr lang="zh-TW" altLang="en-US" sz="1900"/>
              <a:t>對使用者是否是一個適合選擇</a:t>
            </a:r>
            <a:r>
              <a:rPr lang="en-US" altLang="zh-TW" sz="1900"/>
              <a:t>…</a:t>
            </a:r>
          </a:p>
          <a:p>
            <a:r>
              <a:rPr lang="en-US" altLang="zh-TW" sz="1900"/>
              <a:t>4.</a:t>
            </a:r>
            <a:r>
              <a:rPr lang="zh-TW" altLang="en-US" sz="1900"/>
              <a:t>跳脫現實的侷限</a:t>
            </a:r>
          </a:p>
        </p:txBody>
      </p:sp>
    </p:spTree>
    <p:extLst>
      <p:ext uri="{BB962C8B-B14F-4D97-AF65-F5344CB8AC3E}">
        <p14:creationId xmlns:p14="http://schemas.microsoft.com/office/powerpoint/2010/main" val="282376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451F8-01A0-442B-88D2-2ED9F653DD09}" type="slidenum">
              <a:rPr lang="en-US" altLang="zh-TW"/>
              <a:pPr/>
              <a:t>229</a:t>
            </a:fld>
            <a:endParaRPr lang="en-US" altLang="zh-TW"/>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zh-TW" altLang="en-US" sz="1900"/>
              <a:t>這裡剛好跟前一段的</a:t>
            </a:r>
            <a:r>
              <a:rPr lang="en-US" altLang="zh-TW" sz="1900"/>
              <a:t>Adapting an existing VR experience </a:t>
            </a:r>
            <a:r>
              <a:rPr lang="zh-TW" altLang="en-US" sz="1900"/>
              <a:t>呼應</a:t>
            </a:r>
          </a:p>
        </p:txBody>
      </p:sp>
    </p:spTree>
    <p:extLst>
      <p:ext uri="{BB962C8B-B14F-4D97-AF65-F5344CB8AC3E}">
        <p14:creationId xmlns:p14="http://schemas.microsoft.com/office/powerpoint/2010/main" val="1431534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21C50-4599-4145-A2EC-C99772D47D22}" type="slidenum">
              <a:rPr lang="en-US" altLang="zh-TW"/>
              <a:pPr/>
              <a:t>230</a:t>
            </a:fld>
            <a:endParaRPr lang="en-US" altLang="zh-TW"/>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zh-TW" sz="1900"/>
              <a:t>1.</a:t>
            </a:r>
            <a:r>
              <a:rPr lang="zh-TW" altLang="en-US" sz="1900"/>
              <a:t>假設展示場空間有限</a:t>
            </a:r>
          </a:p>
          <a:p>
            <a:r>
              <a:rPr lang="en-US" altLang="zh-TW" sz="1900"/>
              <a:t>2.</a:t>
            </a:r>
            <a:r>
              <a:rPr lang="zh-TW" altLang="en-US" sz="1900"/>
              <a:t>戲院型的寬廣空間</a:t>
            </a:r>
          </a:p>
          <a:p>
            <a:r>
              <a:rPr lang="en-US" altLang="zh-TW" sz="1900"/>
              <a:t>3.…</a:t>
            </a:r>
          </a:p>
        </p:txBody>
      </p:sp>
    </p:spTree>
    <p:extLst>
      <p:ext uri="{BB962C8B-B14F-4D97-AF65-F5344CB8AC3E}">
        <p14:creationId xmlns:p14="http://schemas.microsoft.com/office/powerpoint/2010/main" val="2199436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F06C9-45F9-48C4-AC4C-E1ED8D5B1CDC}" type="slidenum">
              <a:rPr lang="en-US" altLang="zh-TW"/>
              <a:pPr/>
              <a:t>231</a:t>
            </a:fld>
            <a:endParaRPr lang="en-US" altLang="zh-TW"/>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ltLang="zh-TW" sz="2200"/>
              <a:t>1.Audience </a:t>
            </a:r>
            <a:r>
              <a:rPr lang="zh-TW" altLang="en-US" sz="2200"/>
              <a:t>聽眾  其實指的就是妳的使用者</a:t>
            </a:r>
            <a:r>
              <a:rPr lang="en-US" altLang="zh-TW" sz="2200"/>
              <a:t>…</a:t>
            </a:r>
          </a:p>
          <a:p>
            <a:r>
              <a:rPr lang="en-US" altLang="zh-TW" sz="2200"/>
              <a:t>2.NCSA : National Center for Supercomputing Applications </a:t>
            </a:r>
          </a:p>
          <a:p>
            <a:r>
              <a:rPr lang="en-US" altLang="zh-TW" sz="2200"/>
              <a:t>3.</a:t>
            </a:r>
            <a:r>
              <a:rPr lang="zh-TW" altLang="en-US" sz="2200"/>
              <a:t>對一般情況而言</a:t>
            </a:r>
            <a:r>
              <a:rPr lang="en-US" altLang="zh-TW" sz="2200"/>
              <a:t>…</a:t>
            </a:r>
          </a:p>
        </p:txBody>
      </p:sp>
    </p:spTree>
    <p:extLst>
      <p:ext uri="{BB962C8B-B14F-4D97-AF65-F5344CB8AC3E}">
        <p14:creationId xmlns:p14="http://schemas.microsoft.com/office/powerpoint/2010/main" val="292586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84B0A-F6E6-4D84-93D4-80DF92B14936}" type="slidenum">
              <a:rPr lang="en-US" altLang="zh-TW"/>
              <a:pPr/>
              <a:t>232</a:t>
            </a:fld>
            <a:endParaRPr lang="en-US" altLang="zh-TW"/>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319140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8353-69CB-4CA9-A94C-FB70A166A160}" type="slidenum">
              <a:rPr lang="en-US" altLang="zh-TW"/>
              <a:pPr/>
              <a:t>233</a:t>
            </a:fld>
            <a:endParaRPr lang="en-US" altLang="zh-TW"/>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zh-TW"/>
              <a:t>Experience: </a:t>
            </a:r>
            <a:r>
              <a:rPr lang="zh-TW" altLang="en-US"/>
              <a:t>體驗</a:t>
            </a:r>
          </a:p>
        </p:txBody>
      </p:sp>
    </p:spTree>
    <p:extLst>
      <p:ext uri="{BB962C8B-B14F-4D97-AF65-F5344CB8AC3E}">
        <p14:creationId xmlns:p14="http://schemas.microsoft.com/office/powerpoint/2010/main" val="156327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A09D1-CE7D-481F-9772-B9DD7E40BFD4}" type="slidenum">
              <a:rPr lang="en-US" altLang="zh-TW"/>
              <a:pPr/>
              <a:t>234</a:t>
            </a:fld>
            <a:endParaRPr lang="en-US" altLang="zh-TW"/>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ltLang="zh-TW"/>
              <a:t>Tradeoff(</a:t>
            </a:r>
            <a:r>
              <a:rPr lang="zh-TW" altLang="en-US"/>
              <a:t>交換條件</a:t>
            </a:r>
            <a:r>
              <a:rPr lang="en-US" altLang="zh-TW"/>
              <a:t>)</a:t>
            </a:r>
          </a:p>
        </p:txBody>
      </p:sp>
    </p:spTree>
    <p:extLst>
      <p:ext uri="{BB962C8B-B14F-4D97-AF65-F5344CB8AC3E}">
        <p14:creationId xmlns:p14="http://schemas.microsoft.com/office/powerpoint/2010/main" val="2204335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D9B472-0C91-45CB-8B9E-8F8B5BE1D50B}" type="slidenum">
              <a:rPr lang="en-US" altLang="zh-TW"/>
              <a:pPr/>
              <a:t>235</a:t>
            </a:fld>
            <a:endParaRPr lang="en-US" altLang="zh-TW"/>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zh-TW" altLang="en-US"/>
              <a:t>世界複雜度 與 計算效能上的</a:t>
            </a:r>
            <a:r>
              <a:rPr lang="en-US" altLang="zh-TW"/>
              <a:t>tradeoff</a:t>
            </a:r>
          </a:p>
          <a:p>
            <a:endParaRPr lang="en-US" altLang="zh-TW"/>
          </a:p>
          <a:p>
            <a:r>
              <a:rPr lang="zh-TW" altLang="en-US"/>
              <a:t>世界的複雜度將會影響設計者的選擇，選擇用什麼方式來呈現這個世界</a:t>
            </a:r>
          </a:p>
        </p:txBody>
      </p:sp>
    </p:spTree>
    <p:extLst>
      <p:ext uri="{BB962C8B-B14F-4D97-AF65-F5344CB8AC3E}">
        <p14:creationId xmlns:p14="http://schemas.microsoft.com/office/powerpoint/2010/main" val="279125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66</a:t>
            </a:fld>
            <a:endParaRPr lang="zh-TW" altLang="en-US"/>
          </a:p>
        </p:txBody>
      </p:sp>
    </p:spTree>
    <p:extLst>
      <p:ext uri="{BB962C8B-B14F-4D97-AF65-F5344CB8AC3E}">
        <p14:creationId xmlns:p14="http://schemas.microsoft.com/office/powerpoint/2010/main" val="321780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C7CF2-C590-494B-A9C9-1D35FDCEA021}" type="slidenum">
              <a:rPr lang="en-US" altLang="zh-TW"/>
              <a:pPr/>
              <a:t>236</a:t>
            </a:fld>
            <a:endParaRPr lang="en-US" altLang="zh-TW"/>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zh-TW" altLang="en-US"/>
              <a:t>互動的複雜性與敘事性</a:t>
            </a:r>
          </a:p>
          <a:p>
            <a:endParaRPr lang="zh-TW" altLang="en-US"/>
          </a:p>
          <a:p>
            <a:r>
              <a:rPr lang="en-US" altLang="zh-TW"/>
              <a:t>2,3. </a:t>
            </a:r>
            <a:r>
              <a:rPr lang="zh-TW" altLang="en-US"/>
              <a:t>藉著限制路徑，設計不須創造整個世界的所有細節，只要考慮使用者路徑附近的世界。</a:t>
            </a:r>
          </a:p>
        </p:txBody>
      </p:sp>
    </p:spTree>
    <p:extLst>
      <p:ext uri="{BB962C8B-B14F-4D97-AF65-F5344CB8AC3E}">
        <p14:creationId xmlns:p14="http://schemas.microsoft.com/office/powerpoint/2010/main" val="3210707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CA3B7-5114-4277-B38D-18D2F1C28E0A}" type="slidenum">
              <a:rPr lang="en-US" altLang="zh-TW"/>
              <a:pPr/>
              <a:t>237</a:t>
            </a:fld>
            <a:endParaRPr lang="en-US" altLang="zh-TW"/>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US" altLang="zh-TW"/>
              <a:t>pmesh</a:t>
            </a:r>
          </a:p>
        </p:txBody>
      </p:sp>
    </p:spTree>
    <p:extLst>
      <p:ext uri="{BB962C8B-B14F-4D97-AF65-F5344CB8AC3E}">
        <p14:creationId xmlns:p14="http://schemas.microsoft.com/office/powerpoint/2010/main" val="1901469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1818C-5BAE-4FFC-8F0A-79F6EBFC1915}" type="slidenum">
              <a:rPr lang="en-US" altLang="zh-TW"/>
              <a:pPr/>
              <a:t>238</a:t>
            </a:fld>
            <a:endParaRPr lang="en-US" altLang="zh-TW"/>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ltLang="zh-TW"/>
              <a:t>1.</a:t>
            </a:r>
            <a:r>
              <a:rPr lang="zh-TW" altLang="en-US"/>
              <a:t>允許使用者可完全自由在特定範圍內移動，透過</a:t>
            </a:r>
            <a:r>
              <a:rPr lang="en-US" altLang="zh-TW"/>
              <a:t>constraints</a:t>
            </a:r>
            <a:r>
              <a:rPr lang="zh-TW" altLang="en-US"/>
              <a:t>而非限制路徑</a:t>
            </a:r>
          </a:p>
          <a:p>
            <a:r>
              <a:rPr lang="en-US" altLang="zh-TW"/>
              <a:t>2.</a:t>
            </a:r>
            <a:r>
              <a:rPr lang="zh-TW" altLang="en-US"/>
              <a:t>設計者只須擔心你最有可能去的地方，儘管你有完全自由，但事實上你被</a:t>
            </a:r>
            <a:r>
              <a:rPr lang="en-US" altLang="zh-TW"/>
              <a:t>constrained</a:t>
            </a:r>
            <a:r>
              <a:rPr lang="zh-TW" altLang="en-US"/>
              <a:t>了。</a:t>
            </a:r>
          </a:p>
          <a:p>
            <a:r>
              <a:rPr lang="en-US" altLang="zh-TW"/>
              <a:t>3.</a:t>
            </a:r>
            <a:r>
              <a:rPr lang="zh-TW" altLang="en-US"/>
              <a:t>例如</a:t>
            </a:r>
            <a:r>
              <a:rPr lang="en-US" altLang="zh-TW"/>
              <a:t>:</a:t>
            </a:r>
            <a:r>
              <a:rPr lang="zh-TW" altLang="en-US"/>
              <a:t>有一個峽谷太高了，對使用者而言根本過不去，即使使用者的感覺是完全自由的，但卻有隱藏的限制存在。</a:t>
            </a:r>
          </a:p>
        </p:txBody>
      </p:sp>
    </p:spTree>
    <p:extLst>
      <p:ext uri="{BB962C8B-B14F-4D97-AF65-F5344CB8AC3E}">
        <p14:creationId xmlns:p14="http://schemas.microsoft.com/office/powerpoint/2010/main" val="1562900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75FE3-090F-4346-BD6B-450975DFE991}" type="slidenum">
              <a:rPr lang="en-US" altLang="zh-TW"/>
              <a:pPr/>
              <a:t>240</a:t>
            </a:fld>
            <a:endParaRPr lang="en-US" altLang="zh-TW"/>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altLang="zh-TW"/>
              <a:t>Constraining travel </a:t>
            </a:r>
            <a:r>
              <a:rPr lang="zh-TW" altLang="en-US"/>
              <a:t>表面上創造了一個複雜的世界，藉著將使用者導向重要的區域，以維持玩家的興趣。</a:t>
            </a:r>
          </a:p>
          <a:p>
            <a:endParaRPr lang="zh-TW" altLang="en-US"/>
          </a:p>
          <a:p>
            <a:r>
              <a:rPr lang="zh-TW" altLang="en-US"/>
              <a:t>玩家越感興趣的東西做得越詳細。</a:t>
            </a:r>
          </a:p>
        </p:txBody>
      </p:sp>
    </p:spTree>
    <p:extLst>
      <p:ext uri="{BB962C8B-B14F-4D97-AF65-F5344CB8AC3E}">
        <p14:creationId xmlns:p14="http://schemas.microsoft.com/office/powerpoint/2010/main" val="470536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53071-1907-4136-92A4-4275C2BBF2C3}" type="slidenum">
              <a:rPr lang="en-US" altLang="zh-TW"/>
              <a:pPr/>
              <a:t>241</a:t>
            </a:fld>
            <a:endParaRPr lang="en-US" altLang="zh-TW"/>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ltLang="zh-TW"/>
              <a:t>Merely adding lots of polygons to an objects to make it look more realistic is not always the answer.</a:t>
            </a:r>
          </a:p>
          <a:p>
            <a:endParaRPr lang="en-US" altLang="zh-TW"/>
          </a:p>
          <a:p>
            <a:r>
              <a:rPr lang="en-US" altLang="zh-TW"/>
              <a:t>Book: the idiots’ guide to virtual world design.</a:t>
            </a:r>
          </a:p>
        </p:txBody>
      </p:sp>
    </p:spTree>
    <p:extLst>
      <p:ext uri="{BB962C8B-B14F-4D97-AF65-F5344CB8AC3E}">
        <p14:creationId xmlns:p14="http://schemas.microsoft.com/office/powerpoint/2010/main" val="1071113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DCE9D-8F56-4D14-A7DB-0BA98BC06287}" type="slidenum">
              <a:rPr lang="en-US" altLang="zh-TW"/>
              <a:pPr/>
              <a:t>242</a:t>
            </a:fld>
            <a:endParaRPr lang="en-US" altLang="zh-TW"/>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altLang="zh-TW"/>
              <a:t>1. If the experience is primarily a ride along or even a fly-through with little interaction with object in the world, then a fairly simple user interface can be developed.</a:t>
            </a:r>
          </a:p>
          <a:p>
            <a:endParaRPr lang="en-US" altLang="zh-TW"/>
          </a:p>
          <a:p>
            <a:r>
              <a:rPr lang="en-US" altLang="zh-TW"/>
              <a:t>3. </a:t>
            </a:r>
            <a:r>
              <a:rPr lang="zh-TW" altLang="en-US"/>
              <a:t>互動或介面越複雜，就必須做更多的測試。</a:t>
            </a:r>
          </a:p>
        </p:txBody>
      </p:sp>
    </p:spTree>
    <p:extLst>
      <p:ext uri="{BB962C8B-B14F-4D97-AF65-F5344CB8AC3E}">
        <p14:creationId xmlns:p14="http://schemas.microsoft.com/office/powerpoint/2010/main" val="3626084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BF44F-57AE-41E9-99BD-9E315670BF75}" type="slidenum">
              <a:rPr lang="en-US" altLang="zh-TW"/>
              <a:pPr/>
              <a:t>243</a:t>
            </a:fld>
            <a:endParaRPr lang="en-US" altLang="zh-TW"/>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zh-TW" altLang="en-US"/>
              <a:t>持續</a:t>
            </a:r>
            <a:r>
              <a:rPr lang="en-US" altLang="zh-TW"/>
              <a:t>/</a:t>
            </a:r>
            <a:r>
              <a:rPr lang="zh-TW" altLang="en-US"/>
              <a:t>長期體驗</a:t>
            </a:r>
          </a:p>
          <a:p>
            <a:r>
              <a:rPr lang="en-US" altLang="zh-TW"/>
              <a:t>3. </a:t>
            </a:r>
            <a:r>
              <a:rPr lang="zh-TW" altLang="en-US"/>
              <a:t>不管是</a:t>
            </a:r>
            <a:r>
              <a:rPr lang="en-US" altLang="zh-TW"/>
              <a:t>open ended</a:t>
            </a:r>
            <a:r>
              <a:rPr lang="zh-TW" altLang="en-US"/>
              <a:t>或</a:t>
            </a:r>
            <a:r>
              <a:rPr lang="en-US" altLang="zh-TW"/>
              <a:t>fixed experiences, </a:t>
            </a:r>
            <a:r>
              <a:rPr lang="zh-TW" altLang="en-US"/>
              <a:t>在整個期間都不會要求參與者一定要完全沉浸而不受打擾中斷</a:t>
            </a:r>
          </a:p>
          <a:p>
            <a:r>
              <a:rPr lang="en-US" altLang="zh-TW"/>
              <a:t>4. </a:t>
            </a:r>
            <a:r>
              <a:rPr lang="zh-TW" altLang="en-US"/>
              <a:t>許多應用都允許參與者可以待會再回來</a:t>
            </a:r>
            <a:r>
              <a:rPr lang="en-US" altLang="zh-TW"/>
              <a:t>, </a:t>
            </a:r>
            <a:r>
              <a:rPr lang="zh-TW" altLang="en-US"/>
              <a:t>然後回到他上次停止的地方。</a:t>
            </a:r>
          </a:p>
        </p:txBody>
      </p:sp>
    </p:spTree>
    <p:extLst>
      <p:ext uri="{BB962C8B-B14F-4D97-AF65-F5344CB8AC3E}">
        <p14:creationId xmlns:p14="http://schemas.microsoft.com/office/powerpoint/2010/main" val="2321519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51E9C-A00A-4F96-A20E-54C398F597FB}" type="slidenum">
              <a:rPr lang="en-US" altLang="zh-TW"/>
              <a:pPr/>
              <a:t>244</a:t>
            </a:fld>
            <a:endParaRPr lang="en-US" altLang="zh-TW"/>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zh-TW" altLang="en-US"/>
              <a:t>非長期性體驗</a:t>
            </a:r>
          </a:p>
          <a:p>
            <a:r>
              <a:rPr lang="zh-TW" altLang="en-US"/>
              <a:t>這種體驗例如彈珠抬和</a:t>
            </a:r>
            <a:r>
              <a:rPr lang="en-US" altLang="zh-TW"/>
              <a:t>videogame,</a:t>
            </a:r>
            <a:r>
              <a:rPr lang="zh-TW" altLang="en-US"/>
              <a:t>每次都從頭開始</a:t>
            </a:r>
            <a:r>
              <a:rPr lang="en-US" altLang="zh-TW"/>
              <a:t>(0</a:t>
            </a:r>
            <a:r>
              <a:rPr lang="zh-TW" altLang="en-US"/>
              <a:t>分</a:t>
            </a:r>
            <a:r>
              <a:rPr lang="en-US" altLang="zh-TW"/>
              <a:t>,level one), </a:t>
            </a:r>
            <a:r>
              <a:rPr lang="zh-TW" altLang="en-US"/>
              <a:t>最後一個錯誤發生，例如死掉</a:t>
            </a:r>
            <a:r>
              <a:rPr lang="en-US" altLang="zh-TW"/>
              <a:t>,</a:t>
            </a:r>
            <a:r>
              <a:rPr lang="zh-TW" altLang="en-US"/>
              <a:t>球掉了，體驗就結束了。瑪莉兄弟也屬於這種非長期性的體驗。去電影院看電影，從頭開始播，在所有資訊都呈現出來之後，便結束了，假如你想重新體驗，就必須從頭開始。</a:t>
            </a:r>
          </a:p>
          <a:p>
            <a:endParaRPr lang="en-US" altLang="zh-TW"/>
          </a:p>
        </p:txBody>
      </p:sp>
    </p:spTree>
    <p:extLst>
      <p:ext uri="{BB962C8B-B14F-4D97-AF65-F5344CB8AC3E}">
        <p14:creationId xmlns:p14="http://schemas.microsoft.com/office/powerpoint/2010/main" val="412369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90229-1A41-4AD3-ABA4-CE6334EDB962}" type="slidenum">
              <a:rPr lang="en-US" altLang="zh-TW"/>
              <a:pPr/>
              <a:t>245</a:t>
            </a:fld>
            <a:endParaRPr lang="en-US" altLang="zh-TW"/>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altLang="zh-TW"/>
              <a:t>Ford: </a:t>
            </a:r>
            <a:r>
              <a:rPr lang="zh-TW" altLang="en-US"/>
              <a:t>使用者被提示進入車內，當他們被載往終點的過程中，車子的特性就已經完全解釋了，當他們到達終點，整個旅程體驗就結束，離開這個系統。</a:t>
            </a:r>
          </a:p>
        </p:txBody>
      </p:sp>
    </p:spTree>
    <p:extLst>
      <p:ext uri="{BB962C8B-B14F-4D97-AF65-F5344CB8AC3E}">
        <p14:creationId xmlns:p14="http://schemas.microsoft.com/office/powerpoint/2010/main" val="583127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F5E2-9E42-4CAB-A8F6-964231612132}" type="slidenum">
              <a:rPr lang="en-US" altLang="zh-TW"/>
              <a:pPr/>
              <a:t>246</a:t>
            </a:fld>
            <a:endParaRPr lang="en-US" altLang="zh-TW"/>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ltLang="zh-TW"/>
              <a:t>1-1. </a:t>
            </a:r>
            <a:r>
              <a:rPr lang="zh-TW" altLang="en-US"/>
              <a:t>玩家被指定一項任務必須完成，他可能要花</a:t>
            </a:r>
            <a:r>
              <a:rPr lang="en-US" altLang="zh-TW"/>
              <a:t>20</a:t>
            </a:r>
            <a:r>
              <a:rPr lang="zh-TW" altLang="en-US"/>
              <a:t>小時或更多時間，但最終最後的謎破解後，最後一頁</a:t>
            </a:r>
            <a:r>
              <a:rPr lang="en-US" altLang="zh-TW"/>
              <a:t>(</a:t>
            </a:r>
            <a:r>
              <a:rPr lang="zh-TW" altLang="en-US"/>
              <a:t>破關畫面</a:t>
            </a:r>
            <a:r>
              <a:rPr lang="en-US" altLang="zh-TW"/>
              <a:t>)</a:t>
            </a:r>
            <a:r>
              <a:rPr lang="zh-TW" altLang="en-US"/>
              <a:t>就出現了，體驗結束。</a:t>
            </a:r>
          </a:p>
          <a:p>
            <a:endParaRPr lang="zh-TW" altLang="en-US"/>
          </a:p>
          <a:p>
            <a:r>
              <a:rPr lang="en-US" altLang="zh-TW"/>
              <a:t>1-2-1. open ended, </a:t>
            </a:r>
            <a:r>
              <a:rPr lang="zh-TW" altLang="en-US"/>
              <a:t>允許參與人儲存他們的生命值在一張卡上，在每次體驗開始可以加入生命值。</a:t>
            </a:r>
          </a:p>
          <a:p>
            <a:r>
              <a:rPr lang="en-US" altLang="zh-TW"/>
              <a:t>1-2-2. </a:t>
            </a:r>
            <a:r>
              <a:rPr lang="zh-TW" altLang="en-US"/>
              <a:t>不管是</a:t>
            </a:r>
            <a:r>
              <a:rPr lang="en-US" altLang="zh-TW"/>
              <a:t>formal</a:t>
            </a:r>
            <a:r>
              <a:rPr lang="zh-TW" altLang="en-US"/>
              <a:t>或非</a:t>
            </a:r>
            <a:r>
              <a:rPr lang="en-US" altLang="zh-TW"/>
              <a:t>formal ending, </a:t>
            </a:r>
            <a:r>
              <a:rPr lang="zh-TW" altLang="en-US"/>
              <a:t>這種長期的體驗必須允許儲存與回復體驗狀態，例如圖像呈現工具的參數，小說的書籤，或探險的位置的記錄。當參與人回來，可以從他們上次停止的地方再開始。</a:t>
            </a:r>
          </a:p>
        </p:txBody>
      </p:sp>
    </p:spTree>
    <p:extLst>
      <p:ext uri="{BB962C8B-B14F-4D97-AF65-F5344CB8AC3E}">
        <p14:creationId xmlns:p14="http://schemas.microsoft.com/office/powerpoint/2010/main" val="2851677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80</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E85E-7635-4569-B779-80DEB0103ADF}" type="slidenum">
              <a:rPr lang="en-US" altLang="zh-TW"/>
              <a:pPr/>
              <a:t>247</a:t>
            </a:fld>
            <a:endParaRPr lang="en-US" altLang="zh-TW"/>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zh-TW" altLang="en-US"/>
              <a:t>對於故事，通常結局是固定的，是由</a:t>
            </a:r>
            <a:r>
              <a:rPr lang="en-US" altLang="zh-TW"/>
              <a:t>content creator</a:t>
            </a:r>
            <a:r>
              <a:rPr lang="zh-TW" altLang="en-US"/>
              <a:t>決定的</a:t>
            </a:r>
          </a:p>
          <a:p>
            <a:endParaRPr lang="zh-TW" altLang="en-US"/>
          </a:p>
          <a:p>
            <a:r>
              <a:rPr lang="zh-TW" altLang="en-US"/>
              <a:t>在一般探索的應用中，結局是靠自己想像的。</a:t>
            </a:r>
          </a:p>
        </p:txBody>
      </p:sp>
    </p:spTree>
    <p:extLst>
      <p:ext uri="{BB962C8B-B14F-4D97-AF65-F5344CB8AC3E}">
        <p14:creationId xmlns:p14="http://schemas.microsoft.com/office/powerpoint/2010/main" val="1130729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32B71-C8CC-4A83-A53B-1C3AB958787D}" type="slidenum">
              <a:rPr lang="en-US" altLang="zh-TW"/>
              <a:pPr/>
              <a:t>248</a:t>
            </a:fld>
            <a:endParaRPr lang="en-US" altLang="zh-TW"/>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marL="247620" indent="-247620">
              <a:buFontTx/>
              <a:buAutoNum type="arabicPeriod"/>
            </a:pPr>
            <a:r>
              <a:rPr lang="zh-TW" altLang="en-US"/>
              <a:t>測試平台的發展過程中，會有一連串的常見的問題和錯誤會發生，其實是有很多可參考的文件</a:t>
            </a:r>
          </a:p>
          <a:p>
            <a:pPr marL="247620" indent="-247620"/>
            <a:r>
              <a:rPr lang="en-US" altLang="zh-TW"/>
              <a:t>2-1. </a:t>
            </a:r>
            <a:r>
              <a:rPr lang="zh-TW" altLang="en-US"/>
              <a:t>如果可以監控使用者的熟練度，則可以提供一些微妙</a:t>
            </a:r>
            <a:r>
              <a:rPr lang="en-US" altLang="zh-TW"/>
              <a:t>/</a:t>
            </a:r>
            <a:r>
              <a:rPr lang="zh-TW" altLang="en-US"/>
              <a:t>難捉摸的提示，看要如何進行。</a:t>
            </a:r>
          </a:p>
          <a:p>
            <a:pPr marL="247620" indent="-247620"/>
            <a:r>
              <a:rPr lang="en-US" altLang="zh-TW"/>
              <a:t>2-2. </a:t>
            </a:r>
            <a:r>
              <a:rPr lang="zh-TW" altLang="en-US"/>
              <a:t>對於一些故事性的例子而言。</a:t>
            </a:r>
          </a:p>
          <a:p>
            <a:pPr marL="247620" indent="-247620"/>
            <a:r>
              <a:rPr lang="zh-TW" altLang="en-US"/>
              <a:t>這些</a:t>
            </a:r>
            <a:r>
              <a:rPr lang="en-US" altLang="zh-TW"/>
              <a:t>hints</a:t>
            </a:r>
            <a:r>
              <a:rPr lang="zh-TW" altLang="en-US"/>
              <a:t>可以是</a:t>
            </a:r>
            <a:r>
              <a:rPr lang="en-US" altLang="zh-TW"/>
              <a:t>pop-up message, </a:t>
            </a:r>
            <a:r>
              <a:rPr lang="zh-TW" altLang="en-US"/>
              <a:t>或一些</a:t>
            </a:r>
            <a:r>
              <a:rPr lang="en-US" altLang="zh-TW"/>
              <a:t>agent </a:t>
            </a:r>
            <a:r>
              <a:rPr lang="zh-TW" altLang="en-US"/>
              <a:t>會提供一些建議，或只是一個不具體的人聲，這些介面是一種互動的方法來看這個</a:t>
            </a:r>
            <a:r>
              <a:rPr lang="en-US" altLang="zh-TW"/>
              <a:t>VR</a:t>
            </a:r>
            <a:r>
              <a:rPr lang="zh-TW" altLang="en-US"/>
              <a:t>應用的說明書</a:t>
            </a:r>
            <a:r>
              <a:rPr lang="en-US" altLang="zh-TW"/>
              <a:t>(</a:t>
            </a:r>
            <a:r>
              <a:rPr lang="zh-TW" altLang="en-US"/>
              <a:t>文件</a:t>
            </a:r>
            <a:r>
              <a:rPr lang="en-US" altLang="zh-TW"/>
              <a:t>)</a:t>
            </a:r>
            <a:r>
              <a:rPr lang="zh-TW" altLang="en-US"/>
              <a:t>。</a:t>
            </a:r>
          </a:p>
        </p:txBody>
      </p:sp>
    </p:spTree>
    <p:extLst>
      <p:ext uri="{BB962C8B-B14F-4D97-AF65-F5344CB8AC3E}">
        <p14:creationId xmlns:p14="http://schemas.microsoft.com/office/powerpoint/2010/main" val="1999885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FD325-8727-4A32-AB92-9719F7C03870}" type="slidenum">
              <a:rPr lang="en-US" altLang="zh-TW"/>
              <a:pPr/>
              <a:t>249</a:t>
            </a:fld>
            <a:endParaRPr lang="en-US" altLang="zh-TW"/>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zh-TW" altLang="en-US"/>
              <a:t>這頁是講部署</a:t>
            </a:r>
          </a:p>
          <a:p>
            <a:r>
              <a:rPr lang="en-US" altLang="zh-TW"/>
              <a:t>2. </a:t>
            </a:r>
            <a:r>
              <a:rPr lang="zh-TW" altLang="en-US"/>
              <a:t>任何一個系統架在公眾場合公開使用，應該要準備容易替換的多餘零件</a:t>
            </a:r>
            <a:r>
              <a:rPr lang="en-US" altLang="zh-TW"/>
              <a:t>(</a:t>
            </a:r>
            <a:r>
              <a:rPr lang="zh-TW" altLang="en-US"/>
              <a:t>耗材</a:t>
            </a:r>
            <a:r>
              <a:rPr lang="en-US" altLang="zh-TW"/>
              <a:t>)</a:t>
            </a:r>
          </a:p>
        </p:txBody>
      </p:sp>
    </p:spTree>
    <p:extLst>
      <p:ext uri="{BB962C8B-B14F-4D97-AF65-F5344CB8AC3E}">
        <p14:creationId xmlns:p14="http://schemas.microsoft.com/office/powerpoint/2010/main" val="3715889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32FE2-3AC8-4EFF-83FF-C2CDE5B2B158}" type="slidenum">
              <a:rPr lang="en-US" altLang="zh-TW"/>
              <a:pPr/>
              <a:t>251</a:t>
            </a:fld>
            <a:endParaRPr lang="en-US" altLang="zh-TW"/>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zh-TW"/>
              <a:t>2. </a:t>
            </a:r>
            <a:r>
              <a:rPr lang="zh-TW" altLang="en-US"/>
              <a:t>即使有些熱潮已經消退</a:t>
            </a:r>
            <a:r>
              <a:rPr lang="en-US" altLang="zh-TW"/>
              <a:t>…</a:t>
            </a:r>
          </a:p>
        </p:txBody>
      </p:sp>
    </p:spTree>
    <p:extLst>
      <p:ext uri="{BB962C8B-B14F-4D97-AF65-F5344CB8AC3E}">
        <p14:creationId xmlns:p14="http://schemas.microsoft.com/office/powerpoint/2010/main" val="894509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77D719-6B5D-48F1-A44A-22EFFAA6A948}" type="slidenum">
              <a:rPr lang="en-US" altLang="zh-TW"/>
              <a:pPr/>
              <a:t>252</a:t>
            </a:fld>
            <a:endParaRPr lang="en-US" altLang="zh-TW"/>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zh-TW"/>
              <a:t>1.1 </a:t>
            </a:r>
            <a:r>
              <a:rPr lang="zh-TW" altLang="en-US"/>
              <a:t>當有更多的</a:t>
            </a:r>
            <a:r>
              <a:rPr lang="en-US" altLang="zh-TW"/>
              <a:t>VR</a:t>
            </a:r>
            <a:r>
              <a:rPr lang="zh-TW" altLang="en-US"/>
              <a:t>體驗製作出來，</a:t>
            </a:r>
            <a:r>
              <a:rPr lang="en-US" altLang="zh-TW"/>
              <a:t>VR</a:t>
            </a:r>
            <a:r>
              <a:rPr lang="zh-TW" altLang="en-US"/>
              <a:t>的社群就會互相學習，然後成功的</a:t>
            </a:r>
            <a:r>
              <a:rPr lang="en-US" altLang="zh-TW"/>
              <a:t>interface elements</a:t>
            </a:r>
            <a:r>
              <a:rPr lang="zh-TW" altLang="en-US"/>
              <a:t>就會變得更普遍。</a:t>
            </a:r>
          </a:p>
          <a:p>
            <a:r>
              <a:rPr lang="en-US" altLang="zh-TW"/>
              <a:t>1.2 </a:t>
            </a:r>
            <a:r>
              <a:rPr lang="zh-TW" altLang="en-US"/>
              <a:t>建立人們對</a:t>
            </a:r>
            <a:r>
              <a:rPr lang="en-US" altLang="zh-TW"/>
              <a:t>VR</a:t>
            </a:r>
            <a:r>
              <a:rPr lang="zh-TW" altLang="en-US"/>
              <a:t>的文化素養，就像我們現在看到的桌上型電腦的介面一樣，滑鼠，鍵盤等等。</a:t>
            </a:r>
          </a:p>
          <a:p>
            <a:r>
              <a:rPr lang="en-US" altLang="zh-TW"/>
              <a:t>1.3 </a:t>
            </a:r>
            <a:r>
              <a:rPr lang="zh-TW" altLang="en-US"/>
              <a:t>有了這個之後，一些比較差的</a:t>
            </a:r>
            <a:r>
              <a:rPr lang="en-US" altLang="zh-TW"/>
              <a:t>restrictions</a:t>
            </a:r>
            <a:r>
              <a:rPr lang="zh-TW" altLang="en-US"/>
              <a:t>，就會被丟在路邊</a:t>
            </a:r>
          </a:p>
          <a:p>
            <a:r>
              <a:rPr lang="en-US" altLang="zh-TW"/>
              <a:t>1.4 </a:t>
            </a:r>
            <a:r>
              <a:rPr lang="zh-TW" altLang="en-US"/>
              <a:t>現在已有很多新的</a:t>
            </a:r>
            <a:r>
              <a:rPr lang="en-US" altLang="zh-TW"/>
              <a:t>VR</a:t>
            </a:r>
            <a:r>
              <a:rPr lang="zh-TW" altLang="en-US"/>
              <a:t>應用能夠與位在另外一個系統上的合作者工作。</a:t>
            </a:r>
          </a:p>
        </p:txBody>
      </p:sp>
    </p:spTree>
    <p:extLst>
      <p:ext uri="{BB962C8B-B14F-4D97-AF65-F5344CB8AC3E}">
        <p14:creationId xmlns:p14="http://schemas.microsoft.com/office/powerpoint/2010/main" val="4185704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D11CC-2FB6-43F3-BF66-003982715E7B}" type="slidenum">
              <a:rPr lang="en-US" altLang="zh-TW"/>
              <a:pPr/>
              <a:t>253</a:t>
            </a:fld>
            <a:endParaRPr lang="en-US" altLang="zh-TW"/>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pPr marL="247620" indent="-247620">
              <a:buFontTx/>
              <a:buAutoNum type="arabicPeriod"/>
            </a:pPr>
            <a:r>
              <a:rPr lang="zh-TW" altLang="en-US"/>
              <a:t>現在已經有套裝軟體可以減輕設計者的負擔。</a:t>
            </a:r>
          </a:p>
          <a:p>
            <a:pPr marL="247620" indent="-247620">
              <a:buFontTx/>
              <a:buAutoNum type="arabicPeriod"/>
            </a:pPr>
            <a:r>
              <a:rPr lang="zh-TW" altLang="en-US"/>
              <a:t>這是未來商用軟體將會提供的東西</a:t>
            </a:r>
          </a:p>
          <a:p>
            <a:pPr marL="247620" indent="-247620">
              <a:buFontTx/>
              <a:buAutoNum type="arabicPeriod"/>
            </a:pPr>
            <a:r>
              <a:rPr lang="zh-TW" altLang="en-US"/>
              <a:t>例如</a:t>
            </a:r>
            <a:r>
              <a:rPr lang="en-US" altLang="zh-TW"/>
              <a:t>: </a:t>
            </a:r>
            <a:r>
              <a:rPr lang="zh-TW" altLang="en-US"/>
              <a:t>有所謂的</a:t>
            </a:r>
            <a:r>
              <a:rPr lang="en-US" altLang="zh-TW"/>
              <a:t>off-the-shelf(</a:t>
            </a:r>
            <a:r>
              <a:rPr lang="zh-TW" altLang="en-US"/>
              <a:t>現貨</a:t>
            </a:r>
            <a:r>
              <a:rPr lang="en-US" altLang="zh-TW"/>
              <a:t>)</a:t>
            </a:r>
            <a:r>
              <a:rPr lang="zh-TW" altLang="en-US"/>
              <a:t>，就是買得到的商用軟體，可以在現在的家用電腦操作，幫助我們設計建造屬於自己的房子，</a:t>
            </a:r>
          </a:p>
          <a:p>
            <a:pPr marL="247620" indent="-247620"/>
            <a:r>
              <a:rPr lang="zh-TW" altLang="en-US"/>
              <a:t>也會有更多低成本的硬體可以買得到，造成更多的實驗者，在商業上或在家裡面，開始探索</a:t>
            </a:r>
            <a:r>
              <a:rPr lang="en-US" altLang="zh-TW"/>
              <a:t>VR</a:t>
            </a:r>
            <a:r>
              <a:rPr lang="zh-TW" altLang="en-US"/>
              <a:t>的可能性，這也就導致</a:t>
            </a:r>
            <a:r>
              <a:rPr lang="en-US" altLang="zh-TW"/>
              <a:t>VR</a:t>
            </a:r>
            <a:r>
              <a:rPr lang="zh-TW" altLang="en-US"/>
              <a:t>軟體現貨的需求。</a:t>
            </a:r>
          </a:p>
          <a:p>
            <a:pPr marL="247620" indent="-247620"/>
            <a:r>
              <a:rPr lang="en-US" altLang="zh-TW"/>
              <a:t>4~6</a:t>
            </a:r>
            <a:r>
              <a:rPr lang="zh-TW" altLang="en-US"/>
              <a:t>越講越扯囉，</a:t>
            </a:r>
          </a:p>
          <a:p>
            <a:pPr marL="247620" indent="-247620"/>
            <a:r>
              <a:rPr lang="en-US" altLang="zh-TW"/>
              <a:t>5. </a:t>
            </a:r>
            <a:r>
              <a:rPr lang="zh-TW" altLang="en-US"/>
              <a:t>人們將會對於藉著盡力探索應用</a:t>
            </a:r>
            <a:r>
              <a:rPr lang="en-US" altLang="zh-TW"/>
              <a:t>VR</a:t>
            </a:r>
            <a:r>
              <a:rPr lang="zh-TW" altLang="en-US"/>
              <a:t>的可能利益相當有興趣</a:t>
            </a:r>
          </a:p>
          <a:p>
            <a:pPr marL="247620" indent="-247620"/>
            <a:r>
              <a:rPr lang="en-US" altLang="zh-TW"/>
              <a:t>Arenas(</a:t>
            </a:r>
            <a:r>
              <a:rPr lang="zh-TW" altLang="en-US"/>
              <a:t>競技場</a:t>
            </a:r>
            <a:r>
              <a:rPr lang="en-US" altLang="zh-TW"/>
              <a:t>/</a:t>
            </a:r>
            <a:r>
              <a:rPr lang="zh-TW" altLang="en-US"/>
              <a:t>活動場所</a:t>
            </a:r>
            <a:r>
              <a:rPr lang="en-US" altLang="zh-TW"/>
              <a:t>/</a:t>
            </a:r>
            <a:r>
              <a:rPr lang="zh-TW" altLang="en-US"/>
              <a:t>舞台</a:t>
            </a:r>
            <a:r>
              <a:rPr lang="en-US" altLang="zh-TW"/>
              <a:t>)</a:t>
            </a:r>
          </a:p>
        </p:txBody>
      </p:sp>
    </p:spTree>
    <p:extLst>
      <p:ext uri="{BB962C8B-B14F-4D97-AF65-F5344CB8AC3E}">
        <p14:creationId xmlns:p14="http://schemas.microsoft.com/office/powerpoint/2010/main" val="21803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81</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82</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83</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84</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0054BE-AAC2-48CC-B120-9D089722B986}" type="slidenum">
              <a:rPr lang="zh-TW" altLang="en-US" smtClean="0"/>
              <a:pPr/>
              <a:t>86</a:t>
            </a:fld>
            <a:endParaRPr lang="zh-TW" altLang="en-US"/>
          </a:p>
        </p:txBody>
      </p:sp>
    </p:spTree>
    <p:extLst>
      <p:ext uri="{BB962C8B-B14F-4D97-AF65-F5344CB8AC3E}">
        <p14:creationId xmlns:p14="http://schemas.microsoft.com/office/powerpoint/2010/main" val="345822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3A8EF55-607B-4C9E-9D14-6A924C38E148}" type="datetime1">
              <a:rPr lang="zh-TW" altLang="en-US" smtClean="0"/>
              <a:pPr/>
              <a:t>2015/2/23</a:t>
            </a:fld>
            <a:endParaRPr lang="zh-TW" altLang="en-US"/>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C05FE6-C17B-437E-9B5F-EB6CF8540F9B}" type="datetime1">
              <a:rPr lang="zh-TW" altLang="en-US" smtClean="0"/>
              <a:pPr/>
              <a:t>2015/2/23</a:t>
            </a:fld>
            <a:endParaRPr lang="zh-TW" altLang="en-US"/>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65512B2-8891-4B36-9487-B0D1BBBCDA6F}" type="datetime1">
              <a:rPr lang="zh-TW" altLang="en-US" smtClean="0"/>
              <a:pPr/>
              <a:t>2015/2/23</a:t>
            </a:fld>
            <a:endParaRPr lang="zh-TW" altLang="en-US"/>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934200" cy="1066800"/>
          </a:xfrm>
        </p:spPr>
        <p:txBody>
          <a:bodyPr/>
          <a:lstStyle/>
          <a:p>
            <a:r>
              <a:rPr lang="en-US" altLang="zh-TW" smtClean="0"/>
              <a:t>Click to edit Master title style</a:t>
            </a:r>
            <a:endParaRPr lang="zh-TW" altLang="en-US"/>
          </a:p>
        </p:txBody>
      </p:sp>
      <p:sp>
        <p:nvSpPr>
          <p:cNvPr id="3" name="Text Placeholder 2"/>
          <p:cNvSpPr>
            <a:spLocks noGrp="1"/>
          </p:cNvSpPr>
          <p:nvPr>
            <p:ph type="body" sz="half" idx="1"/>
          </p:nvPr>
        </p:nvSpPr>
        <p:spPr>
          <a:xfrm>
            <a:off x="1905000" y="1447800"/>
            <a:ext cx="3390900" cy="46482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quarter" idx="2"/>
          </p:nvPr>
        </p:nvSpPr>
        <p:spPr>
          <a:xfrm>
            <a:off x="5448300" y="1447800"/>
            <a:ext cx="3390900" cy="22479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Content Placeholder 4"/>
          <p:cNvSpPr>
            <a:spLocks noGrp="1"/>
          </p:cNvSpPr>
          <p:nvPr>
            <p:ph sz="quarter" idx="3"/>
          </p:nvPr>
        </p:nvSpPr>
        <p:spPr>
          <a:xfrm>
            <a:off x="5448300" y="3848100"/>
            <a:ext cx="3390900" cy="22479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Date Placeholder 5"/>
          <p:cNvSpPr>
            <a:spLocks noGrp="1"/>
          </p:cNvSpPr>
          <p:nvPr>
            <p:ph type="dt" sz="half" idx="10"/>
          </p:nvPr>
        </p:nvSpPr>
        <p:spPr>
          <a:xfrm>
            <a:off x="3048000" y="6248400"/>
            <a:ext cx="1295400" cy="457200"/>
          </a:xfrm>
        </p:spPr>
        <p:txBody>
          <a:bodyPr/>
          <a:lstStyle>
            <a:lvl1pPr>
              <a:defRPr/>
            </a:lvl1pPr>
          </a:lstStyle>
          <a:p>
            <a:endParaRPr lang="en-US" altLang="zh-TW"/>
          </a:p>
        </p:txBody>
      </p:sp>
      <p:sp>
        <p:nvSpPr>
          <p:cNvPr id="7" name="Footer Placeholder 6"/>
          <p:cNvSpPr>
            <a:spLocks noGrp="1"/>
          </p:cNvSpPr>
          <p:nvPr>
            <p:ph type="ftr" sz="quarter" idx="11"/>
          </p:nvPr>
        </p:nvSpPr>
        <p:spPr>
          <a:xfrm>
            <a:off x="4495800" y="6248400"/>
            <a:ext cx="2895600" cy="457200"/>
          </a:xfrm>
        </p:spPr>
        <p:txBody>
          <a:bodyPr/>
          <a:lstStyle>
            <a:lvl1pPr>
              <a:defRPr/>
            </a:lvl1pPr>
          </a:lstStyle>
          <a:p>
            <a:endParaRPr lang="en-US" altLang="zh-TW"/>
          </a:p>
        </p:txBody>
      </p:sp>
      <p:sp>
        <p:nvSpPr>
          <p:cNvPr id="8" name="Slide Number Placeholder 7"/>
          <p:cNvSpPr>
            <a:spLocks noGrp="1"/>
          </p:cNvSpPr>
          <p:nvPr>
            <p:ph type="sldNum" sz="quarter" idx="12"/>
          </p:nvPr>
        </p:nvSpPr>
        <p:spPr>
          <a:xfrm>
            <a:off x="7543800" y="6248400"/>
            <a:ext cx="1295400" cy="457200"/>
          </a:xfrm>
        </p:spPr>
        <p:txBody>
          <a:bodyPr/>
          <a:lstStyle>
            <a:lvl1pPr>
              <a:defRPr/>
            </a:lvl1pPr>
          </a:lstStyle>
          <a:p>
            <a:fld id="{C49FFD54-8952-4812-AF21-A1CAD8B82A0A}" type="slidenum">
              <a:rPr lang="en-US" altLang="zh-TW"/>
              <a:pPr/>
              <a:t>‹#›</a:t>
            </a:fld>
            <a:endParaRPr lang="en-US" altLang="zh-TW"/>
          </a:p>
        </p:txBody>
      </p:sp>
    </p:spTree>
    <p:extLst>
      <p:ext uri="{BB962C8B-B14F-4D97-AF65-F5344CB8AC3E}">
        <p14:creationId xmlns:p14="http://schemas.microsoft.com/office/powerpoint/2010/main" val="219855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2D90F9B-F549-40A7-8DA4-0C559F48BAFD}" type="datetime1">
              <a:rPr lang="zh-TW" altLang="en-US" smtClean="0"/>
              <a:pPr/>
              <a:t>2015/2/23</a:t>
            </a:fld>
            <a:endParaRPr lang="zh-TW" altLang="en-US"/>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D0C4B7E-5957-4DC3-BD6E-86E4C18468A8}" type="datetime1">
              <a:rPr lang="zh-TW" altLang="en-US" smtClean="0"/>
              <a:pPr/>
              <a:t>2015/2/23</a:t>
            </a:fld>
            <a:endParaRPr lang="zh-TW" altLang="en-US"/>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0E2E281-EC60-4685-9F98-7CA449780EB0}" type="datetime1">
              <a:rPr lang="zh-TW" altLang="en-US" smtClean="0"/>
              <a:pPr/>
              <a:t>2015/2/23</a:t>
            </a:fld>
            <a:endParaRPr lang="zh-TW" altLang="en-US"/>
          </a:p>
        </p:txBody>
      </p:sp>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54A8A32-ADCB-4874-AB23-8B3ABC1F4B01}" type="datetime1">
              <a:rPr lang="zh-TW" altLang="en-US" smtClean="0"/>
              <a:pPr/>
              <a:t>2015/2/23</a:t>
            </a:fld>
            <a:endParaRPr lang="zh-TW" altLang="en-US"/>
          </a:p>
        </p:txBody>
      </p:sp>
      <p:sp>
        <p:nvSpPr>
          <p:cNvPr id="8" name="頁尾版面配置區 7"/>
          <p:cNvSpPr>
            <a:spLocks noGrp="1"/>
          </p:cNvSpPr>
          <p:nvPr>
            <p:ph type="ftr" sz="quarter" idx="11"/>
          </p:nvPr>
        </p:nvSpPr>
        <p:spPr/>
        <p:txBody>
          <a:bodyPr/>
          <a:lstStyle/>
          <a:p>
            <a:r>
              <a:rPr lang="en-US" altLang="zh-TW" smtClean="0"/>
              <a:t>Communications &amp; Multimedia Lab</a:t>
            </a:r>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3856149-820D-43B0-AFF1-1F7A532EDE1A}" type="datetime1">
              <a:rPr lang="zh-TW" altLang="en-US" smtClean="0"/>
              <a:pPr/>
              <a:t>2015/2/23</a:t>
            </a:fld>
            <a:endParaRPr lang="zh-TW" altLang="en-US"/>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72BC76D-96D6-43D9-9A62-7F4F31C244F7}" type="datetime1">
              <a:rPr lang="zh-TW" altLang="en-US" smtClean="0"/>
              <a:pPr/>
              <a:t>2015/2/23</a:t>
            </a:fld>
            <a:endParaRPr lang="zh-TW" altLang="en-US"/>
          </a:p>
        </p:txBody>
      </p:sp>
      <p:sp>
        <p:nvSpPr>
          <p:cNvPr id="3" name="頁尾版面配置區 2"/>
          <p:cNvSpPr>
            <a:spLocks noGrp="1"/>
          </p:cNvSpPr>
          <p:nvPr>
            <p:ph type="ftr" sz="quarter" idx="11"/>
          </p:nvPr>
        </p:nvSpPr>
        <p:spPr/>
        <p:txBody>
          <a:bodyPr/>
          <a:lstStyle/>
          <a:p>
            <a:r>
              <a:rPr lang="en-US" altLang="zh-TW" smtClean="0"/>
              <a:t>Communications &amp; Multimedia Lab</a:t>
            </a:r>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6E9DF1E-B51C-4DBC-BFA2-9AB11C49805E}" type="datetime1">
              <a:rPr lang="zh-TW" altLang="en-US" smtClean="0"/>
              <a:pPr/>
              <a:t>2015/2/23</a:t>
            </a:fld>
            <a:endParaRPr lang="zh-TW" altLang="en-US"/>
          </a:p>
        </p:txBody>
      </p:sp>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0C43F72-772B-4D1E-A42D-5CBBBC33C777}" type="datetime1">
              <a:rPr lang="zh-TW" altLang="en-US" smtClean="0"/>
              <a:pPr/>
              <a:t>2015/2/23</a:t>
            </a:fld>
            <a:endParaRPr lang="zh-TW" altLang="en-US"/>
          </a:p>
        </p:txBody>
      </p:sp>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27CF9-5B10-4DB9-80E3-87CCAF8487B3}" type="datetime1">
              <a:rPr lang="zh-TW" altLang="en-US" smtClean="0"/>
              <a:pPr/>
              <a:t>2015/2/23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TW" smtClean="0"/>
              <a:t>Communications &amp; Multimedia Lab</a:t>
            </a: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gif"/><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82.emf"/></Relationships>
</file>

<file path=ppt/slides/_rels/slide10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gif"/><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000.png"/></Relationships>
</file>

<file path=ppt/slides/_rels/slide1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en.wikipedia.org/wiki/Edward_E._Simmons" TargetMode="External"/><Relationship Id="rId2" Type="http://schemas.openxmlformats.org/officeDocument/2006/relationships/hyperlink" Target="http://en.wikipedia.org/wiki/Deformation_(mechanics)" TargetMode="External"/><Relationship Id="rId1" Type="http://schemas.openxmlformats.org/officeDocument/2006/relationships/slideLayout" Target="../slideLayouts/slideLayout2.xml"/><Relationship Id="rId5" Type="http://schemas.openxmlformats.org/officeDocument/2006/relationships/hyperlink" Target="http://en.wikipedia.org/wiki/Electrical_insulation" TargetMode="External"/><Relationship Id="rId4" Type="http://schemas.openxmlformats.org/officeDocument/2006/relationships/hyperlink" Target="http://en.wikipedia.org/wiki/Arthur_C._Ruge"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130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3.gif"/><Relationship Id="rId7" Type="http://schemas.openxmlformats.org/officeDocument/2006/relationships/image" Target="../media/image139.emf"/><Relationship Id="rId2" Type="http://schemas.openxmlformats.org/officeDocument/2006/relationships/image" Target="../media/image144.gif"/><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41.emf"/><Relationship Id="rId5" Type="http://schemas.openxmlformats.org/officeDocument/2006/relationships/image" Target="../media/image138.emf"/><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40.emf"/></Relationships>
</file>

<file path=ppt/slides/_rels/slide1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130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spaceglasses.com/"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4.jpeg"/><Relationship Id="rId7"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4.png"/><Relationship Id="rId5" Type="http://schemas.openxmlformats.org/officeDocument/2006/relationships/image" Target="../media/image153.wmf"/><Relationship Id="rId10" Type="http://schemas.openxmlformats.org/officeDocument/2006/relationships/image" Target="../media/image158.png"/><Relationship Id="rId4" Type="http://schemas.openxmlformats.org/officeDocument/2006/relationships/oleObject" Target="../embeddings/oleObject1.bin"/><Relationship Id="rId9" Type="http://schemas.openxmlformats.org/officeDocument/2006/relationships/image" Target="../media/image157.png"/></Relationships>
</file>

<file path=ppt/slides/_rels/slide20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imdb.com/name/nm0000080/"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22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72.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71.png"/><Relationship Id="rId5" Type="http://schemas.openxmlformats.org/officeDocument/2006/relationships/image" Target="../media/image170.emf"/><Relationship Id="rId4" Type="http://schemas.openxmlformats.org/officeDocument/2006/relationships/oleObject" Target="../embeddings/oleObject2.bin"/></Relationships>
</file>

<file path=ppt/slides/_rels/slide2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graphics.csie.ntu.edu.tw/~ming/courses/rg/pages2012/supplement/03_1_3D_TV_and_Animation.docx" TargetMode="External"/><Relationship Id="rId2" Type="http://schemas.openxmlformats.org/officeDocument/2006/relationships/hyperlink" Target="http://graphics.csie.ntu.edu.tw/~ming/courses/rg/files2012/Autostereoscopy.pptx"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en.wikipedia.org/wiki/Aircraft_principal_axes"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un.com/960710/feature3/ivan-publish.html" TargetMode="External"/><Relationship Id="rId2" Type="http://schemas.openxmlformats.org/officeDocument/2006/relationships/hyperlink" Target="../../../VR_demo_video/03VIRTUALDRUM.mp4"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youtube.com/watch?v=VJ_3GJNz4fg" TargetMode="Externa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8" Type="http://schemas.openxmlformats.org/officeDocument/2006/relationships/hyperlink" Target="http://en.wikipedia.org/wiki/Cancer" TargetMode="External"/><Relationship Id="rId3" Type="http://schemas.openxmlformats.org/officeDocument/2006/relationships/hyperlink" Target="http://en.wikipedia.org/wiki/Radiation_oncologist" TargetMode="External"/><Relationship Id="rId7" Type="http://schemas.openxmlformats.org/officeDocument/2006/relationships/hyperlink" Target="http://en.wikipedia.org/wiki/Brachytherapy" TargetMode="External"/><Relationship Id="rId2" Type="http://schemas.openxmlformats.org/officeDocument/2006/relationships/hyperlink" Target="http://en.wikipedia.org/wiki/Radiation_therapy" TargetMode="External"/><Relationship Id="rId1" Type="http://schemas.openxmlformats.org/officeDocument/2006/relationships/slideLayout" Target="../slideLayouts/slideLayout2.xml"/><Relationship Id="rId6" Type="http://schemas.openxmlformats.org/officeDocument/2006/relationships/hyperlink" Target="http://en.wikipedia.org/w/index.php?title=Dosimetrist&amp;action=edit&amp;redlink=1" TargetMode="External"/><Relationship Id="rId5" Type="http://schemas.openxmlformats.org/officeDocument/2006/relationships/hyperlink" Target="http://en.wikipedia.org/wiki/Medical_physics" TargetMode="External"/><Relationship Id="rId4" Type="http://schemas.openxmlformats.org/officeDocument/2006/relationships/hyperlink" Target="http://en.wikipedia.org/wiki/Radiation_therapis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Medical_physicist" TargetMode="External"/><Relationship Id="rId2" Type="http://schemas.openxmlformats.org/officeDocument/2006/relationships/hyperlink" Target="http://en.wikipedia.org/wiki/Radiotherapy" TargetMode="External"/><Relationship Id="rId1" Type="http://schemas.openxmlformats.org/officeDocument/2006/relationships/slideLayout" Target="../slideLayouts/slideLayout2.xml"/><Relationship Id="rId6" Type="http://schemas.openxmlformats.org/officeDocument/2006/relationships/hyperlink" Target="http://en.wikipedia.org/wiki/Organ_(anatomy)" TargetMode="External"/><Relationship Id="rId5" Type="http://schemas.openxmlformats.org/officeDocument/2006/relationships/hyperlink" Target="http://en.wikipedia.org/wiki/Tumour" TargetMode="External"/><Relationship Id="rId4" Type="http://schemas.openxmlformats.org/officeDocument/2006/relationships/hyperlink" Target="http://en.wikipedia.org/wiki/Treatment_plannin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Iago" TargetMode="External"/><Relationship Id="rId2" Type="http://schemas.openxmlformats.org/officeDocument/2006/relationships/hyperlink" Target="http://en.wikipedia.org/wiki/Innoventions_(Epcot)" TargetMode="External"/><Relationship Id="rId1" Type="http://schemas.openxmlformats.org/officeDocument/2006/relationships/slideLayout" Target="../slideLayouts/slideLayout2.xml"/><Relationship Id="rId4" Type="http://schemas.openxmlformats.org/officeDocument/2006/relationships/hyperlink" Target="http://en.wikipedia.org/wiki/Aladdin_(1992_Disney_fil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en.wikipedia.org/wiki/Aircraft_principal_axe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news.cnet.com/news/0-1006-201-4835521-0.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0.png"/><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research.microsoft.com/apps/pubs/default.aspx?id=155416" TargetMode="External"/><Relationship Id="rId7" Type="http://schemas.openxmlformats.org/officeDocument/2006/relationships/hyperlink" Target="http://www.hao-li.com/publications/bibtex/weise2011realtime.bib"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hao-li.com/publications/movies/siggraph2011videoFastForward.mov" TargetMode="External"/><Relationship Id="rId5" Type="http://schemas.openxmlformats.org/officeDocument/2006/relationships/hyperlink" Target="http://www.hao-li.com/publications/movies/siggraph2011video.mov" TargetMode="External"/><Relationship Id="rId4" Type="http://schemas.openxmlformats.org/officeDocument/2006/relationships/hyperlink" Target="http://www.hao-li.com/publications/papers/siggraph2011RPBFA.pdf" TargetMode="External"/><Relationship Id="rId9" Type="http://schemas.openxmlformats.org/officeDocument/2006/relationships/image" Target="../media/image63.jpeg"/></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Multi-core_processor" TargetMode="External"/><Relationship Id="rId7" Type="http://schemas.openxmlformats.org/officeDocument/2006/relationships/hyperlink" Target="http://en.wikipedia.org/wiki/GDDR5" TargetMode="External"/><Relationship Id="rId2" Type="http://schemas.openxmlformats.org/officeDocument/2006/relationships/hyperlink" Target="http://en.wikipedia.org/wiki/AMD" TargetMode="External"/><Relationship Id="rId1" Type="http://schemas.openxmlformats.org/officeDocument/2006/relationships/slideLayout" Target="../slideLayouts/slideLayout2.xml"/><Relationship Id="rId6" Type="http://schemas.openxmlformats.org/officeDocument/2006/relationships/hyperlink" Target="http://en.wikipedia.org/wiki/FLOPS" TargetMode="External"/><Relationship Id="rId5" Type="http://schemas.openxmlformats.org/officeDocument/2006/relationships/hyperlink" Target="http://en.wikipedia.org/wiki/X86-64" TargetMode="External"/><Relationship Id="rId4" Type="http://schemas.openxmlformats.org/officeDocument/2006/relationships/hyperlink" Target="http://en.wikipedia.org/wiki/Jaguar_(microarchitectur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www.pcmag.com/article2/0,2817,2352133,00.asp" TargetMode="External"/><Relationship Id="rId5" Type="http://schemas.openxmlformats.org/officeDocument/2006/relationships/hyperlink" Target="http://www.pcmag.com/article2/0,2817,2365824,00.asp" TargetMode="External"/><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Virtual Reality</a:t>
            </a:r>
            <a:endParaRPr lang="zh-TW" altLang="en-US" dirty="0"/>
          </a:p>
        </p:txBody>
      </p:sp>
      <p:sp>
        <p:nvSpPr>
          <p:cNvPr id="3" name="Content Placeholder 2"/>
          <p:cNvSpPr>
            <a:spLocks noGrp="1"/>
          </p:cNvSpPr>
          <p:nvPr>
            <p:ph idx="1"/>
          </p:nvPr>
        </p:nvSpPr>
        <p:spPr/>
        <p:txBody>
          <a:bodyPr>
            <a:normAutofit lnSpcReduction="10000"/>
          </a:bodyPr>
          <a:lstStyle/>
          <a:p>
            <a:endParaRPr lang="en-US" altLang="zh-TW" dirty="0" smtClean="0"/>
          </a:p>
          <a:p>
            <a:pPr algn="ctr">
              <a:buNone/>
            </a:pPr>
            <a:r>
              <a:rPr lang="en-US" altLang="zh-TW" dirty="0" smtClean="0"/>
              <a:t>Course ID: </a:t>
            </a:r>
            <a:r>
              <a:rPr lang="en-US" altLang="zh-TW" dirty="0"/>
              <a:t>CSIE </a:t>
            </a:r>
            <a:r>
              <a:rPr lang="en-US" altLang="zh-TW" dirty="0" smtClean="0"/>
              <a:t>7633</a:t>
            </a:r>
          </a:p>
          <a:p>
            <a:pPr algn="ctr">
              <a:buNone/>
            </a:pPr>
            <a:r>
              <a:rPr lang="en-US" altLang="zh-TW" dirty="0" smtClean="0"/>
              <a:t>Lecturer:  Ming Ouhyoung, Professor</a:t>
            </a:r>
            <a:endParaRPr lang="en-US" altLang="zh-TW" dirty="0"/>
          </a:p>
          <a:p>
            <a:pPr marL="0" indent="0" algn="ctr">
              <a:buNone/>
            </a:pPr>
            <a:r>
              <a:rPr lang="en-US" altLang="zh-TW" dirty="0" smtClean="0"/>
              <a:t>(</a:t>
            </a:r>
            <a:r>
              <a:rPr lang="zh-TW" altLang="en-US" dirty="0" smtClean="0"/>
              <a:t>歐陽明</a:t>
            </a:r>
            <a:r>
              <a:rPr lang="en-US" altLang="zh-TW" dirty="0" smtClean="0"/>
              <a:t>)</a:t>
            </a:r>
          </a:p>
          <a:p>
            <a:pPr marL="0" indent="0" algn="ctr">
              <a:buNone/>
            </a:pPr>
            <a:r>
              <a:rPr lang="zh-TW" altLang="en-US" dirty="0" smtClean="0"/>
              <a:t>    課名</a:t>
            </a:r>
            <a:r>
              <a:rPr lang="en-US" altLang="zh-TW" dirty="0" smtClean="0"/>
              <a:t>:</a:t>
            </a:r>
            <a:r>
              <a:rPr lang="zh-TW" altLang="en-US" dirty="0" smtClean="0"/>
              <a:t>  虛擬實境</a:t>
            </a:r>
            <a:endParaRPr lang="en-US" altLang="zh-TW" dirty="0" smtClean="0"/>
          </a:p>
          <a:p>
            <a:pPr marL="0" indent="0" algn="ctr">
              <a:buNone/>
            </a:pPr>
            <a:endParaRPr lang="en-US" altLang="zh-TW" dirty="0" smtClean="0"/>
          </a:p>
          <a:p>
            <a:pPr marL="0" indent="0" algn="ctr">
              <a:buNone/>
            </a:pPr>
            <a:r>
              <a:rPr lang="en-US" altLang="zh-TW" sz="2600" dirty="0" smtClean="0"/>
              <a:t>Textbook: Understanding Virtual Reality, by William R. Sherman, Alan B. Craig, </a:t>
            </a:r>
          </a:p>
          <a:p>
            <a:pPr marL="0" indent="0" algn="ctr">
              <a:buNone/>
            </a:pPr>
            <a:r>
              <a:rPr lang="en-US" altLang="zh-TW" sz="1900" dirty="0" smtClean="0"/>
              <a:t>Morgan Kauffmann Inc., (2004-), distributed by </a:t>
            </a:r>
            <a:r>
              <a:rPr lang="zh-TW" altLang="en-US" sz="1900" dirty="0" smtClean="0"/>
              <a:t>新月</a:t>
            </a:r>
            <a:r>
              <a:rPr lang="en-US" altLang="zh-TW" sz="1900" dirty="0" smtClean="0"/>
              <a:t>, </a:t>
            </a:r>
            <a:r>
              <a:rPr lang="zh-TW" altLang="en-US" sz="1900" dirty="0" smtClean="0"/>
              <a:t>東華 書局 </a:t>
            </a:r>
            <a:endParaRPr lang="en-US" altLang="zh-TW" sz="1900" dirty="0" smtClean="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a:t>
            </a:fld>
            <a:endParaRPr lang="zh-TW" altLang="en-US"/>
          </a:p>
        </p:txBody>
      </p:sp>
    </p:spTree>
    <p:extLst>
      <p:ext uri="{BB962C8B-B14F-4D97-AF65-F5344CB8AC3E}">
        <p14:creationId xmlns:p14="http://schemas.microsoft.com/office/powerpoint/2010/main" val="3395870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Expected capabilities from taking this course</a:t>
            </a:r>
            <a:endParaRPr lang="zh-TW" altLang="en-US" dirty="0"/>
          </a:p>
        </p:txBody>
      </p:sp>
      <p:sp>
        <p:nvSpPr>
          <p:cNvPr id="3" name="Content Placeholder 2"/>
          <p:cNvSpPr>
            <a:spLocks noGrp="1"/>
          </p:cNvSpPr>
          <p:nvPr>
            <p:ph idx="1"/>
          </p:nvPr>
        </p:nvSpPr>
        <p:spPr/>
        <p:txBody>
          <a:bodyPr/>
          <a:lstStyle/>
          <a:p>
            <a:r>
              <a:rPr lang="en-US" altLang="zh-TW" dirty="0" smtClean="0"/>
              <a:t>Know VR (and Augmented Reality)</a:t>
            </a:r>
          </a:p>
          <a:p>
            <a:r>
              <a:rPr lang="en-US" altLang="zh-TW" dirty="0" smtClean="0"/>
              <a:t>Know human factors in VR</a:t>
            </a:r>
          </a:p>
          <a:p>
            <a:r>
              <a:rPr lang="en-US" altLang="zh-TW" dirty="0" smtClean="0"/>
              <a:t>Understand the basic instruments/devices in VR</a:t>
            </a:r>
          </a:p>
          <a:p>
            <a:r>
              <a:rPr lang="en-US" altLang="zh-TW" dirty="0" smtClean="0"/>
              <a:t>Implementing a graphics simulation (short story for one minute)</a:t>
            </a:r>
          </a:p>
          <a:p>
            <a:r>
              <a:rPr lang="en-US" altLang="zh-TW" dirty="0" smtClean="0"/>
              <a:t>Implementing a VR system</a:t>
            </a:r>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10</a:t>
            </a:fld>
            <a:endParaRPr lang="zh-TW" altLang="en-US"/>
          </a:p>
        </p:txBody>
      </p:sp>
    </p:spTree>
    <p:extLst>
      <p:ext uri="{BB962C8B-B14F-4D97-AF65-F5344CB8AC3E}">
        <p14:creationId xmlns:p14="http://schemas.microsoft.com/office/powerpoint/2010/main" val="42134637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634082"/>
          </a:xfrm>
        </p:spPr>
        <p:txBody>
          <a:bodyPr>
            <a:normAutofit fontScale="90000"/>
          </a:bodyPr>
          <a:lstStyle/>
          <a:p>
            <a:r>
              <a:rPr lang="en-US" altLang="zh-TW" dirty="0">
                <a:latin typeface="Comic Sans MS" pitchFamily="66" charset="0"/>
              </a:rPr>
              <a:t>Illumination model</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100</a:t>
            </a:fld>
            <a:endParaRPr lang="zh-TW" altLang="en-US"/>
          </a:p>
        </p:txBody>
      </p:sp>
      <p:sp>
        <p:nvSpPr>
          <p:cNvPr id="8" name="內容版面配置區 2"/>
          <p:cNvSpPr>
            <a:spLocks noGrp="1"/>
          </p:cNvSpPr>
          <p:nvPr>
            <p:ph idx="1"/>
          </p:nvPr>
        </p:nvSpPr>
        <p:spPr>
          <a:xfrm>
            <a:off x="467544" y="836712"/>
            <a:ext cx="8229600" cy="5760640"/>
          </a:xfrm>
        </p:spPr>
        <p:txBody>
          <a:bodyPr>
            <a:noAutofit/>
          </a:bodyPr>
          <a:lstStyle/>
          <a:p>
            <a:pPr marL="514350" indent="-514350">
              <a:buFont typeface="+mj-lt"/>
              <a:buAutoNum type="arabicParenR"/>
            </a:pPr>
            <a:r>
              <a:rPr lang="en-US" altLang="zh-TW" sz="2200" b="1" dirty="0" smtClean="0"/>
              <a:t>Ambient light  </a:t>
            </a:r>
            <a:r>
              <a:rPr lang="en-US" altLang="zh-TW" sz="2200" dirty="0" smtClean="0"/>
              <a:t>(</a:t>
            </a:r>
            <a:r>
              <a:rPr lang="zh-TW" altLang="zh-TW" sz="2200" dirty="0" smtClean="0"/>
              <a:t>漫射</a:t>
            </a:r>
            <a:r>
              <a:rPr lang="en-US" altLang="zh-TW" sz="2200" dirty="0" smtClean="0"/>
              <a:t>)</a:t>
            </a:r>
          </a:p>
          <a:p>
            <a:pPr marL="514350" indent="-514350">
              <a:buNone/>
            </a:pPr>
            <a:r>
              <a:rPr lang="en-US" altLang="zh-TW" sz="2200" dirty="0" smtClean="0"/>
              <a:t>	</a:t>
            </a:r>
            <a:endParaRPr lang="en-US" altLang="zh-TW" sz="2200" dirty="0"/>
          </a:p>
          <a:p>
            <a:pPr marL="514350" indent="-514350">
              <a:buNone/>
            </a:pPr>
            <a:endParaRPr lang="en-US" altLang="zh-TW" sz="2200" dirty="0" smtClean="0"/>
          </a:p>
          <a:p>
            <a:pPr marL="514350" indent="-514350">
              <a:buNone/>
            </a:pPr>
            <a:endParaRPr lang="en-US" altLang="zh-TW" sz="2200" dirty="0" smtClean="0"/>
          </a:p>
          <a:p>
            <a:pPr marL="514350" indent="-514350">
              <a:buNone/>
            </a:pPr>
            <a:endParaRPr lang="en-US" altLang="zh-TW" sz="2200" dirty="0" smtClean="0"/>
          </a:p>
          <a:p>
            <a:pPr marL="514350" indent="-514350">
              <a:buFont typeface="+mj-lt"/>
              <a:buAutoNum type="arabicParenR" startAt="2"/>
            </a:pPr>
            <a:r>
              <a:rPr lang="en-US" altLang="zh-TW" sz="2200" b="1" dirty="0" smtClean="0"/>
              <a:t>Diffuse reflection  </a:t>
            </a:r>
            <a:r>
              <a:rPr lang="en-US" altLang="zh-TW" sz="2200" dirty="0" smtClean="0"/>
              <a:t>(</a:t>
            </a:r>
            <a:r>
              <a:rPr lang="zh-TW" altLang="zh-TW" sz="2200" dirty="0" smtClean="0"/>
              <a:t>散射</a:t>
            </a:r>
            <a:r>
              <a:rPr lang="en-US" altLang="zh-TW" sz="2200" dirty="0" smtClean="0"/>
              <a:t>)</a:t>
            </a:r>
          </a:p>
          <a:p>
            <a:pPr marL="514350" indent="-514350">
              <a:buNone/>
            </a:pPr>
            <a:r>
              <a:rPr lang="en-US" altLang="zh-TW" sz="2200" dirty="0" smtClean="0"/>
              <a:t>	</a:t>
            </a:r>
          </a:p>
          <a:p>
            <a:pPr marL="514350" indent="-514350">
              <a:buNone/>
            </a:pPr>
            <a:endParaRPr lang="en-US" altLang="zh-TW" sz="2200" dirty="0"/>
          </a:p>
          <a:p>
            <a:pPr marL="514350" indent="-514350">
              <a:buNone/>
            </a:pPr>
            <a:endParaRPr lang="en-US" altLang="zh-TW" sz="2200" dirty="0" smtClean="0"/>
          </a:p>
          <a:p>
            <a:pPr>
              <a:buNone/>
            </a:pPr>
            <a:endParaRPr lang="en-US" altLang="zh-TW" sz="2200" dirty="0" smtClean="0"/>
          </a:p>
          <a:p>
            <a:pPr marL="514350" indent="-514350">
              <a:spcBef>
                <a:spcPts val="1200"/>
              </a:spcBef>
              <a:buFont typeface="+mj-lt"/>
              <a:buAutoNum type="arabicParenR" startAt="3"/>
            </a:pPr>
            <a:r>
              <a:rPr lang="en-US" altLang="zh-TW" sz="2200" b="1" dirty="0" smtClean="0"/>
              <a:t>Light source attenuation </a:t>
            </a:r>
            <a:endParaRPr lang="zh-TW" altLang="zh-TW" sz="2200" b="1" dirty="0" smtClean="0"/>
          </a:p>
          <a:p>
            <a:endParaRPr lang="zh-TW" altLang="en-US" sz="2200" dirty="0"/>
          </a:p>
        </p:txBody>
      </p:sp>
      <p:pic>
        <p:nvPicPr>
          <p:cNvPr id="9" name="圖片 8" descr="P24.GIF"/>
          <p:cNvPicPr>
            <a:picLocks noChangeAspect="1"/>
          </p:cNvPicPr>
          <p:nvPr/>
        </p:nvPicPr>
        <p:blipFill>
          <a:blip r:embed="rId2" cstate="print"/>
          <a:stretch>
            <a:fillRect/>
          </a:stretch>
        </p:blipFill>
        <p:spPr>
          <a:xfrm>
            <a:off x="3563888" y="3841600"/>
            <a:ext cx="3718174" cy="1106599"/>
          </a:xfrm>
          <a:prstGeom prst="rect">
            <a:avLst/>
          </a:prstGeom>
        </p:spPr>
      </p:pic>
      <p:pic>
        <p:nvPicPr>
          <p:cNvPr id="11" name="Picture 9"/>
          <p:cNvPicPr>
            <a:picLocks noChangeAspect="1"/>
          </p:cNvPicPr>
          <p:nvPr/>
        </p:nvPicPr>
        <p:blipFill>
          <a:blip r:embed="rId3" cstate="print"/>
          <a:stretch>
            <a:fillRect/>
          </a:stretch>
        </p:blipFill>
        <p:spPr>
          <a:xfrm>
            <a:off x="1010866" y="1279823"/>
            <a:ext cx="3390047" cy="1335296"/>
          </a:xfrm>
          <a:prstGeom prst="rect">
            <a:avLst/>
          </a:prstGeom>
        </p:spPr>
      </p:pic>
      <p:pic>
        <p:nvPicPr>
          <p:cNvPr id="12" name="Picture 10"/>
          <p:cNvPicPr>
            <a:picLocks noChangeAspect="1"/>
          </p:cNvPicPr>
          <p:nvPr/>
        </p:nvPicPr>
        <p:blipFill>
          <a:blip r:embed="rId4" cstate="print"/>
          <a:stretch>
            <a:fillRect/>
          </a:stretch>
        </p:blipFill>
        <p:spPr>
          <a:xfrm>
            <a:off x="1115616" y="3324825"/>
            <a:ext cx="4032448" cy="806490"/>
          </a:xfrm>
          <a:prstGeom prst="rect">
            <a:avLst/>
          </a:prstGeom>
        </p:spPr>
      </p:pic>
      <mc:AlternateContent xmlns:mc="http://schemas.openxmlformats.org/markup-compatibility/2006" xmlns:a14="http://schemas.microsoft.com/office/drawing/2010/main">
        <mc:Choice Requires="a14">
          <p:sp>
            <p:nvSpPr>
              <p:cNvPr id="13" name="文字方塊 12"/>
              <p:cNvSpPr txBox="1"/>
              <p:nvPr/>
            </p:nvSpPr>
            <p:spPr>
              <a:xfrm>
                <a:off x="179512" y="5432623"/>
                <a:ext cx="6768752" cy="851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200" b="1" i="1" smtClean="0">
                          <a:latin typeface="Cambria Math"/>
                        </a:rPr>
                        <m:t>𝑰</m:t>
                      </m:r>
                      <m:r>
                        <a:rPr lang="en-US" altLang="zh-TW" sz="2200" b="1" i="1" smtClean="0">
                          <a:latin typeface="Cambria Math"/>
                        </a:rPr>
                        <m:t>=</m:t>
                      </m:r>
                      <m:sSub>
                        <m:sSubPr>
                          <m:ctrlPr>
                            <a:rPr lang="en-US" altLang="zh-TW" sz="2200" b="1" i="1" smtClean="0">
                              <a:latin typeface="Cambria Math" panose="02040503050406030204" pitchFamily="18" charset="0"/>
                            </a:rPr>
                          </m:ctrlPr>
                        </m:sSubPr>
                        <m:e>
                          <m:r>
                            <a:rPr lang="en-US" altLang="zh-TW" sz="2200" b="1" i="1" smtClean="0">
                              <a:latin typeface="Cambria Math"/>
                            </a:rPr>
                            <m:t>𝑰</m:t>
                          </m:r>
                        </m:e>
                        <m:sub>
                          <m:r>
                            <a:rPr lang="en-US" altLang="zh-TW" sz="2200" b="1" i="1" smtClean="0">
                              <a:latin typeface="Cambria Math"/>
                            </a:rPr>
                            <m:t>𝒂</m:t>
                          </m:r>
                        </m:sub>
                      </m:sSub>
                      <m:sSub>
                        <m:sSubPr>
                          <m:ctrlPr>
                            <a:rPr lang="en-US" altLang="zh-TW" sz="2200" b="1" i="1">
                              <a:latin typeface="Cambria Math" panose="02040503050406030204" pitchFamily="18" charset="0"/>
                            </a:rPr>
                          </m:ctrlPr>
                        </m:sSubPr>
                        <m:e>
                          <m:r>
                            <a:rPr lang="en-US" altLang="zh-TW" sz="2200" b="1" i="1" smtClean="0">
                              <a:latin typeface="Cambria Math"/>
                            </a:rPr>
                            <m:t>𝒌</m:t>
                          </m:r>
                        </m:e>
                        <m:sub>
                          <m:r>
                            <a:rPr lang="en-US" altLang="zh-TW" sz="2200" b="1" i="1" smtClean="0">
                              <a:latin typeface="Cambria Math"/>
                            </a:rPr>
                            <m:t>𝒂</m:t>
                          </m:r>
                        </m:sub>
                      </m:sSub>
                      <m:r>
                        <a:rPr lang="en-US" altLang="zh-TW" sz="2200" b="1" i="1" smtClean="0">
                          <a:latin typeface="Cambria Math"/>
                        </a:rPr>
                        <m:t>+</m:t>
                      </m:r>
                      <m:sSub>
                        <m:sSubPr>
                          <m:ctrlPr>
                            <a:rPr lang="en-US" altLang="zh-TW" sz="2200" b="1" i="1">
                              <a:latin typeface="Cambria Math" panose="02040503050406030204" pitchFamily="18" charset="0"/>
                            </a:rPr>
                          </m:ctrlPr>
                        </m:sSubPr>
                        <m:e>
                          <m:r>
                            <a:rPr lang="en-US" altLang="zh-TW" sz="2200" b="1" i="1" smtClean="0">
                              <a:latin typeface="Cambria Math"/>
                            </a:rPr>
                            <m:t>𝒇</m:t>
                          </m:r>
                        </m:e>
                        <m:sub>
                          <m:r>
                            <a:rPr lang="en-US" altLang="zh-TW" sz="2200" b="1" i="1" smtClean="0">
                              <a:latin typeface="Cambria Math"/>
                            </a:rPr>
                            <m:t>𝒂𝒕𝒕</m:t>
                          </m:r>
                        </m:sub>
                      </m:sSub>
                      <m:sSub>
                        <m:sSubPr>
                          <m:ctrlPr>
                            <a:rPr lang="en-US" altLang="zh-TW" sz="2200" b="1" i="1">
                              <a:latin typeface="Cambria Math" panose="02040503050406030204" pitchFamily="18" charset="0"/>
                            </a:rPr>
                          </m:ctrlPr>
                        </m:sSubPr>
                        <m:e>
                          <m:r>
                            <a:rPr lang="en-US" altLang="zh-TW" sz="2200" b="1" i="1" smtClean="0">
                              <a:latin typeface="Cambria Math"/>
                            </a:rPr>
                            <m:t>𝑰</m:t>
                          </m:r>
                        </m:e>
                        <m:sub>
                          <m:r>
                            <a:rPr lang="en-US" altLang="zh-TW" sz="2200" b="1" i="1" smtClean="0">
                              <a:latin typeface="Cambria Math"/>
                            </a:rPr>
                            <m:t>𝒑</m:t>
                          </m:r>
                        </m:sub>
                      </m:sSub>
                      <m:sSub>
                        <m:sSubPr>
                          <m:ctrlPr>
                            <a:rPr lang="en-US" altLang="zh-TW" sz="2200" b="1" i="1">
                              <a:latin typeface="Cambria Math" panose="02040503050406030204" pitchFamily="18" charset="0"/>
                            </a:rPr>
                          </m:ctrlPr>
                        </m:sSubPr>
                        <m:e>
                          <m:r>
                            <a:rPr lang="en-US" altLang="zh-TW" sz="2200" b="1" i="1" smtClean="0">
                              <a:latin typeface="Cambria Math"/>
                            </a:rPr>
                            <m:t>𝑲</m:t>
                          </m:r>
                        </m:e>
                        <m:sub>
                          <m:r>
                            <a:rPr lang="en-US" altLang="zh-TW" sz="2200" b="1" i="1" smtClean="0">
                              <a:latin typeface="Cambria Math"/>
                            </a:rPr>
                            <m:t>𝒅</m:t>
                          </m:r>
                        </m:sub>
                      </m:sSub>
                      <m:d>
                        <m:dPr>
                          <m:ctrlPr>
                            <a:rPr lang="en-US" altLang="zh-TW" sz="2200" b="1" i="1" smtClean="0">
                              <a:latin typeface="Cambria Math" panose="02040503050406030204" pitchFamily="18" charset="0"/>
                            </a:rPr>
                          </m:ctrlPr>
                        </m:dPr>
                        <m:e>
                          <m:acc>
                            <m:accPr>
                              <m:chr m:val="⃑"/>
                              <m:ctrlPr>
                                <a:rPr lang="en-US" altLang="zh-TW" sz="2200" b="1" i="1" smtClean="0">
                                  <a:latin typeface="Cambria Math" panose="02040503050406030204" pitchFamily="18" charset="0"/>
                                </a:rPr>
                              </m:ctrlPr>
                            </m:accPr>
                            <m:e>
                              <m:r>
                                <a:rPr lang="en-US" altLang="zh-TW" sz="2200" b="1" i="1" smtClean="0">
                                  <a:latin typeface="Cambria Math"/>
                                </a:rPr>
                                <m:t>𝑵</m:t>
                              </m:r>
                            </m:e>
                          </m:acc>
                          <m:r>
                            <a:rPr lang="en-US" altLang="zh-TW" sz="2200" b="1" i="1" smtClean="0">
                              <a:latin typeface="Cambria Math"/>
                              <a:ea typeface="Cambria Math"/>
                            </a:rPr>
                            <m:t>∙</m:t>
                          </m:r>
                          <m:acc>
                            <m:accPr>
                              <m:chr m:val="⃑"/>
                              <m:ctrlPr>
                                <a:rPr lang="en-US" altLang="zh-TW" sz="2200" b="1" i="1" smtClean="0">
                                  <a:latin typeface="Cambria Math" panose="02040503050406030204" pitchFamily="18" charset="0"/>
                                  <a:ea typeface="Cambria Math"/>
                                </a:rPr>
                              </m:ctrlPr>
                            </m:accPr>
                            <m:e>
                              <m:r>
                                <a:rPr lang="en-US" altLang="zh-TW" sz="2200" b="1" i="1" smtClean="0">
                                  <a:latin typeface="Cambria Math"/>
                                  <a:ea typeface="Cambria Math"/>
                                </a:rPr>
                                <m:t>𝑳</m:t>
                              </m:r>
                            </m:e>
                          </m:acc>
                        </m:e>
                      </m:d>
                      <m:r>
                        <a:rPr lang="zh-TW" altLang="en-US" sz="2200" b="1" i="1" smtClean="0">
                          <a:latin typeface="Cambria Math"/>
                        </a:rPr>
                        <m:t>　　</m:t>
                      </m:r>
                      <m:sSub>
                        <m:sSubPr>
                          <m:ctrlPr>
                            <a:rPr lang="en-US" altLang="zh-TW" sz="2200" b="1" i="1">
                              <a:latin typeface="Cambria Math" panose="02040503050406030204" pitchFamily="18" charset="0"/>
                            </a:rPr>
                          </m:ctrlPr>
                        </m:sSubPr>
                        <m:e>
                          <m:r>
                            <a:rPr lang="en-US" altLang="zh-TW" sz="2200" b="1" i="1">
                              <a:latin typeface="Cambria Math"/>
                            </a:rPr>
                            <m:t>𝒇</m:t>
                          </m:r>
                        </m:e>
                        <m:sub>
                          <m:r>
                            <a:rPr lang="en-US" altLang="zh-TW" sz="2200" b="1" i="1">
                              <a:latin typeface="Cambria Math"/>
                            </a:rPr>
                            <m:t>𝒂𝒕𝒕</m:t>
                          </m:r>
                        </m:sub>
                      </m:sSub>
                      <m:r>
                        <a:rPr lang="en-US" altLang="zh-TW" sz="2200" b="1" i="1" smtClean="0">
                          <a:latin typeface="Cambria Math"/>
                        </a:rPr>
                        <m:t>=</m:t>
                      </m:r>
                      <m:box>
                        <m:boxPr>
                          <m:ctrlPr>
                            <a:rPr lang="en-US" altLang="zh-TW" sz="2200" b="1" i="1" smtClean="0">
                              <a:latin typeface="Cambria Math" panose="02040503050406030204" pitchFamily="18" charset="0"/>
                            </a:rPr>
                          </m:ctrlPr>
                        </m:boxPr>
                        <m:e>
                          <m:f>
                            <m:fPr>
                              <m:ctrlPr>
                                <a:rPr lang="en-US" altLang="zh-TW" sz="2200" b="1" i="1" smtClean="0">
                                  <a:latin typeface="Cambria Math" panose="02040503050406030204" pitchFamily="18" charset="0"/>
                                </a:rPr>
                              </m:ctrlPr>
                            </m:fPr>
                            <m:num>
                              <m:r>
                                <a:rPr lang="en-US" altLang="zh-TW" sz="2200" b="1" i="1" smtClean="0">
                                  <a:latin typeface="Cambria Math"/>
                                </a:rPr>
                                <m:t>𝟏</m:t>
                              </m:r>
                            </m:num>
                            <m:den>
                              <m:sSubSup>
                                <m:sSubSupPr>
                                  <m:ctrlPr>
                                    <a:rPr lang="en-US" altLang="zh-TW" sz="2200" b="1" i="1" smtClean="0">
                                      <a:latin typeface="Cambria Math" panose="02040503050406030204" pitchFamily="18" charset="0"/>
                                    </a:rPr>
                                  </m:ctrlPr>
                                </m:sSubSupPr>
                                <m:e>
                                  <m:r>
                                    <a:rPr lang="en-US" altLang="zh-TW" sz="2200" b="1" i="1" smtClean="0">
                                      <a:latin typeface="Cambria Math"/>
                                    </a:rPr>
                                    <m:t>𝒅</m:t>
                                  </m:r>
                                </m:e>
                                <m:sub>
                                  <m:r>
                                    <a:rPr lang="en-US" altLang="zh-TW" sz="2200" b="1" i="1" smtClean="0">
                                      <a:latin typeface="Cambria Math"/>
                                    </a:rPr>
                                    <m:t>𝑳</m:t>
                                  </m:r>
                                </m:sub>
                                <m:sup>
                                  <m:r>
                                    <a:rPr lang="en-US" altLang="zh-TW" sz="2200" b="1" i="1" smtClean="0">
                                      <a:latin typeface="Cambria Math"/>
                                    </a:rPr>
                                    <m:t>𝟐</m:t>
                                  </m:r>
                                </m:sup>
                              </m:sSubSup>
                            </m:den>
                          </m:f>
                        </m:e>
                      </m:box>
                    </m:oMath>
                  </m:oMathPara>
                </a14:m>
                <a:endParaRPr lang="zh-TW" altLang="en-US" sz="2200" b="1"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79512" y="5432623"/>
                <a:ext cx="6768752" cy="851130"/>
              </a:xfrm>
              <a:prstGeom prst="rect">
                <a:avLst/>
              </a:prstGeom>
              <a:blipFill rotWithShape="1">
                <a:blip r:embed="rId5" cstate="print"/>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459415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971600" y="3501008"/>
            <a:ext cx="7056784" cy="4611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101</a:t>
            </a:fld>
            <a:endParaRPr lang="zh-TW" altLang="en-US"/>
          </a:p>
        </p:txBody>
      </p:sp>
      <p:sp>
        <p:nvSpPr>
          <p:cNvPr id="13" name="內容版面配置區 2"/>
          <p:cNvSpPr>
            <a:spLocks noGrp="1"/>
          </p:cNvSpPr>
          <p:nvPr>
            <p:ph idx="1"/>
          </p:nvPr>
        </p:nvSpPr>
        <p:spPr>
          <a:xfrm>
            <a:off x="251520" y="1052736"/>
            <a:ext cx="8229600" cy="3881190"/>
          </a:xfrm>
        </p:spPr>
        <p:txBody>
          <a:bodyPr>
            <a:normAutofit/>
          </a:bodyPr>
          <a:lstStyle/>
          <a:p>
            <a:pPr marL="514350" indent="-514350">
              <a:buFont typeface="+mj-lt"/>
              <a:buAutoNum type="arabicParenR" startAt="4"/>
            </a:pPr>
            <a:r>
              <a:rPr lang="en-US" altLang="zh-TW" sz="2200" b="1" dirty="0" smtClean="0"/>
              <a:t>Specular reflection  </a:t>
            </a:r>
            <a:r>
              <a:rPr lang="en-US" altLang="zh-TW" sz="2200" dirty="0" smtClean="0"/>
              <a:t>(</a:t>
            </a:r>
            <a:r>
              <a:rPr lang="zh-TW" altLang="en-US" sz="2200" dirty="0" smtClean="0"/>
              <a:t>似鏡面反射</a:t>
            </a:r>
            <a:r>
              <a:rPr lang="en-US" altLang="zh-TW" sz="2200" dirty="0" smtClean="0"/>
              <a:t>)</a:t>
            </a:r>
          </a:p>
          <a:p>
            <a:pPr marL="514350" indent="-514350">
              <a:buNone/>
            </a:pPr>
            <a:r>
              <a:rPr lang="en-US" altLang="zh-TW" sz="2200" dirty="0" smtClean="0"/>
              <a:t>	</a:t>
            </a:r>
          </a:p>
          <a:p>
            <a:pPr marL="514350" indent="-514350">
              <a:buNone/>
            </a:pPr>
            <a:endParaRPr lang="en-US" altLang="zh-TW" sz="2200" dirty="0" smtClean="0"/>
          </a:p>
        </p:txBody>
      </p:sp>
      <p:pic>
        <p:nvPicPr>
          <p:cNvPr id="14" name="圖片 13" descr="P25.GIF"/>
          <p:cNvPicPr>
            <a:picLocks noChangeAspect="1"/>
          </p:cNvPicPr>
          <p:nvPr/>
        </p:nvPicPr>
        <p:blipFill>
          <a:blip r:embed="rId2" cstate="print"/>
          <a:stretch>
            <a:fillRect/>
          </a:stretch>
        </p:blipFill>
        <p:spPr>
          <a:xfrm>
            <a:off x="5220072" y="1052736"/>
            <a:ext cx="3806118" cy="1565498"/>
          </a:xfrm>
          <a:prstGeom prst="rect">
            <a:avLst/>
          </a:prstGeom>
        </p:spPr>
      </p:pic>
      <p:pic>
        <p:nvPicPr>
          <p:cNvPr id="15" name="Picture 4"/>
          <p:cNvPicPr>
            <a:picLocks noChangeAspect="1"/>
          </p:cNvPicPr>
          <p:nvPr/>
        </p:nvPicPr>
        <p:blipFill>
          <a:blip r:embed="rId3" cstate="print"/>
          <a:stretch>
            <a:fillRect/>
          </a:stretch>
        </p:blipFill>
        <p:spPr>
          <a:xfrm>
            <a:off x="879426" y="1484784"/>
            <a:ext cx="3984426" cy="829129"/>
          </a:xfrm>
          <a:prstGeom prst="rect">
            <a:avLst/>
          </a:prstGeom>
        </p:spPr>
      </p:pic>
      <p:sp>
        <p:nvSpPr>
          <p:cNvPr id="16" name="標題 1"/>
          <p:cNvSpPr txBox="1">
            <a:spLocks/>
          </p:cNvSpPr>
          <p:nvPr/>
        </p:nvSpPr>
        <p:spPr>
          <a:xfrm>
            <a:off x="-1885" y="2780742"/>
            <a:ext cx="3960440" cy="79208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i="1" dirty="0" err="1" smtClean="0">
                <a:latin typeface="Comic Sans MS" pitchFamily="66" charset="0"/>
              </a:rPr>
              <a:t>Phong</a:t>
            </a:r>
            <a:r>
              <a:rPr lang="en-US" altLang="zh-TW" sz="2800" i="1" dirty="0" smtClean="0">
                <a:latin typeface="Comic Sans MS" pitchFamily="66" charset="0"/>
              </a:rPr>
              <a:t> illumination model</a:t>
            </a:r>
            <a:endParaRPr lang="zh-TW" altLang="en-US" sz="2800" i="1" dirty="0">
              <a:latin typeface="Comic Sans MS" pitchFamily="66" charset="0"/>
            </a:endParaRPr>
          </a:p>
        </p:txBody>
      </p:sp>
      <mc:AlternateContent xmlns:mc="http://schemas.openxmlformats.org/markup-compatibility/2006" xmlns:a14="http://schemas.microsoft.com/office/drawing/2010/main">
        <mc:Choice Requires="a14">
          <p:sp>
            <p:nvSpPr>
              <p:cNvPr id="6" name="文字方塊 5"/>
              <p:cNvSpPr txBox="1"/>
              <p:nvPr/>
            </p:nvSpPr>
            <p:spPr>
              <a:xfrm>
                <a:off x="1187624" y="3501008"/>
                <a:ext cx="6768752" cy="4611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200" b="1" i="1" smtClean="0">
                              <a:latin typeface="Cambria Math" panose="02040503050406030204" pitchFamily="18" charset="0"/>
                            </a:rPr>
                          </m:ctrlPr>
                        </m:sSubPr>
                        <m:e>
                          <m:r>
                            <a:rPr lang="en-US" altLang="zh-TW" sz="2200" b="1" i="1" smtClean="0">
                              <a:latin typeface="Cambria Math"/>
                            </a:rPr>
                            <m:t>𝑰</m:t>
                          </m:r>
                        </m:e>
                        <m:sub>
                          <m:r>
                            <a:rPr lang="zh-TW" altLang="en-US" sz="2200" b="1" i="1" smtClean="0">
                              <a:latin typeface="Cambria Math"/>
                            </a:rPr>
                            <m:t>𝝀</m:t>
                          </m:r>
                        </m:sub>
                      </m:sSub>
                      <m:r>
                        <a:rPr lang="en-US" altLang="zh-TW" sz="2200" b="1" i="1" smtClean="0">
                          <a:latin typeface="Cambria Math"/>
                        </a:rPr>
                        <m:t>=</m:t>
                      </m:r>
                      <m:sSub>
                        <m:sSubPr>
                          <m:ctrlPr>
                            <a:rPr lang="en-US" altLang="zh-TW" sz="2200" b="1" i="1" smtClean="0">
                              <a:latin typeface="Cambria Math" panose="02040503050406030204" pitchFamily="18" charset="0"/>
                            </a:rPr>
                          </m:ctrlPr>
                        </m:sSubPr>
                        <m:e>
                          <m:r>
                            <a:rPr lang="en-US" altLang="zh-TW" sz="2200" b="1" i="1" smtClean="0">
                              <a:latin typeface="Cambria Math"/>
                            </a:rPr>
                            <m:t>𝑰</m:t>
                          </m:r>
                        </m:e>
                        <m:sub>
                          <m:r>
                            <a:rPr lang="en-US" altLang="zh-TW" sz="2200" b="1" i="1" smtClean="0">
                              <a:latin typeface="Cambria Math"/>
                            </a:rPr>
                            <m:t>𝒂</m:t>
                          </m:r>
                          <m:r>
                            <a:rPr lang="zh-TW" altLang="en-US" sz="2200" b="1" i="1" smtClean="0">
                              <a:latin typeface="Cambria Math"/>
                            </a:rPr>
                            <m:t>𝝀</m:t>
                          </m:r>
                        </m:sub>
                      </m:sSub>
                      <m:sSub>
                        <m:sSubPr>
                          <m:ctrlPr>
                            <a:rPr lang="en-US" altLang="zh-TW" sz="2200" b="1" i="1">
                              <a:latin typeface="Cambria Math" panose="02040503050406030204" pitchFamily="18" charset="0"/>
                            </a:rPr>
                          </m:ctrlPr>
                        </m:sSubPr>
                        <m:e>
                          <m:r>
                            <a:rPr lang="en-US" altLang="zh-TW" sz="2200" b="1" i="1" smtClean="0">
                              <a:latin typeface="Cambria Math"/>
                            </a:rPr>
                            <m:t>𝑲</m:t>
                          </m:r>
                        </m:e>
                        <m:sub>
                          <m:r>
                            <a:rPr lang="en-US" altLang="zh-TW" sz="2200" b="1" i="1" smtClean="0">
                              <a:latin typeface="Cambria Math"/>
                            </a:rPr>
                            <m:t>𝒂</m:t>
                          </m:r>
                        </m:sub>
                      </m:sSub>
                      <m:sSub>
                        <m:sSubPr>
                          <m:ctrlPr>
                            <a:rPr lang="en-US" altLang="zh-TW" sz="2200" b="1" i="1">
                              <a:latin typeface="Cambria Math" panose="02040503050406030204" pitchFamily="18" charset="0"/>
                            </a:rPr>
                          </m:ctrlPr>
                        </m:sSubPr>
                        <m:e>
                          <m:r>
                            <a:rPr lang="en-US" altLang="zh-TW" sz="2200" b="1" i="1" smtClean="0">
                              <a:latin typeface="Cambria Math"/>
                            </a:rPr>
                            <m:t>𝑶</m:t>
                          </m:r>
                        </m:e>
                        <m:sub>
                          <m:r>
                            <a:rPr lang="en-US" altLang="zh-TW" sz="2200" b="1" i="1" smtClean="0">
                              <a:latin typeface="Cambria Math"/>
                            </a:rPr>
                            <m:t>𝒅</m:t>
                          </m:r>
                          <m:r>
                            <a:rPr lang="zh-TW" altLang="en-US" sz="2200" b="1" i="1" smtClean="0">
                              <a:latin typeface="Cambria Math"/>
                            </a:rPr>
                            <m:t>𝝀</m:t>
                          </m:r>
                        </m:sub>
                      </m:sSub>
                      <m:r>
                        <a:rPr lang="en-US" altLang="zh-TW" sz="2200" b="1" i="1" smtClean="0">
                          <a:latin typeface="Cambria Math"/>
                        </a:rPr>
                        <m:t>+</m:t>
                      </m:r>
                      <m:sSub>
                        <m:sSubPr>
                          <m:ctrlPr>
                            <a:rPr lang="en-US" altLang="zh-TW" sz="2200" b="1" i="1">
                              <a:latin typeface="Cambria Math" panose="02040503050406030204" pitchFamily="18" charset="0"/>
                            </a:rPr>
                          </m:ctrlPr>
                        </m:sSubPr>
                        <m:e>
                          <m:r>
                            <a:rPr lang="en-US" altLang="zh-TW" sz="2200" b="1" i="1" smtClean="0">
                              <a:latin typeface="Cambria Math"/>
                            </a:rPr>
                            <m:t>𝒇</m:t>
                          </m:r>
                        </m:e>
                        <m:sub>
                          <m:r>
                            <a:rPr lang="en-US" altLang="zh-TW" sz="2200" b="1" i="1" smtClean="0">
                              <a:latin typeface="Cambria Math"/>
                            </a:rPr>
                            <m:t>𝒂𝒕𝒕</m:t>
                          </m:r>
                        </m:sub>
                      </m:sSub>
                      <m:sSub>
                        <m:sSubPr>
                          <m:ctrlPr>
                            <a:rPr lang="en-US" altLang="zh-TW" sz="2200" b="1" i="1">
                              <a:latin typeface="Cambria Math" panose="02040503050406030204" pitchFamily="18" charset="0"/>
                            </a:rPr>
                          </m:ctrlPr>
                        </m:sSubPr>
                        <m:e>
                          <m:r>
                            <a:rPr lang="en-US" altLang="zh-TW" sz="2200" b="1" i="1" smtClean="0">
                              <a:latin typeface="Cambria Math"/>
                            </a:rPr>
                            <m:t>𝑰</m:t>
                          </m:r>
                        </m:e>
                        <m:sub>
                          <m:r>
                            <a:rPr lang="en-US" altLang="zh-TW" sz="2200" b="1" i="1" smtClean="0">
                              <a:latin typeface="Cambria Math"/>
                            </a:rPr>
                            <m:t>𝒑</m:t>
                          </m:r>
                          <m:r>
                            <a:rPr lang="zh-TW" altLang="en-US" sz="2200" b="1" i="1" smtClean="0">
                              <a:latin typeface="Cambria Math"/>
                            </a:rPr>
                            <m:t>𝝀</m:t>
                          </m:r>
                        </m:sub>
                      </m:sSub>
                      <m:r>
                        <a:rPr lang="en-US" altLang="zh-TW" sz="2200" b="1" i="1" smtClean="0">
                          <a:latin typeface="Cambria Math"/>
                        </a:rPr>
                        <m:t>[</m:t>
                      </m:r>
                      <m:sSub>
                        <m:sSubPr>
                          <m:ctrlPr>
                            <a:rPr lang="en-US" altLang="zh-TW" sz="2200" b="1" i="1">
                              <a:latin typeface="Cambria Math" panose="02040503050406030204" pitchFamily="18" charset="0"/>
                            </a:rPr>
                          </m:ctrlPr>
                        </m:sSubPr>
                        <m:e>
                          <m:r>
                            <a:rPr lang="en-US" altLang="zh-TW" sz="2200" b="1" i="1" smtClean="0">
                              <a:latin typeface="Cambria Math"/>
                            </a:rPr>
                            <m:t>𝒌</m:t>
                          </m:r>
                        </m:e>
                        <m:sub>
                          <m:r>
                            <a:rPr lang="en-US" altLang="zh-TW" sz="2200" b="1" i="1" smtClean="0">
                              <a:latin typeface="Cambria Math"/>
                            </a:rPr>
                            <m:t>𝒅</m:t>
                          </m:r>
                        </m:sub>
                      </m:sSub>
                      <m:sSub>
                        <m:sSubPr>
                          <m:ctrlPr>
                            <a:rPr lang="en-US" altLang="zh-TW" sz="2200" b="1" i="1">
                              <a:latin typeface="Cambria Math" panose="02040503050406030204" pitchFamily="18" charset="0"/>
                            </a:rPr>
                          </m:ctrlPr>
                        </m:sSubPr>
                        <m:e>
                          <m:r>
                            <a:rPr lang="en-US" altLang="zh-TW" sz="2200" b="1" i="1" smtClean="0">
                              <a:latin typeface="Cambria Math"/>
                            </a:rPr>
                            <m:t>𝑶</m:t>
                          </m:r>
                        </m:e>
                        <m:sub>
                          <m:r>
                            <a:rPr lang="en-US" altLang="zh-TW" sz="2200" b="1" i="1" smtClean="0">
                              <a:latin typeface="Cambria Math"/>
                            </a:rPr>
                            <m:t>𝒅</m:t>
                          </m:r>
                          <m:r>
                            <a:rPr lang="zh-TW" altLang="en-US" sz="2200" b="1" i="1" smtClean="0">
                              <a:latin typeface="Cambria Math"/>
                            </a:rPr>
                            <m:t>𝝀</m:t>
                          </m:r>
                        </m:sub>
                      </m:sSub>
                      <m:func>
                        <m:funcPr>
                          <m:ctrlPr>
                            <a:rPr lang="en-US" altLang="zh-TW" sz="2200" b="1" i="1" smtClean="0">
                              <a:latin typeface="Cambria Math" panose="02040503050406030204" pitchFamily="18" charset="0"/>
                            </a:rPr>
                          </m:ctrlPr>
                        </m:funcPr>
                        <m:fName>
                          <m:r>
                            <a:rPr lang="en-US" altLang="zh-TW" sz="2200" b="1" i="0" smtClean="0">
                              <a:latin typeface="Cambria Math"/>
                            </a:rPr>
                            <m:t>𝐜𝐨𝐬</m:t>
                          </m:r>
                        </m:fName>
                        <m:e>
                          <m:r>
                            <a:rPr lang="zh-TW" altLang="en-US" sz="2200" b="1" i="1" smtClean="0">
                              <a:latin typeface="Cambria Math"/>
                            </a:rPr>
                            <m:t>𝜽</m:t>
                          </m:r>
                        </m:e>
                      </m:func>
                      <m:r>
                        <a:rPr lang="en-US" altLang="zh-TW" sz="2200" b="1" i="1" smtClean="0">
                          <a:latin typeface="Cambria Math"/>
                        </a:rPr>
                        <m:t>+</m:t>
                      </m:r>
                      <m:r>
                        <a:rPr lang="en-US" altLang="zh-TW" sz="2200" b="1" i="1" smtClean="0">
                          <a:latin typeface="Cambria Math"/>
                        </a:rPr>
                        <m:t>𝒘</m:t>
                      </m:r>
                      <m:r>
                        <a:rPr lang="en-US" altLang="zh-TW" sz="2200" b="1" i="1" smtClean="0">
                          <a:latin typeface="Cambria Math"/>
                        </a:rPr>
                        <m:t>(</m:t>
                      </m:r>
                      <m:r>
                        <a:rPr lang="zh-TW" altLang="en-US" sz="2200" b="1" i="1" smtClean="0">
                          <a:latin typeface="Cambria Math"/>
                        </a:rPr>
                        <m:t>𝜽</m:t>
                      </m:r>
                      <m:r>
                        <a:rPr lang="en-US" altLang="zh-TW" sz="2200" b="1" i="1" smtClean="0">
                          <a:latin typeface="Cambria Math"/>
                        </a:rPr>
                        <m:t>)</m:t>
                      </m:r>
                      <m:func>
                        <m:funcPr>
                          <m:ctrlPr>
                            <a:rPr lang="en-US" altLang="zh-TW" sz="2200" b="1" i="1" smtClean="0">
                              <a:latin typeface="Cambria Math" panose="02040503050406030204" pitchFamily="18" charset="0"/>
                            </a:rPr>
                          </m:ctrlPr>
                        </m:funcPr>
                        <m:fName>
                          <m:r>
                            <a:rPr lang="en-US" altLang="zh-TW" sz="2200" b="1" i="0" smtClean="0">
                              <a:latin typeface="Cambria Math"/>
                            </a:rPr>
                            <m:t>𝐜𝐨𝐬</m:t>
                          </m:r>
                        </m:fName>
                        <m:e>
                          <m:sPre>
                            <m:sPrePr>
                              <m:ctrlPr>
                                <a:rPr lang="en-US" altLang="zh-TW" sz="2200" b="1" i="1" smtClean="0">
                                  <a:latin typeface="Cambria Math" panose="02040503050406030204" pitchFamily="18" charset="0"/>
                                </a:rPr>
                              </m:ctrlPr>
                            </m:sPrePr>
                            <m:sub/>
                            <m:sup>
                              <m:r>
                                <a:rPr lang="en-US" altLang="zh-TW" sz="2200" b="1" i="1" smtClean="0">
                                  <a:latin typeface="Cambria Math"/>
                                </a:rPr>
                                <m:t>𝒏</m:t>
                              </m:r>
                            </m:sup>
                            <m:e>
                              <m:r>
                                <a:rPr lang="zh-TW" altLang="en-US" sz="2200" b="1" i="1" smtClean="0">
                                  <a:latin typeface="Cambria Math"/>
                                </a:rPr>
                                <m:t>𝜶</m:t>
                              </m:r>
                            </m:e>
                          </m:sPre>
                        </m:e>
                      </m:func>
                      <m:r>
                        <a:rPr lang="en-US" altLang="zh-TW" sz="2200" b="1" i="1" smtClean="0">
                          <a:latin typeface="Cambria Math"/>
                        </a:rPr>
                        <m:t>]</m:t>
                      </m:r>
                    </m:oMath>
                  </m:oMathPara>
                </a14:m>
                <a:endParaRPr lang="zh-TW" altLang="en-US" sz="2200" b="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187624" y="3501008"/>
                <a:ext cx="6768752" cy="461152"/>
              </a:xfrm>
              <a:prstGeom prst="rect">
                <a:avLst/>
              </a:prstGeom>
              <a:blipFill rotWithShape="1">
                <a:blip r:embed="rId4" cstate="print"/>
                <a:stretch>
                  <a:fillRect b="-9211"/>
                </a:stretch>
              </a:blipFill>
            </p:spPr>
            <p:txBody>
              <a:bodyPr/>
              <a:lstStyle/>
              <a:p>
                <a:r>
                  <a:rPr lang="zh-TW" altLang="en-US">
                    <a:noFill/>
                  </a:rPr>
                  <a:t> </a:t>
                </a:r>
              </a:p>
            </p:txBody>
          </p:sp>
        </mc:Fallback>
      </mc:AlternateContent>
      <p:pic>
        <p:nvPicPr>
          <p:cNvPr id="92162" name="Picture 2" descr="C:\Users\tantofish\Desktop\FilePhong_components_version_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9720" y="4221088"/>
            <a:ext cx="6480720" cy="1800291"/>
          </a:xfrm>
          <a:prstGeom prst="rect">
            <a:avLst/>
          </a:prstGeom>
          <a:noFill/>
          <a:extLst>
            <a:ext uri="{909E8E84-426E-40DD-AFC4-6F175D3DCCD1}">
              <a14:hiddenFill xmlns:a14="http://schemas.microsoft.com/office/drawing/2010/main">
                <a:solidFill>
                  <a:srgbClr val="FFFFFF"/>
                </a:solidFill>
              </a14:hiddenFill>
            </a:ext>
          </a:extLst>
        </p:spPr>
      </p:pic>
      <p:sp>
        <p:nvSpPr>
          <p:cNvPr id="17" name="標題 1"/>
          <p:cNvSpPr txBox="1">
            <a:spLocks/>
          </p:cNvSpPr>
          <p:nvPr/>
        </p:nvSpPr>
        <p:spPr>
          <a:xfrm>
            <a:off x="467544" y="116632"/>
            <a:ext cx="8229600"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mtClean="0">
                <a:latin typeface="Comic Sans MS" pitchFamily="66" charset="0"/>
              </a:rPr>
              <a:t>Illumination model</a:t>
            </a:r>
            <a:endParaRPr lang="zh-TW" altLang="en-US" dirty="0">
              <a:latin typeface="Comic Sans MS" pitchFamily="66" charset="0"/>
            </a:endParaRPr>
          </a:p>
        </p:txBody>
      </p:sp>
    </p:spTree>
    <p:extLst>
      <p:ext uri="{BB962C8B-B14F-4D97-AF65-F5344CB8AC3E}">
        <p14:creationId xmlns:p14="http://schemas.microsoft.com/office/powerpoint/2010/main" val="42466696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102</a:t>
            </a:fld>
            <a:endParaRPr lang="zh-TW" altLang="en-US"/>
          </a:p>
        </p:txBody>
      </p:sp>
      <p:sp>
        <p:nvSpPr>
          <p:cNvPr id="6" name="標題 1"/>
          <p:cNvSpPr>
            <a:spLocks noGrp="1"/>
          </p:cNvSpPr>
          <p:nvPr>
            <p:ph type="title"/>
          </p:nvPr>
        </p:nvSpPr>
        <p:spPr>
          <a:xfrm>
            <a:off x="457200" y="274638"/>
            <a:ext cx="8229600" cy="1143000"/>
          </a:xfrm>
        </p:spPr>
        <p:txBody>
          <a:bodyPr>
            <a:noAutofit/>
          </a:bodyPr>
          <a:lstStyle/>
          <a:p>
            <a:r>
              <a:rPr lang="en-US" altLang="zh-TW" sz="3600" dirty="0" smtClean="0">
                <a:latin typeface="Comic Sans MS" pitchFamily="66" charset="0"/>
              </a:rPr>
              <a:t>Faster </a:t>
            </a:r>
            <a:r>
              <a:rPr lang="en-US" altLang="zh-TW" sz="3600" dirty="0" err="1" smtClean="0">
                <a:latin typeface="Comic Sans MS" pitchFamily="66" charset="0"/>
              </a:rPr>
              <a:t>specular</a:t>
            </a:r>
            <a:r>
              <a:rPr lang="en-US" altLang="zh-TW" sz="3600" dirty="0" smtClean="0">
                <a:latin typeface="Comic Sans MS" pitchFamily="66" charset="0"/>
              </a:rPr>
              <a:t> reflection calculation:</a:t>
            </a:r>
            <a:br>
              <a:rPr lang="en-US" altLang="zh-TW" sz="3600" dirty="0" smtClean="0">
                <a:latin typeface="Comic Sans MS" pitchFamily="66" charset="0"/>
              </a:rPr>
            </a:br>
            <a:r>
              <a:rPr lang="en-US" altLang="zh-TW" sz="3600" dirty="0" smtClean="0">
                <a:latin typeface="Comic Sans MS" pitchFamily="66" charset="0"/>
              </a:rPr>
              <a:t>Halfway vector approximation</a:t>
            </a:r>
            <a:endParaRPr lang="zh-TW" altLang="en-US" sz="3600" dirty="0">
              <a:latin typeface="Comic Sans MS" pitchFamily="66" charset="0"/>
            </a:endParaRPr>
          </a:p>
        </p:txBody>
      </p:sp>
      <p:sp>
        <p:nvSpPr>
          <p:cNvPr id="7" name="內容版面配置區 2"/>
          <p:cNvSpPr>
            <a:spLocks noGrp="1"/>
          </p:cNvSpPr>
          <p:nvPr>
            <p:ph idx="1"/>
          </p:nvPr>
        </p:nvSpPr>
        <p:spPr>
          <a:xfrm>
            <a:off x="251520" y="1916832"/>
            <a:ext cx="8229600" cy="4525963"/>
          </a:xfrm>
        </p:spPr>
        <p:txBody>
          <a:bodyPr/>
          <a:lstStyle/>
          <a:p>
            <a:r>
              <a:rPr lang="en-US" altLang="zh-TW" dirty="0" smtClean="0">
                <a:latin typeface="Comic Sans MS" pitchFamily="66" charset="0"/>
              </a:rPr>
              <a:t>halfway vector</a:t>
            </a:r>
          </a:p>
          <a:p>
            <a:endParaRPr lang="zh-TW" altLang="en-US" dirty="0">
              <a:latin typeface="Comic Sans MS" pitchFamily="66" charset="0"/>
            </a:endParaRPr>
          </a:p>
        </p:txBody>
      </p:sp>
      <p:pic>
        <p:nvPicPr>
          <p:cNvPr id="8" name="圖片 7" descr="P53_1.GIF"/>
          <p:cNvPicPr>
            <a:picLocks noChangeAspect="1"/>
          </p:cNvPicPr>
          <p:nvPr/>
        </p:nvPicPr>
        <p:blipFill>
          <a:blip r:embed="rId2" cstate="print"/>
          <a:stretch>
            <a:fillRect/>
          </a:stretch>
        </p:blipFill>
        <p:spPr>
          <a:xfrm>
            <a:off x="827584" y="2999606"/>
            <a:ext cx="7553953" cy="1872208"/>
          </a:xfrm>
          <a:prstGeom prst="rect">
            <a:avLst/>
          </a:prstGeom>
        </p:spPr>
      </p:pic>
    </p:spTree>
    <p:extLst>
      <p:ext uri="{BB962C8B-B14F-4D97-AF65-F5344CB8AC3E}">
        <p14:creationId xmlns:p14="http://schemas.microsoft.com/office/powerpoint/2010/main" val="19388196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103</a:t>
            </a:fld>
            <a:endParaRPr lang="zh-TW" altLang="en-US"/>
          </a:p>
        </p:txBody>
      </p:sp>
      <p:sp>
        <p:nvSpPr>
          <p:cNvPr id="6" name="標題 1"/>
          <p:cNvSpPr>
            <a:spLocks noGrp="1"/>
          </p:cNvSpPr>
          <p:nvPr>
            <p:ph type="title"/>
          </p:nvPr>
        </p:nvSpPr>
        <p:spPr>
          <a:xfrm>
            <a:off x="457200" y="274638"/>
            <a:ext cx="8229600" cy="1143000"/>
          </a:xfrm>
        </p:spPr>
        <p:txBody>
          <a:bodyPr>
            <a:normAutofit/>
          </a:bodyPr>
          <a:lstStyle/>
          <a:p>
            <a:r>
              <a:rPr lang="en-US" altLang="zh-TW" sz="3600" dirty="0" smtClean="0">
                <a:latin typeface="Comic Sans MS" pitchFamily="66" charset="0"/>
              </a:rPr>
              <a:t>Polygon shading : linear interpolation</a:t>
            </a:r>
            <a:endParaRPr lang="zh-TW" altLang="en-US" sz="3600" dirty="0">
              <a:latin typeface="Comic Sans MS" pitchFamily="66" charset="0"/>
            </a:endParaRPr>
          </a:p>
        </p:txBody>
      </p:sp>
      <p:sp>
        <p:nvSpPr>
          <p:cNvPr id="7" name="內容版面配置區 2"/>
          <p:cNvSpPr>
            <a:spLocks noGrp="1"/>
          </p:cNvSpPr>
          <p:nvPr>
            <p:ph idx="1"/>
          </p:nvPr>
        </p:nvSpPr>
        <p:spPr>
          <a:xfrm>
            <a:off x="914400" y="1844824"/>
            <a:ext cx="7618040" cy="4061048"/>
          </a:xfrm>
        </p:spPr>
        <p:txBody>
          <a:bodyPr/>
          <a:lstStyle/>
          <a:p>
            <a:pPr marL="514350" lvl="0" indent="-514350">
              <a:buFont typeface="+mj-lt"/>
              <a:buAutoNum type="alphaLcPeriod"/>
            </a:pPr>
            <a:r>
              <a:rPr lang="en-US" altLang="zh-TW" dirty="0" smtClean="0">
                <a:latin typeface="Comic Sans MS" pitchFamily="66" charset="0"/>
              </a:rPr>
              <a:t>flat shading : </a:t>
            </a:r>
          </a:p>
          <a:p>
            <a:pPr marL="400050" lvl="1" indent="0" algn="ctr">
              <a:buNone/>
            </a:pPr>
            <a:r>
              <a:rPr lang="en-US" altLang="zh-TW" dirty="0" smtClean="0">
                <a:latin typeface="Comic Sans MS" pitchFamily="66" charset="0"/>
              </a:rPr>
              <a:t>constant surface shading.</a:t>
            </a:r>
          </a:p>
          <a:p>
            <a:pPr marL="400050" lvl="1" indent="0" algn="ctr">
              <a:buNone/>
            </a:pPr>
            <a:endParaRPr lang="en-US" altLang="zh-TW" sz="1000" dirty="0" smtClean="0">
              <a:latin typeface="Comic Sans MS" pitchFamily="66" charset="0"/>
            </a:endParaRPr>
          </a:p>
          <a:p>
            <a:pPr marL="514350" lvl="0" indent="-514350">
              <a:buFont typeface="+mj-lt"/>
              <a:buAutoNum type="alphaLcPeriod"/>
            </a:pPr>
            <a:r>
              <a:rPr lang="en-US" altLang="zh-TW" dirty="0" err="1" smtClean="0">
                <a:latin typeface="Comic Sans MS" pitchFamily="66" charset="0"/>
              </a:rPr>
              <a:t>Gouraud</a:t>
            </a:r>
            <a:r>
              <a:rPr lang="en-US" altLang="zh-TW" dirty="0" smtClean="0">
                <a:latin typeface="Comic Sans MS" pitchFamily="66" charset="0"/>
              </a:rPr>
              <a:t> shading: </a:t>
            </a:r>
          </a:p>
          <a:p>
            <a:pPr marL="400050" lvl="1" indent="0" algn="ctr">
              <a:buNone/>
            </a:pPr>
            <a:r>
              <a:rPr lang="en-US" altLang="zh-TW" dirty="0" smtClean="0">
                <a:latin typeface="Comic Sans MS" pitchFamily="66" charset="0"/>
              </a:rPr>
              <a:t>color interpolation shading.</a:t>
            </a:r>
          </a:p>
          <a:p>
            <a:pPr marL="400050" lvl="1" indent="0" algn="ctr">
              <a:buNone/>
            </a:pPr>
            <a:endParaRPr lang="en-US" altLang="zh-TW" sz="1000" dirty="0" smtClean="0">
              <a:latin typeface="Comic Sans MS" pitchFamily="66" charset="0"/>
            </a:endParaRPr>
          </a:p>
          <a:p>
            <a:pPr marL="514350" lvl="0" indent="-514350">
              <a:buFont typeface="+mj-lt"/>
              <a:buAutoNum type="alphaLcPeriod"/>
            </a:pPr>
            <a:r>
              <a:rPr lang="en-US" altLang="zh-TW" dirty="0" err="1" smtClean="0">
                <a:latin typeface="Comic Sans MS" pitchFamily="66" charset="0"/>
              </a:rPr>
              <a:t>Phong</a:t>
            </a:r>
            <a:r>
              <a:rPr lang="en-US" altLang="zh-TW" dirty="0" smtClean="0">
                <a:latin typeface="Comic Sans MS" pitchFamily="66" charset="0"/>
              </a:rPr>
              <a:t> shading: </a:t>
            </a:r>
          </a:p>
          <a:p>
            <a:pPr marL="400050" lvl="1" indent="0" algn="ctr">
              <a:buNone/>
            </a:pPr>
            <a:r>
              <a:rPr lang="en-US" altLang="zh-TW" dirty="0" smtClean="0">
                <a:latin typeface="Comic Sans MS" pitchFamily="66" charset="0"/>
              </a:rPr>
              <a:t>vertex normal interpolation shading</a:t>
            </a:r>
            <a:endParaRPr lang="zh-TW" altLang="zh-TW" dirty="0" smtClean="0">
              <a:latin typeface="Comic Sans MS" pitchFamily="66" charset="0"/>
            </a:endParaRPr>
          </a:p>
          <a:p>
            <a:endParaRPr lang="zh-TW" altLang="en-US" dirty="0">
              <a:latin typeface="Comic Sans MS" pitchFamily="66" charset="0"/>
            </a:endParaRPr>
          </a:p>
        </p:txBody>
      </p:sp>
    </p:spTree>
    <p:extLst>
      <p:ext uri="{BB962C8B-B14F-4D97-AF65-F5344CB8AC3E}">
        <p14:creationId xmlns:p14="http://schemas.microsoft.com/office/powerpoint/2010/main" val="39064353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104</a:t>
            </a:fld>
            <a:endParaRPr lang="zh-TW" altLang="en-US"/>
          </a:p>
        </p:txBody>
      </p:sp>
      <p:sp>
        <p:nvSpPr>
          <p:cNvPr id="10" name="標題 1"/>
          <p:cNvSpPr>
            <a:spLocks noGrp="1"/>
          </p:cNvSpPr>
          <p:nvPr>
            <p:ph type="title"/>
          </p:nvPr>
        </p:nvSpPr>
        <p:spPr>
          <a:xfrm>
            <a:off x="467543" y="130622"/>
            <a:ext cx="8229600" cy="1143000"/>
          </a:xfrm>
        </p:spPr>
        <p:txBody>
          <a:bodyPr/>
          <a:lstStyle/>
          <a:p>
            <a:r>
              <a:rPr lang="en-US" altLang="zh-TW" dirty="0" err="1" smtClean="0"/>
              <a:t>Phong</a:t>
            </a:r>
            <a:r>
              <a:rPr lang="en-US" altLang="zh-TW" dirty="0" smtClean="0"/>
              <a:t> Shading</a:t>
            </a:r>
            <a:endParaRPr lang="zh-TW" altLang="en-US" dirty="0"/>
          </a:p>
        </p:txBody>
      </p:sp>
      <p:sp>
        <p:nvSpPr>
          <p:cNvPr id="11" name="內容版面配置區 2"/>
          <p:cNvSpPr>
            <a:spLocks noGrp="1"/>
          </p:cNvSpPr>
          <p:nvPr>
            <p:ph idx="1"/>
          </p:nvPr>
        </p:nvSpPr>
        <p:spPr>
          <a:xfrm>
            <a:off x="467543" y="1340768"/>
            <a:ext cx="8229600" cy="2232248"/>
          </a:xfrm>
        </p:spPr>
        <p:txBody>
          <a:bodyPr>
            <a:normAutofit fontScale="85000" lnSpcReduction="20000"/>
          </a:bodyPr>
          <a:lstStyle/>
          <a:p>
            <a:r>
              <a:rPr lang="en-US" altLang="zh-TW" dirty="0" smtClean="0"/>
              <a:t>Use a big triangle, light shot in the center, as an example! </a:t>
            </a:r>
          </a:p>
          <a:p>
            <a:pPr>
              <a:spcAft>
                <a:spcPts val="1800"/>
              </a:spcAft>
            </a:pPr>
            <a:r>
              <a:rPr lang="en-US" altLang="zh-TW" dirty="0" smtClean="0"/>
              <a:t>The function is really an approximation to Gaussian distribution </a:t>
            </a:r>
          </a:p>
          <a:p>
            <a:pPr algn="ctr">
              <a:buNone/>
            </a:pPr>
            <a:r>
              <a:rPr lang="en-US" altLang="zh-TW" dirty="0" smtClean="0"/>
              <a:t>macroscopic </a:t>
            </a:r>
          </a:p>
          <a:p>
            <a:pPr>
              <a:buNone/>
            </a:pPr>
            <a:endParaRPr lang="zh-TW" altLang="en-US" dirty="0"/>
          </a:p>
        </p:txBody>
      </p:sp>
      <p:pic>
        <p:nvPicPr>
          <p:cNvPr id="12" name="圖片 11" descr="P27.GIF"/>
          <p:cNvPicPr>
            <a:picLocks noChangeAspect="1"/>
          </p:cNvPicPr>
          <p:nvPr/>
        </p:nvPicPr>
        <p:blipFill>
          <a:blip r:embed="rId2" cstate="print"/>
          <a:stretch>
            <a:fillRect/>
          </a:stretch>
        </p:blipFill>
        <p:spPr>
          <a:xfrm>
            <a:off x="477886" y="3717032"/>
            <a:ext cx="3154679" cy="2129408"/>
          </a:xfrm>
          <a:prstGeom prst="rect">
            <a:avLst/>
          </a:prstGeom>
        </p:spPr>
      </p:pic>
      <p:sp>
        <p:nvSpPr>
          <p:cNvPr id="13" name="內容版面配置區 2"/>
          <p:cNvSpPr txBox="1">
            <a:spLocks/>
          </p:cNvSpPr>
          <p:nvPr/>
        </p:nvSpPr>
        <p:spPr>
          <a:xfrm>
            <a:off x="3862263" y="3645023"/>
            <a:ext cx="5040560" cy="2880321"/>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The distribution of </a:t>
            </a:r>
            <a:r>
              <a:rPr kumimoji="0" lang="en-US" altLang="zh-TW" sz="3200" b="0" i="0" u="none" strike="noStrike" kern="1200" cap="none" spc="0" normalizeH="0" baseline="0" noProof="0" dirty="0" err="1" smtClean="0">
                <a:ln>
                  <a:noFill/>
                </a:ln>
                <a:solidFill>
                  <a:schemeClr val="tx1"/>
                </a:solidFill>
                <a:effectLst/>
                <a:uLnTx/>
                <a:uFillTx/>
                <a:latin typeface="+mj-lt"/>
                <a:ea typeface="+mn-ea"/>
                <a:cs typeface="+mn-cs"/>
              </a:rPr>
              <a:t>microfacets</a:t>
            </a: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 is Gaussian. [Torrance, 1967] (Beckmann distribution </a:t>
            </a:r>
            <a:r>
              <a:rPr kumimoji="0" lang="en-US" altLang="zh-TW" sz="3200" b="0" i="0" u="none" strike="noStrike" kern="1200" cap="none" spc="0" normalizeH="0" baseline="0" noProof="0" dirty="0" err="1" smtClean="0">
                <a:ln>
                  <a:noFill/>
                </a:ln>
                <a:solidFill>
                  <a:schemeClr val="tx1"/>
                </a:solidFill>
                <a:effectLst/>
                <a:uLnTx/>
                <a:uFillTx/>
                <a:latin typeface="+mj-lt"/>
                <a:ea typeface="+mn-ea"/>
                <a:cs typeface="+mn-cs"/>
              </a:rPr>
              <a:t>func</a:t>
            </a: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  </a:t>
            </a:r>
            <a:endParaRPr lang="en-US" altLang="zh-TW" sz="3200" dirty="0" smtClean="0">
              <a:latin typeface="+mj-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Given normal direction N</a:t>
            </a:r>
            <a:r>
              <a:rPr kumimoji="0" lang="en-US" altLang="zh-TW" sz="3200" b="0" i="0" u="none" strike="noStrike" kern="1200" cap="none" spc="0" normalizeH="0" baseline="-25000" noProof="0" dirty="0" smtClean="0">
                <a:ln>
                  <a:noFill/>
                </a:ln>
                <a:solidFill>
                  <a:schemeClr val="tx1"/>
                </a:solidFill>
                <a:effectLst/>
                <a:uLnTx/>
                <a:uFillTx/>
                <a:latin typeface="+mj-lt"/>
                <a:ea typeface="+mn-ea"/>
                <a:cs typeface="+mn-cs"/>
              </a:rPr>
              <a:t>a</a:t>
            </a: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 and </a:t>
            </a:r>
            <a:r>
              <a:rPr kumimoji="0" lang="en-US" altLang="zh-TW" sz="3200" b="0" i="0" u="none" strike="noStrike" kern="1200" cap="none" spc="0" normalizeH="0" baseline="0" noProof="0" dirty="0" err="1" smtClean="0">
                <a:ln>
                  <a:noFill/>
                </a:ln>
                <a:solidFill>
                  <a:schemeClr val="tx1"/>
                </a:solidFill>
                <a:effectLst/>
                <a:uLnTx/>
                <a:uFillTx/>
                <a:latin typeface="+mj-lt"/>
                <a:ea typeface="+mn-ea"/>
                <a:cs typeface="+mn-cs"/>
              </a:rPr>
              <a:t>N</a:t>
            </a:r>
            <a:r>
              <a:rPr kumimoji="0" lang="en-US" altLang="zh-TW" sz="3200" b="0" i="0" u="none" strike="noStrike" kern="1200" cap="none" spc="0" normalizeH="0" baseline="-25000" noProof="0" dirty="0" err="1" smtClean="0">
                <a:ln>
                  <a:noFill/>
                </a:ln>
                <a:solidFill>
                  <a:schemeClr val="tx1"/>
                </a:solidFill>
                <a:effectLst/>
                <a:uLnTx/>
                <a:uFillTx/>
                <a:latin typeface="+mj-lt"/>
                <a:ea typeface="+mn-ea"/>
                <a:cs typeface="+mn-cs"/>
              </a:rPr>
              <a:t>b</a:t>
            </a: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  N</a:t>
            </a:r>
            <a:r>
              <a:rPr kumimoji="0" lang="en-US" altLang="zh-TW" sz="3200" b="0" i="0" u="none" strike="noStrike" kern="1200" cap="none" spc="0" normalizeH="0" baseline="-25000" noProof="0" dirty="0" smtClean="0">
                <a:ln>
                  <a:noFill/>
                </a:ln>
                <a:solidFill>
                  <a:schemeClr val="tx1"/>
                </a:solidFill>
                <a:effectLst/>
                <a:uLnTx/>
                <a:uFillTx/>
                <a:latin typeface="+mj-lt"/>
                <a:ea typeface="+mn-ea"/>
                <a:cs typeface="+mn-cs"/>
              </a:rPr>
              <a:t>m</a:t>
            </a: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 = ?  </a:t>
            </a:r>
            <a:endParaRPr lang="en-US" altLang="zh-TW" sz="3200" dirty="0" smtClean="0">
              <a:latin typeface="+mj-lt"/>
            </a:endParaRPr>
          </a:p>
          <a:p>
            <a:pPr marL="800100" lvl="1" indent="-342900">
              <a:spcBef>
                <a:spcPct val="20000"/>
              </a:spcBef>
              <a:buFont typeface="Arial" pitchFamily="34" charset="0"/>
              <a:buChar char="•"/>
            </a:pP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interpolation in world or screen coordinate? </a:t>
            </a:r>
            <a:endParaRPr lang="en-US" altLang="zh-TW" sz="3200" noProof="0" dirty="0" smtClean="0">
              <a:latin typeface="+mj-lt"/>
            </a:endParaRPr>
          </a:p>
          <a:p>
            <a:pPr marL="800100" lvl="1" indent="-342900">
              <a:spcBef>
                <a:spcPct val="20000"/>
              </a:spcBef>
              <a:buFont typeface="Arial" pitchFamily="34" charset="0"/>
              <a:buChar char="•"/>
            </a:pPr>
            <a:r>
              <a:rPr kumimoji="0" lang="en-US" altLang="zh-TW" sz="3200" b="0" i="0" u="none" strike="noStrike" kern="1200" cap="none" spc="0" normalizeH="0" baseline="0" noProof="0" dirty="0" smtClean="0">
                <a:ln>
                  <a:noFill/>
                </a:ln>
                <a:solidFill>
                  <a:schemeClr val="tx1"/>
                </a:solidFill>
                <a:effectLst/>
                <a:uLnTx/>
                <a:uFillTx/>
                <a:latin typeface="+mj-lt"/>
                <a:ea typeface="+mn-ea"/>
                <a:cs typeface="+mn-cs"/>
              </a:rPr>
              <a:t>in practice </a:t>
            </a:r>
            <a:endParaRPr kumimoji="0" lang="zh-TW" altLang="zh-TW" sz="3200" b="0" i="0" u="none" strike="noStrike" kern="1200" cap="none" spc="0" normalizeH="0" baseline="0" noProof="0" dirty="0" smtClean="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1831703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640"/>
            <a:ext cx="9075716"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105</a:t>
            </a:fld>
            <a:endParaRPr lang="zh-TW" altLang="en-US"/>
          </a:p>
        </p:txBody>
      </p:sp>
    </p:spTree>
    <p:extLst>
      <p:ext uri="{BB962C8B-B14F-4D97-AF65-F5344CB8AC3E}">
        <p14:creationId xmlns:p14="http://schemas.microsoft.com/office/powerpoint/2010/main" val="894384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9" y="22844"/>
            <a:ext cx="9173907" cy="657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106</a:t>
            </a:fld>
            <a:endParaRPr lang="zh-TW" altLang="en-US"/>
          </a:p>
        </p:txBody>
      </p:sp>
    </p:spTree>
    <p:extLst>
      <p:ext uri="{BB962C8B-B14F-4D97-AF65-F5344CB8AC3E}">
        <p14:creationId xmlns:p14="http://schemas.microsoft.com/office/powerpoint/2010/main" val="6366448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094792"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107</a:t>
            </a:fld>
            <a:endParaRPr lang="zh-TW" altLang="en-US"/>
          </a:p>
        </p:txBody>
      </p:sp>
    </p:spTree>
    <p:extLst>
      <p:ext uri="{BB962C8B-B14F-4D97-AF65-F5344CB8AC3E}">
        <p14:creationId xmlns:p14="http://schemas.microsoft.com/office/powerpoint/2010/main" val="33894474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007238"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108</a:t>
            </a:fld>
            <a:endParaRPr lang="zh-TW" altLang="en-US"/>
          </a:p>
        </p:txBody>
      </p:sp>
    </p:spTree>
    <p:extLst>
      <p:ext uri="{BB962C8B-B14F-4D97-AF65-F5344CB8AC3E}">
        <p14:creationId xmlns:p14="http://schemas.microsoft.com/office/powerpoint/2010/main" val="36878977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20172" y="88032"/>
            <a:ext cx="2160240" cy="532656"/>
          </a:xfrm>
        </p:spPr>
        <p:txBody>
          <a:bodyPr>
            <a:normAutofit/>
          </a:bodyPr>
          <a:lstStyle/>
          <a:p>
            <a:pPr marL="0" indent="0">
              <a:buNone/>
            </a:pPr>
            <a:r>
              <a:rPr lang="en-US" altLang="zh-TW" sz="2800" dirty="0" smtClean="0">
                <a:latin typeface="Comic Sans MS" pitchFamily="66" charset="0"/>
              </a:rPr>
              <a:t>Pixel-Planes</a:t>
            </a:r>
            <a:endParaRPr lang="zh-TW" altLang="en-US" sz="2800" dirty="0">
              <a:latin typeface="Comic Sans MS" pitchFamily="66" charset="0"/>
            </a:endParaRPr>
          </a:p>
        </p:txBody>
      </p:sp>
      <p:pic>
        <p:nvPicPr>
          <p:cNvPr id="25603" name="Picture 3" descr="C:\Users\tantofish\Desktop\image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3861048"/>
            <a:ext cx="3275856" cy="2422609"/>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109</a:t>
            </a:fld>
            <a:endParaRPr lang="zh-TW" altLang="en-US"/>
          </a:p>
        </p:txBody>
      </p:sp>
      <p:cxnSp>
        <p:nvCxnSpPr>
          <p:cNvPr id="8" name="直線接點 7"/>
          <p:cNvCxnSpPr/>
          <p:nvPr/>
        </p:nvCxnSpPr>
        <p:spPr>
          <a:xfrm>
            <a:off x="5436096" y="620688"/>
            <a:ext cx="3528392" cy="0"/>
          </a:xfrm>
          <a:prstGeom prst="line">
            <a:avLst/>
          </a:prstGeom>
        </p:spPr>
        <p:style>
          <a:lnRef idx="2">
            <a:schemeClr val="dk1"/>
          </a:lnRef>
          <a:fillRef idx="0">
            <a:schemeClr val="dk1"/>
          </a:fillRef>
          <a:effectRef idx="1">
            <a:schemeClr val="dk1"/>
          </a:effectRef>
          <a:fontRef idx="minor">
            <a:schemeClr val="tx1"/>
          </a:fontRef>
        </p:style>
      </p:cxn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624"/>
            <a:ext cx="5184576" cy="675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530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副標題 4294967295"/>
          <p:cNvSpPr>
            <a:spLocks noGrp="1"/>
          </p:cNvSpPr>
          <p:nvPr>
            <p:ph type="ctrTitle"/>
          </p:nvPr>
        </p:nvSpPr>
        <p:spPr>
          <a:xfrm>
            <a:off x="685800" y="620688"/>
            <a:ext cx="7772400" cy="4680520"/>
          </a:xfrm>
        </p:spPr>
        <p:txBody>
          <a:bodyPr>
            <a:normAutofit/>
          </a:bodyPr>
          <a:lstStyle/>
          <a:p>
            <a:r>
              <a:rPr lang="en-US" altLang="zh-TW" dirty="0" smtClean="0"/>
              <a:t>VR and recent developments</a:t>
            </a:r>
            <a:br>
              <a:rPr lang="en-US" altLang="zh-TW" dirty="0" smtClean="0"/>
            </a:br>
            <a:r>
              <a:rPr lang="en-US" altLang="zh-TW" dirty="0" smtClean="0"/>
              <a:t>Wearable devices: </a:t>
            </a:r>
            <a:br>
              <a:rPr lang="en-US" altLang="zh-TW" dirty="0" smtClean="0"/>
            </a:br>
            <a:r>
              <a:rPr lang="zh-TW" altLang="zh-TW" dirty="0" smtClean="0"/>
              <a:t>Google glasses</a:t>
            </a:r>
            <a:r>
              <a:rPr lang="en-US" altLang="zh-TW" dirty="0" smtClean="0"/>
              <a:t/>
            </a:r>
            <a:br>
              <a:rPr lang="en-US" altLang="zh-TW" dirty="0" smtClean="0"/>
            </a:br>
            <a:r>
              <a:rPr lang="en-US" altLang="zh-TW" dirty="0" smtClean="0"/>
              <a:t>Oculus HMD  (Appendix 1)</a:t>
            </a:r>
            <a:br>
              <a:rPr lang="en-US" altLang="zh-TW" dirty="0" smtClean="0"/>
            </a:br>
            <a:r>
              <a:rPr lang="en-US" altLang="zh-TW" dirty="0" smtClean="0"/>
              <a:t>Google Cardboard </a:t>
            </a:r>
            <a:br>
              <a:rPr lang="en-US" altLang="zh-TW" dirty="0" smtClean="0"/>
            </a:br>
            <a:r>
              <a:rPr lang="en-US" altLang="zh-TW" dirty="0" smtClean="0"/>
              <a:t>VR HMD (Appendix 2)</a:t>
            </a:r>
            <a:endParaRPr lang="zh-TW" altLang="zh-TW" dirty="0" smtClean="0"/>
          </a:p>
        </p:txBody>
      </p:sp>
      <p:sp>
        <p:nvSpPr>
          <p:cNvPr id="3" name="圖案 4294967295"/>
          <p:cNvSpPr>
            <a:spLocks noGrp="1"/>
          </p:cNvSpPr>
          <p:nvPr>
            <p:ph type="subTitle" idx="1"/>
          </p:nvPr>
        </p:nvSpPr>
        <p:spPr>
          <a:xfrm>
            <a:off x="1371600" y="5877272"/>
            <a:ext cx="6400800" cy="744488"/>
          </a:xfrm>
        </p:spPr>
        <p:txBody>
          <a:bodyPr rtlCol="0">
            <a:normAutofit/>
          </a:bodyPr>
          <a:lstStyle/>
          <a:p>
            <a:pPr fontAlgn="auto">
              <a:spcAft>
                <a:spcPts val="0"/>
              </a:spcAft>
              <a:buFont typeface="Arial" pitchFamily="34" charset="0"/>
              <a:buNone/>
              <a:defRPr/>
            </a:pPr>
            <a:r>
              <a:rPr dirty="0"/>
              <a:t>Ming Ouhyoung</a:t>
            </a:r>
          </a:p>
          <a:p>
            <a:pPr fontAlgn="auto">
              <a:spcAft>
                <a:spcPts val="0"/>
              </a:spcAft>
              <a:buFont typeface="Arial" pitchFamily="34" charset="0"/>
              <a:buNone/>
              <a:defRPr/>
            </a:pPr>
            <a:endParaRPr dirty="0"/>
          </a:p>
        </p:txBody>
      </p:sp>
    </p:spTree>
    <p:extLst>
      <p:ext uri="{BB962C8B-B14F-4D97-AF65-F5344CB8AC3E}">
        <p14:creationId xmlns:p14="http://schemas.microsoft.com/office/powerpoint/2010/main" val="2213660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7" y="0"/>
            <a:ext cx="4104457" cy="1143000"/>
          </a:xfrm>
        </p:spPr>
        <p:txBody>
          <a:bodyPr/>
          <a:lstStyle/>
          <a:p>
            <a:r>
              <a:rPr lang="en-US" altLang="zh-TW" dirty="0" smtClean="0"/>
              <a:t>Bit operation</a:t>
            </a:r>
            <a:endParaRPr lang="zh-TW" altLang="en-US" dirty="0"/>
          </a:p>
        </p:txBody>
      </p:sp>
      <p:sp>
        <p:nvSpPr>
          <p:cNvPr id="3" name="內容版面配置區 2"/>
          <p:cNvSpPr>
            <a:spLocks noGrp="1"/>
          </p:cNvSpPr>
          <p:nvPr>
            <p:ph idx="1"/>
          </p:nvPr>
        </p:nvSpPr>
        <p:spPr>
          <a:xfrm>
            <a:off x="179512" y="2916074"/>
            <a:ext cx="8532440" cy="3917032"/>
          </a:xfrm>
        </p:spPr>
        <p:txBody>
          <a:bodyPr>
            <a:normAutofit/>
          </a:bodyPr>
          <a:lstStyle/>
          <a:p>
            <a:pPr marL="0" indent="0">
              <a:buNone/>
            </a:pPr>
            <a:r>
              <a:rPr lang="en-US" altLang="zh-TW" sz="2400" dirty="0"/>
              <a:t>Binary representation:  </a:t>
            </a:r>
            <a:endParaRPr lang="en-US" altLang="zh-TW" sz="2400" dirty="0" smtClean="0"/>
          </a:p>
          <a:p>
            <a:pPr marL="0" indent="0">
              <a:buNone/>
            </a:pPr>
            <a:r>
              <a:rPr lang="en-US" altLang="zh-TW" sz="2400" dirty="0"/>
              <a:t>	</a:t>
            </a:r>
            <a:r>
              <a:rPr lang="en-US" altLang="zh-TW" sz="2400" dirty="0" smtClean="0"/>
              <a:t>for </a:t>
            </a:r>
            <a:r>
              <a:rPr lang="en-US" altLang="zh-TW" sz="2400" dirty="0"/>
              <a:t>easy hardware architecture/realization</a:t>
            </a:r>
          </a:p>
          <a:p>
            <a:pPr marL="0" indent="0">
              <a:buNone/>
            </a:pPr>
            <a:r>
              <a:rPr lang="en-US" altLang="zh-TW" sz="2400" dirty="0" smtClean="0"/>
              <a:t>	Right </a:t>
            </a:r>
            <a:r>
              <a:rPr lang="en-US" altLang="zh-TW" sz="2400" dirty="0"/>
              <a:t>most significant bit, and shift left at each clock!</a:t>
            </a:r>
          </a:p>
          <a:p>
            <a:pPr marL="0" indent="0">
              <a:lnSpc>
                <a:spcPts val="2000"/>
              </a:lnSpc>
              <a:buNone/>
            </a:pPr>
            <a:r>
              <a:rPr lang="en-US" altLang="zh-TW" sz="2400" dirty="0" err="1"/>
              <a:t>Eg</a:t>
            </a:r>
            <a:r>
              <a:rPr lang="en-US" altLang="zh-TW" sz="2400" dirty="0"/>
              <a:t>.:  </a:t>
            </a:r>
          </a:p>
          <a:p>
            <a:pPr marL="0" indent="0">
              <a:lnSpc>
                <a:spcPts val="2000"/>
              </a:lnSpc>
              <a:buNone/>
            </a:pPr>
            <a:r>
              <a:rPr lang="en-US" altLang="zh-TW" sz="2400" dirty="0"/>
              <a:t>011 equals 6 in Decimal</a:t>
            </a:r>
          </a:p>
          <a:p>
            <a:pPr marL="0" indent="0">
              <a:lnSpc>
                <a:spcPts val="2000"/>
              </a:lnSpc>
              <a:buNone/>
            </a:pPr>
            <a:r>
              <a:rPr lang="en-US" altLang="zh-TW" sz="2400" dirty="0"/>
              <a:t>01100 equals 6</a:t>
            </a:r>
          </a:p>
          <a:p>
            <a:pPr marL="0" indent="0">
              <a:lnSpc>
                <a:spcPts val="2000"/>
              </a:lnSpc>
              <a:buNone/>
            </a:pPr>
            <a:r>
              <a:rPr lang="en-US" altLang="zh-TW" sz="2400" dirty="0"/>
              <a:t>0101 equals 10</a:t>
            </a:r>
          </a:p>
          <a:p>
            <a:pPr marL="0" indent="0">
              <a:lnSpc>
                <a:spcPts val="2000"/>
              </a:lnSpc>
              <a:buNone/>
            </a:pPr>
            <a:r>
              <a:rPr lang="en-US" altLang="zh-TW" sz="2400" dirty="0"/>
              <a:t>01111000  equals 30 in Decimal </a:t>
            </a:r>
            <a:endParaRPr lang="en-US" altLang="zh-TW" sz="2400" dirty="0" smtClean="0"/>
          </a:p>
          <a:p>
            <a:pPr marL="0" indent="0">
              <a:lnSpc>
                <a:spcPts val="2000"/>
              </a:lnSpc>
              <a:buNone/>
            </a:pPr>
            <a:r>
              <a:rPr lang="en-US" altLang="zh-TW" sz="2400" dirty="0"/>
              <a:t> (all zeros at the right ends: redundant, for pipeline operations)</a:t>
            </a:r>
          </a:p>
          <a:p>
            <a:pPr marL="0" indent="0">
              <a:buNone/>
            </a:pPr>
            <a:endParaRPr lang="zh-TW" altLang="en-US" sz="2400"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110</a:t>
            </a:fld>
            <a:endParaRPr lang="zh-TW" altLang="en-US"/>
          </a:p>
        </p:txBody>
      </p:sp>
      <p:pic>
        <p:nvPicPr>
          <p:cNvPr id="6" name="Picture 3" descr="C:\Users\tantofish\Desktop\image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600" y="332656"/>
            <a:ext cx="3819847" cy="282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565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Exam examples</a:t>
            </a:r>
            <a:endParaRPr lang="zh-TW" altLang="en-US" dirty="0"/>
          </a:p>
        </p:txBody>
      </p:sp>
      <p:sp>
        <p:nvSpPr>
          <p:cNvPr id="3" name="Content Placeholder 2"/>
          <p:cNvSpPr>
            <a:spLocks noGrp="1"/>
          </p:cNvSpPr>
          <p:nvPr>
            <p:ph idx="1"/>
          </p:nvPr>
        </p:nvSpPr>
        <p:spPr/>
        <p:txBody>
          <a:bodyPr>
            <a:normAutofit lnSpcReduction="10000"/>
          </a:bodyPr>
          <a:lstStyle/>
          <a:p>
            <a:r>
              <a:rPr lang="en-US" altLang="zh-TW" dirty="0"/>
              <a:t>For a triangle defined by vertices (5, 9) (3,2) and (10,3), please write a parallel procedure using </a:t>
            </a:r>
            <a:r>
              <a:rPr lang="en-US" altLang="zh-TW" dirty="0" err="1"/>
              <a:t>fast_calculate</a:t>
            </a:r>
            <a:r>
              <a:rPr lang="en-US" altLang="zh-TW" dirty="0"/>
              <a:t>() to draw all the pixels (x1, y1) inside this triangle</a:t>
            </a:r>
            <a:r>
              <a:rPr lang="en-US" altLang="zh-TW" dirty="0" smtClean="0"/>
              <a:t>.</a:t>
            </a:r>
          </a:p>
          <a:p>
            <a:endParaRPr lang="en-US" altLang="zh-TW" dirty="0"/>
          </a:p>
          <a:p>
            <a:r>
              <a:rPr lang="en-US" altLang="zh-TW" dirty="0"/>
              <a:t>There is a </a:t>
            </a:r>
            <a:r>
              <a:rPr lang="en-US" altLang="zh-TW" dirty="0" err="1"/>
              <a:t>functon</a:t>
            </a:r>
            <a:r>
              <a:rPr lang="en-US" altLang="zh-TW" dirty="0"/>
              <a:t> </a:t>
            </a:r>
            <a:r>
              <a:rPr lang="en-US" altLang="zh-TW" dirty="0" err="1"/>
              <a:t>fast_calculate</a:t>
            </a:r>
            <a:r>
              <a:rPr lang="en-US" altLang="zh-TW" dirty="0"/>
              <a:t> (A,B,C, x, y) which can be evaluated in parallel, where </a:t>
            </a:r>
            <a:r>
              <a:rPr lang="en-US" altLang="zh-TW" dirty="0" err="1"/>
              <a:t>fast_calculate</a:t>
            </a:r>
            <a:r>
              <a:rPr lang="en-US" altLang="zh-TW" dirty="0"/>
              <a:t>() can calculate A*x + B*y +C for each pixel position (x, y) in </a:t>
            </a:r>
            <a:r>
              <a:rPr lang="en-US" altLang="zh-TW" dirty="0" err="1"/>
              <a:t>PixelPlanes</a:t>
            </a:r>
            <a:r>
              <a:rPr lang="en-US" altLang="zh-TW" dirty="0"/>
              <a:t>.</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111</a:t>
            </a:fld>
            <a:endParaRPr lang="zh-TW" altLang="en-US"/>
          </a:p>
        </p:txBody>
      </p:sp>
    </p:spTree>
    <p:extLst>
      <p:ext uri="{BB962C8B-B14F-4D97-AF65-F5344CB8AC3E}">
        <p14:creationId xmlns:p14="http://schemas.microsoft.com/office/powerpoint/2010/main" val="1026038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Scan Conversion (a triangle)</a:t>
            </a:r>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190" y="1681844"/>
            <a:ext cx="7207620" cy="4362674"/>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112</a:t>
            </a:fld>
            <a:endParaRPr lang="zh-TW" altLang="en-US"/>
          </a:p>
        </p:txBody>
      </p:sp>
    </p:spTree>
    <p:extLst>
      <p:ext uri="{BB962C8B-B14F-4D97-AF65-F5344CB8AC3E}">
        <p14:creationId xmlns:p14="http://schemas.microsoft.com/office/powerpoint/2010/main" val="15069304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smtClean="0"/>
              <a:t>Gouraud</a:t>
            </a:r>
            <a:r>
              <a:rPr lang="en-US" altLang="zh-TW" dirty="0" smtClean="0"/>
              <a:t> Shading</a:t>
            </a:r>
            <a:endParaRPr lang="zh-TW" altLang="en-US" dirty="0"/>
          </a:p>
        </p:txBody>
      </p:sp>
      <p:sp>
        <p:nvSpPr>
          <p:cNvPr id="3" name="Content Placeholder 2"/>
          <p:cNvSpPr>
            <a:spLocks noGrp="1"/>
          </p:cNvSpPr>
          <p:nvPr>
            <p:ph idx="1"/>
          </p:nvPr>
        </p:nvSpPr>
        <p:spPr>
          <a:xfrm>
            <a:off x="457200" y="1340768"/>
            <a:ext cx="8229600" cy="4968552"/>
          </a:xfrm>
        </p:spPr>
        <p:txBody>
          <a:bodyPr/>
          <a:lstStyle/>
          <a:p>
            <a:pPr lvl="1"/>
            <a:r>
              <a:rPr lang="en-US" altLang="zh-TW" dirty="0"/>
              <a:t>For a triangle defined by vertices (0, 0), (2, 4) and (6,2) with their colors on blue channel are 10, 50, 20, respectively. Please provide the precise </a:t>
            </a:r>
            <a:r>
              <a:rPr lang="en-US" altLang="zh-TW" i="1" dirty="0"/>
              <a:t>A,B,C</a:t>
            </a:r>
            <a:r>
              <a:rPr lang="en-US" altLang="zh-TW" dirty="0"/>
              <a:t> values such that the result of the formula </a:t>
            </a:r>
            <a:r>
              <a:rPr lang="en-US" altLang="zh-TW" i="1" dirty="0" err="1" smtClean="0"/>
              <a:t>Ax+By+C</a:t>
            </a:r>
            <a:r>
              <a:rPr lang="en-US" altLang="zh-TW" i="1" dirty="0" smtClean="0"/>
              <a:t> </a:t>
            </a:r>
            <a:r>
              <a:rPr lang="en-US" altLang="zh-TW" dirty="0" smtClean="0"/>
              <a:t> </a:t>
            </a:r>
            <a:r>
              <a:rPr lang="en-US" altLang="zh-TW" dirty="0"/>
              <a:t>indicates the value of the pixel</a:t>
            </a:r>
            <a:r>
              <a:rPr lang="en-US" altLang="zh-TW" i="1" dirty="0"/>
              <a:t>(</a:t>
            </a:r>
            <a:r>
              <a:rPr lang="en-US" altLang="zh-TW" i="1" dirty="0" err="1"/>
              <a:t>x,y</a:t>
            </a:r>
            <a:r>
              <a:rPr lang="en-US" altLang="zh-TW" i="1" dirty="0"/>
              <a:t>)</a:t>
            </a:r>
            <a:r>
              <a:rPr lang="en-US" altLang="zh-TW" dirty="0"/>
              <a:t> on the blue channel using </a:t>
            </a:r>
            <a:r>
              <a:rPr lang="en-US" altLang="zh-TW" dirty="0" err="1"/>
              <a:t>Gouraud</a:t>
            </a:r>
            <a:r>
              <a:rPr lang="en-US" altLang="zh-TW" dirty="0"/>
              <a:t> shading(smooth shading, or called color interpolation shading).</a:t>
            </a:r>
            <a:endParaRPr lang="zh-TW" altLang="zh-TW" dirty="0"/>
          </a:p>
          <a:p>
            <a:pPr lvl="1"/>
            <a:r>
              <a:rPr lang="en-US" altLang="zh-TW" dirty="0" smtClean="0"/>
              <a:t>Please </a:t>
            </a:r>
            <a:r>
              <a:rPr lang="en-US" altLang="zh-TW" dirty="0"/>
              <a:t>calculate the values of the pixels (1, 1) and (3, 2) by adopting your formula </a:t>
            </a:r>
            <a:r>
              <a:rPr lang="en-US" altLang="zh-TW" dirty="0" smtClean="0"/>
              <a:t>above.</a:t>
            </a:r>
            <a:endParaRPr lang="zh-TW" altLang="zh-TW" dirty="0"/>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113</a:t>
            </a:fld>
            <a:endParaRPr lang="zh-TW" altLang="en-US"/>
          </a:p>
        </p:txBody>
      </p:sp>
    </p:spTree>
    <p:extLst>
      <p:ext uri="{BB962C8B-B14F-4D97-AF65-F5344CB8AC3E}">
        <p14:creationId xmlns:p14="http://schemas.microsoft.com/office/powerpoint/2010/main" val="39974062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smtClean="0"/>
              <a:t>Gouraud</a:t>
            </a:r>
            <a:r>
              <a:rPr lang="en-US" altLang="zh-TW" dirty="0" smtClean="0"/>
              <a:t> Shading</a:t>
            </a:r>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340768"/>
            <a:ext cx="8136904" cy="5040560"/>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114</a:t>
            </a:fld>
            <a:endParaRPr lang="zh-TW" altLang="en-US"/>
          </a:p>
        </p:txBody>
      </p:sp>
    </p:spTree>
    <p:extLst>
      <p:ext uri="{BB962C8B-B14F-4D97-AF65-F5344CB8AC3E}">
        <p14:creationId xmlns:p14="http://schemas.microsoft.com/office/powerpoint/2010/main" val="12344749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Shading 2</a:t>
            </a:r>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340768"/>
            <a:ext cx="7715638" cy="4651927"/>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115</a:t>
            </a:fld>
            <a:endParaRPr lang="zh-TW" altLang="en-US"/>
          </a:p>
        </p:txBody>
      </p:sp>
    </p:spTree>
    <p:extLst>
      <p:ext uri="{BB962C8B-B14F-4D97-AF65-F5344CB8AC3E}">
        <p14:creationId xmlns:p14="http://schemas.microsoft.com/office/powerpoint/2010/main" val="15647179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Visibility testing</a:t>
            </a:r>
            <a:endParaRPr lang="zh-TW" altLang="en-US" dirty="0"/>
          </a:p>
        </p:txBody>
      </p:sp>
      <p:sp>
        <p:nvSpPr>
          <p:cNvPr id="3" name="Content Placeholder 2"/>
          <p:cNvSpPr>
            <a:spLocks noGrp="1"/>
          </p:cNvSpPr>
          <p:nvPr>
            <p:ph idx="1"/>
          </p:nvPr>
        </p:nvSpPr>
        <p:spPr/>
        <p:txBody>
          <a:bodyPr>
            <a:normAutofit fontScale="85000" lnSpcReduction="10000"/>
          </a:bodyPr>
          <a:lstStyle/>
          <a:p>
            <a:pPr lvl="0"/>
            <a:r>
              <a:rPr lang="en-US" altLang="zh-TW" dirty="0"/>
              <a:t>For 3D triangle vertices A(5, 9, 0), B(3, 2, 0) and C(10,3, 0), how to use Z-buffer algorithm in Pixel Planes for visibility testing?  Hint: Z-buffer algorithm:</a:t>
            </a:r>
            <a:endParaRPr lang="zh-TW" altLang="zh-TW" dirty="0"/>
          </a:p>
          <a:p>
            <a:pPr lvl="0"/>
            <a:r>
              <a:rPr lang="en-US" altLang="zh-TW" dirty="0"/>
              <a:t>Initialize </a:t>
            </a:r>
            <a:r>
              <a:rPr lang="en-US" altLang="zh-TW" dirty="0" err="1"/>
              <a:t>frame_buffer</a:t>
            </a:r>
            <a:r>
              <a:rPr lang="en-US" altLang="zh-TW" dirty="0"/>
              <a:t> [1000, 1000] to be all very big numbers (far from view point). </a:t>
            </a:r>
            <a:endParaRPr lang="zh-TW" altLang="zh-TW" dirty="0"/>
          </a:p>
          <a:p>
            <a:r>
              <a:rPr lang="en-US" altLang="zh-TW" dirty="0"/>
              <a:t>For a pixel (</a:t>
            </a:r>
            <a:r>
              <a:rPr lang="en-US" altLang="zh-TW" dirty="0" err="1"/>
              <a:t>x,y</a:t>
            </a:r>
            <a:r>
              <a:rPr lang="en-US" altLang="zh-TW" dirty="0"/>
              <a:t>) located inside a triangle,</a:t>
            </a:r>
            <a:endParaRPr lang="zh-TW" altLang="zh-TW" dirty="0"/>
          </a:p>
          <a:p>
            <a:pPr lvl="0"/>
            <a:r>
              <a:rPr lang="en-US" altLang="zh-TW" dirty="0"/>
              <a:t>If it is closer (its Z value) to the view point (human eye), then paint this pixel with its color. At the same time, set </a:t>
            </a:r>
            <a:r>
              <a:rPr lang="en-US" altLang="zh-TW" dirty="0" err="1"/>
              <a:t>frame_buffer</a:t>
            </a:r>
            <a:r>
              <a:rPr lang="en-US" altLang="zh-TW" dirty="0"/>
              <a:t> (</a:t>
            </a:r>
            <a:r>
              <a:rPr lang="en-US" altLang="zh-TW" dirty="0" err="1"/>
              <a:t>x,y</a:t>
            </a:r>
            <a:r>
              <a:rPr lang="en-US" altLang="zh-TW" dirty="0"/>
              <a:t> ) = Z value.</a:t>
            </a:r>
            <a:endParaRPr lang="zh-TW" altLang="zh-TW" dirty="0"/>
          </a:p>
          <a:p>
            <a:pPr lvl="0"/>
            <a:r>
              <a:rPr lang="en-US" altLang="zh-TW" dirty="0"/>
              <a:t>Otherwise, don’t paint this pixel. </a:t>
            </a:r>
            <a:endParaRPr lang="zh-TW" altLang="zh-TW" dirty="0"/>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116</a:t>
            </a:fld>
            <a:endParaRPr lang="zh-TW" altLang="en-US"/>
          </a:p>
        </p:txBody>
      </p:sp>
    </p:spTree>
    <p:extLst>
      <p:ext uri="{BB962C8B-B14F-4D97-AF65-F5344CB8AC3E}">
        <p14:creationId xmlns:p14="http://schemas.microsoft.com/office/powerpoint/2010/main" val="14740451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1196" y="188640"/>
            <a:ext cx="8229600" cy="706090"/>
          </a:xfrm>
        </p:spPr>
        <p:txBody>
          <a:bodyPr>
            <a:normAutofit fontScale="90000"/>
          </a:bodyPr>
          <a:lstStyle/>
          <a:p>
            <a:r>
              <a:rPr lang="en-US" altLang="zh-TW" dirty="0">
                <a:latin typeface="Comic Sans MS" pitchFamily="66" charset="0"/>
              </a:rPr>
              <a:t>Space Tracing </a:t>
            </a:r>
            <a:r>
              <a:rPr lang="en-US" altLang="zh-TW" dirty="0" smtClean="0">
                <a:latin typeface="Comic Sans MS" pitchFamily="66" charset="0"/>
              </a:rPr>
              <a:t>System</a:t>
            </a:r>
            <a:endParaRPr lang="zh-TW" altLang="en-US" dirty="0">
              <a:latin typeface="Comic Sans MS" pitchFamily="66" charset="0"/>
            </a:endParaRPr>
          </a:p>
        </p:txBody>
      </p:sp>
      <p:sp>
        <p:nvSpPr>
          <p:cNvPr id="3" name="內容版面配置區 2"/>
          <p:cNvSpPr>
            <a:spLocks noGrp="1"/>
          </p:cNvSpPr>
          <p:nvPr>
            <p:ph idx="1"/>
          </p:nvPr>
        </p:nvSpPr>
        <p:spPr>
          <a:xfrm>
            <a:off x="899592" y="1196752"/>
            <a:ext cx="7211144" cy="5472608"/>
          </a:xfrm>
        </p:spPr>
        <p:txBody>
          <a:bodyPr>
            <a:normAutofit fontScale="62500" lnSpcReduction="20000"/>
          </a:bodyPr>
          <a:lstStyle/>
          <a:p>
            <a:r>
              <a:rPr lang="en-US" altLang="zh-TW" b="1" dirty="0"/>
              <a:t>Magnetic tracking system</a:t>
            </a:r>
          </a:p>
          <a:p>
            <a:pPr lvl="1"/>
            <a:r>
              <a:rPr lang="en-US" altLang="zh-TW" dirty="0"/>
              <a:t>Widely used</a:t>
            </a:r>
          </a:p>
          <a:p>
            <a:pPr lvl="1"/>
            <a:r>
              <a:rPr lang="en-US" altLang="zh-TW" dirty="0"/>
              <a:t>Inexpensive and readily available</a:t>
            </a:r>
          </a:p>
          <a:p>
            <a:pPr lvl="1"/>
            <a:r>
              <a:rPr lang="en-US" altLang="zh-TW" dirty="0"/>
              <a:t>Limited range of operation</a:t>
            </a:r>
          </a:p>
          <a:p>
            <a:r>
              <a:rPr lang="en-US" altLang="zh-TW" b="1" dirty="0"/>
              <a:t>Acoustic tracking system</a:t>
            </a:r>
          </a:p>
          <a:p>
            <a:pPr lvl="1"/>
            <a:r>
              <a:rPr lang="en-US" altLang="zh-TW" dirty="0"/>
              <a:t>Good accuracy, responsiveness and registration</a:t>
            </a:r>
          </a:p>
          <a:p>
            <a:pPr lvl="1"/>
            <a:r>
              <a:rPr lang="en-US" altLang="zh-TW" dirty="0"/>
              <a:t>Time-of-flight</a:t>
            </a:r>
          </a:p>
          <a:p>
            <a:pPr lvl="2"/>
            <a:r>
              <a:rPr lang="en-US" altLang="zh-TW" dirty="0"/>
              <a:t>Suffer from acoustic noise</a:t>
            </a:r>
          </a:p>
          <a:p>
            <a:pPr lvl="1"/>
            <a:r>
              <a:rPr lang="en-US" altLang="zh-TW" dirty="0"/>
              <a:t>Phase coherent</a:t>
            </a:r>
          </a:p>
          <a:p>
            <a:pPr lvl="2"/>
            <a:r>
              <a:rPr lang="en-US" altLang="zh-TW" dirty="0"/>
              <a:t>Higher data rate =&gt; better performance</a:t>
            </a:r>
          </a:p>
          <a:p>
            <a:pPr lvl="2"/>
            <a:r>
              <a:rPr lang="en-US" altLang="zh-TW" dirty="0"/>
              <a:t>Suffer from cumulative </a:t>
            </a:r>
            <a:r>
              <a:rPr lang="en-US" altLang="zh-TW" dirty="0" smtClean="0"/>
              <a:t>error</a:t>
            </a:r>
          </a:p>
          <a:p>
            <a:r>
              <a:rPr lang="en-US" altLang="zh-TW" b="1" dirty="0" smtClean="0"/>
              <a:t>Mechanical </a:t>
            </a:r>
            <a:r>
              <a:rPr lang="en-US" altLang="zh-TW" b="1" dirty="0"/>
              <a:t>tracking system</a:t>
            </a:r>
          </a:p>
          <a:p>
            <a:pPr lvl="1"/>
            <a:r>
              <a:rPr lang="en-US" altLang="zh-TW" dirty="0"/>
              <a:t>Good accuracy, responsiveness and registration</a:t>
            </a:r>
          </a:p>
          <a:p>
            <a:pPr lvl="1"/>
            <a:r>
              <a:rPr lang="en-US" altLang="zh-TW" dirty="0"/>
              <a:t>Easy to integrate force feedback</a:t>
            </a:r>
          </a:p>
          <a:p>
            <a:pPr lvl="1"/>
            <a:r>
              <a:rPr lang="en-US" altLang="zh-TW" dirty="0"/>
              <a:t>Limited range of operation</a:t>
            </a:r>
          </a:p>
          <a:p>
            <a:pPr lvl="1"/>
            <a:r>
              <a:rPr lang="en-US" altLang="zh-TW" dirty="0"/>
              <a:t>Do not allow multiple users to work in the same working space</a:t>
            </a:r>
          </a:p>
          <a:p>
            <a:r>
              <a:rPr lang="en-US" altLang="zh-TW" b="1" dirty="0"/>
              <a:t>Optical tracking system</a:t>
            </a:r>
          </a:p>
          <a:p>
            <a:pPr lvl="1"/>
            <a:r>
              <a:rPr lang="en-US" altLang="zh-TW" dirty="0"/>
              <a:t>Fixed transducer, pattern recognition</a:t>
            </a:r>
          </a:p>
          <a:p>
            <a:pPr lvl="1"/>
            <a:r>
              <a:rPr lang="en-US" altLang="zh-TW" dirty="0"/>
              <a:t>Trade off between accuracy and range of operation</a:t>
            </a:r>
          </a:p>
          <a:p>
            <a:pPr lvl="2"/>
            <a:endParaRPr lang="en-US" altLang="zh-TW" dirty="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117</a:t>
            </a:fld>
            <a:endParaRPr lang="zh-TW" altLang="en-US"/>
          </a:p>
        </p:txBody>
      </p:sp>
      <p:cxnSp>
        <p:nvCxnSpPr>
          <p:cNvPr id="6" name="直線接點 5"/>
          <p:cNvCxnSpPr/>
          <p:nvPr/>
        </p:nvCxnSpPr>
        <p:spPr>
          <a:xfrm>
            <a:off x="107504" y="1052736"/>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5382781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960" y="2924944"/>
            <a:ext cx="4392488" cy="3543300"/>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118</a:t>
            </a:fld>
            <a:endParaRPr lang="zh-TW"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620688"/>
            <a:ext cx="4064000" cy="3048000"/>
          </a:xfrm>
          <a:prstGeom prst="rect">
            <a:avLst/>
          </a:prstGeom>
        </p:spPr>
      </p:pic>
    </p:spTree>
    <p:extLst>
      <p:ext uri="{BB962C8B-B14F-4D97-AF65-F5344CB8AC3E}">
        <p14:creationId xmlns:p14="http://schemas.microsoft.com/office/powerpoint/2010/main" val="31261219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6626" name="Picture 2" descr="C:\Users\tantofish\Desktop\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640"/>
            <a:ext cx="9209246" cy="6408712"/>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119</a:t>
            </a:fld>
            <a:endParaRPr lang="zh-TW" altLang="en-US"/>
          </a:p>
        </p:txBody>
      </p:sp>
    </p:spTree>
    <p:extLst>
      <p:ext uri="{BB962C8B-B14F-4D97-AF65-F5344CB8AC3E}">
        <p14:creationId xmlns:p14="http://schemas.microsoft.com/office/powerpoint/2010/main" val="2781935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內容版面配置區 4294967295"/>
          <p:cNvSpPr>
            <a:spLocks noGrp="1"/>
          </p:cNvSpPr>
          <p:nvPr>
            <p:ph type="title"/>
          </p:nvPr>
        </p:nvSpPr>
        <p:spPr/>
        <p:txBody>
          <a:bodyPr/>
          <a:lstStyle/>
          <a:p>
            <a:r>
              <a:rPr lang="zh-TW" altLang="zh-TW" dirty="0"/>
              <a:t>Google </a:t>
            </a:r>
            <a:r>
              <a:rPr lang="zh-TW" altLang="zh-TW" dirty="0" smtClean="0"/>
              <a:t>Glass</a:t>
            </a:r>
            <a:r>
              <a:rPr lang="en-US" altLang="zh-TW" dirty="0" smtClean="0"/>
              <a:t>: </a:t>
            </a:r>
            <a:r>
              <a:rPr lang="zh-TW" altLang="zh-TW" dirty="0" smtClean="0"/>
              <a:t>Specification</a:t>
            </a:r>
          </a:p>
        </p:txBody>
      </p:sp>
      <p:sp>
        <p:nvSpPr>
          <p:cNvPr id="3075" name="圖案 4294967295"/>
          <p:cNvSpPr>
            <a:spLocks noGrp="1"/>
          </p:cNvSpPr>
          <p:nvPr>
            <p:ph idx="1"/>
          </p:nvPr>
        </p:nvSpPr>
        <p:spPr/>
        <p:txBody>
          <a:bodyPr/>
          <a:lstStyle/>
          <a:p>
            <a:r>
              <a:rPr lang="zh-TW" altLang="zh-TW" dirty="0" smtClean="0"/>
              <a:t>The core of Google Glass is its tiny prism display which sits not in your eyeline, but a little above it. You can see what is on the display by glancing up. The glasses also have an embedded camera, microphone, GPS and, reportedly, use bone induction to give you sound.</a:t>
            </a:r>
          </a:p>
        </p:txBody>
      </p:sp>
    </p:spTree>
    <p:extLst>
      <p:ext uri="{BB962C8B-B14F-4D97-AF65-F5344CB8AC3E}">
        <p14:creationId xmlns:p14="http://schemas.microsoft.com/office/powerpoint/2010/main" val="344076668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19256" cy="648072"/>
          </a:xfrm>
        </p:spPr>
        <p:txBody>
          <a:bodyPr>
            <a:normAutofit/>
          </a:bodyPr>
          <a:lstStyle/>
          <a:p>
            <a:r>
              <a:rPr lang="en-US" altLang="zh-TW" sz="3600" dirty="0">
                <a:latin typeface="Comic Sans MS" pitchFamily="66" charset="0"/>
              </a:rPr>
              <a:t>Critical Parameter in </a:t>
            </a:r>
            <a:r>
              <a:rPr lang="en-US" altLang="zh-TW" sz="3600" dirty="0" smtClean="0">
                <a:latin typeface="Comic Sans MS" pitchFamily="66" charset="0"/>
              </a:rPr>
              <a:t>Tracker</a:t>
            </a:r>
            <a:endParaRPr lang="zh-TW" altLang="en-US" sz="3600" dirty="0">
              <a:latin typeface="Comic Sans MS" pitchFamily="66" charset="0"/>
            </a:endParaRPr>
          </a:p>
        </p:txBody>
      </p:sp>
      <p:sp>
        <p:nvSpPr>
          <p:cNvPr id="3" name="內容版面配置區 2"/>
          <p:cNvSpPr>
            <a:spLocks noGrp="1"/>
          </p:cNvSpPr>
          <p:nvPr>
            <p:ph idx="1"/>
          </p:nvPr>
        </p:nvSpPr>
        <p:spPr>
          <a:xfrm>
            <a:off x="441251" y="980727"/>
            <a:ext cx="8235205" cy="2664297"/>
          </a:xfrm>
        </p:spPr>
        <p:txBody>
          <a:bodyPr>
            <a:normAutofit fontScale="70000" lnSpcReduction="20000"/>
          </a:bodyPr>
          <a:lstStyle/>
          <a:p>
            <a:r>
              <a:rPr lang="en-US" altLang="zh-TW" b="1" dirty="0"/>
              <a:t>Static </a:t>
            </a:r>
            <a:r>
              <a:rPr lang="en-US" altLang="zh-TW" b="1" dirty="0" smtClean="0"/>
              <a:t>accuracy</a:t>
            </a:r>
            <a:endParaRPr lang="en-US" altLang="zh-TW" dirty="0"/>
          </a:p>
          <a:p>
            <a:pPr lvl="1"/>
            <a:r>
              <a:rPr lang="en-US" altLang="zh-TW" dirty="0" smtClean="0"/>
              <a:t>the </a:t>
            </a:r>
            <a:r>
              <a:rPr lang="en-US" altLang="zh-TW" dirty="0"/>
              <a:t>ability of a tracker to determine the coordinates of a position in space</a:t>
            </a:r>
          </a:p>
          <a:p>
            <a:r>
              <a:rPr lang="en-US" altLang="zh-TW" b="1" dirty="0"/>
              <a:t>Dynamic </a:t>
            </a:r>
            <a:r>
              <a:rPr lang="en-US" altLang="zh-TW" b="1" dirty="0" smtClean="0"/>
              <a:t>accuracy</a:t>
            </a:r>
          </a:p>
          <a:p>
            <a:pPr lvl="1"/>
            <a:r>
              <a:rPr lang="en-US" altLang="zh-TW" dirty="0" smtClean="0"/>
              <a:t>Relates </a:t>
            </a:r>
            <a:r>
              <a:rPr lang="en-US" altLang="zh-TW" dirty="0"/>
              <a:t>to the system accuracy as the tracker's sensor is moved</a:t>
            </a:r>
          </a:p>
          <a:p>
            <a:r>
              <a:rPr lang="en-US" altLang="zh-TW" b="1" dirty="0" smtClean="0"/>
              <a:t>Latency</a:t>
            </a:r>
          </a:p>
          <a:p>
            <a:pPr lvl="1"/>
            <a:r>
              <a:rPr lang="en-US" altLang="zh-TW" dirty="0" smtClean="0"/>
              <a:t>Is </a:t>
            </a:r>
            <a:r>
              <a:rPr lang="en-US" altLang="zh-TW" dirty="0"/>
              <a:t>the time lag between </a:t>
            </a:r>
            <a:r>
              <a:rPr lang="en-US" altLang="zh-TW" dirty="0" smtClean="0"/>
              <a:t>when </a:t>
            </a:r>
            <a:r>
              <a:rPr lang="en-US" altLang="zh-TW" dirty="0"/>
              <a:t>the acquisition portion of the system can acquire new data and the time when the image is updated.</a:t>
            </a:r>
          </a:p>
          <a:p>
            <a:endParaRPr lang="zh-TW" altLang="en-US" dirty="0"/>
          </a:p>
        </p:txBody>
      </p:sp>
      <p:sp>
        <p:nvSpPr>
          <p:cNvPr id="7" name="標題 1"/>
          <p:cNvSpPr txBox="1">
            <a:spLocks/>
          </p:cNvSpPr>
          <p:nvPr/>
        </p:nvSpPr>
        <p:spPr>
          <a:xfrm>
            <a:off x="442020" y="3789040"/>
            <a:ext cx="8064896" cy="504056"/>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dirty="0"/>
              <a:t>Display Jitter</a:t>
            </a:r>
          </a:p>
        </p:txBody>
      </p:sp>
      <p:sp>
        <p:nvSpPr>
          <p:cNvPr id="8" name="內容版面配置區 2"/>
          <p:cNvSpPr txBox="1">
            <a:spLocks/>
          </p:cNvSpPr>
          <p:nvPr/>
        </p:nvSpPr>
        <p:spPr>
          <a:xfrm>
            <a:off x="457250" y="4293096"/>
            <a:ext cx="8235205" cy="225315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b="1" dirty="0" smtClean="0"/>
              <a:t>Jitter</a:t>
            </a:r>
            <a:endParaRPr lang="en-US" altLang="zh-TW" dirty="0"/>
          </a:p>
          <a:p>
            <a:pPr lvl="1"/>
            <a:r>
              <a:rPr lang="en-US" altLang="zh-TW" dirty="0" smtClean="0"/>
              <a:t>Can </a:t>
            </a:r>
            <a:r>
              <a:rPr lang="en-US" altLang="zh-TW" dirty="0"/>
              <a:t>be observed as burring of an image (two or more images may be seen)</a:t>
            </a:r>
          </a:p>
          <a:p>
            <a:pPr lvl="1"/>
            <a:r>
              <a:rPr lang="en-US" altLang="zh-TW" dirty="0"/>
              <a:t>reduces the perceived resolution</a:t>
            </a:r>
          </a:p>
          <a:p>
            <a:pPr lvl="1"/>
            <a:r>
              <a:rPr lang="en-US" altLang="zh-TW" dirty="0"/>
              <a:t>has a long delay or persistence time can be extremely detrimental</a:t>
            </a:r>
          </a:p>
          <a:p>
            <a:pPr lvl="1"/>
            <a:r>
              <a:rPr lang="en-US" altLang="zh-TW" dirty="0"/>
              <a:t>may strongly contribute to simulation sickness</a:t>
            </a:r>
          </a:p>
        </p:txBody>
      </p:sp>
      <p:sp>
        <p:nvSpPr>
          <p:cNvPr id="9" name="頁尾版面配置區 8"/>
          <p:cNvSpPr>
            <a:spLocks noGrp="1"/>
          </p:cNvSpPr>
          <p:nvPr>
            <p:ph type="ftr" sz="quarter" idx="11"/>
          </p:nvPr>
        </p:nvSpPr>
        <p:spPr/>
        <p:txBody>
          <a:bodyPr/>
          <a:lstStyle/>
          <a:p>
            <a:r>
              <a:rPr lang="en-US" altLang="zh-TW" smtClean="0"/>
              <a:t>Communications &amp; Multimedia Lab</a:t>
            </a:r>
            <a:endParaRPr lang="zh-TW" altLang="en-US"/>
          </a:p>
        </p:txBody>
      </p:sp>
      <p:sp>
        <p:nvSpPr>
          <p:cNvPr id="10" name="投影片編號版面配置區 9"/>
          <p:cNvSpPr>
            <a:spLocks noGrp="1"/>
          </p:cNvSpPr>
          <p:nvPr>
            <p:ph type="sldNum" sz="quarter" idx="12"/>
          </p:nvPr>
        </p:nvSpPr>
        <p:spPr/>
        <p:txBody>
          <a:bodyPr/>
          <a:lstStyle/>
          <a:p>
            <a:fld id="{73DA0BB7-265A-403C-9275-D587AB510EDC}" type="slidenum">
              <a:rPr lang="zh-TW" altLang="en-US" smtClean="0"/>
              <a:pPr/>
              <a:t>120</a:t>
            </a:fld>
            <a:endParaRPr lang="zh-TW" altLang="en-US"/>
          </a:p>
        </p:txBody>
      </p:sp>
      <p:cxnSp>
        <p:nvCxnSpPr>
          <p:cNvPr id="11" name="直線接點 10"/>
          <p:cNvCxnSpPr/>
          <p:nvPr/>
        </p:nvCxnSpPr>
        <p:spPr>
          <a:xfrm>
            <a:off x="107504" y="836712"/>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87726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3452" y="116632"/>
            <a:ext cx="7931224" cy="418058"/>
          </a:xfrm>
        </p:spPr>
        <p:txBody>
          <a:bodyPr>
            <a:noAutofit/>
          </a:bodyPr>
          <a:lstStyle/>
          <a:p>
            <a:r>
              <a:rPr lang="en-US" altLang="zh-TW" sz="3600" dirty="0" smtClean="0">
                <a:latin typeface="Comic Sans MS" pitchFamily="66" charset="0"/>
              </a:rPr>
              <a:t>Reduce the Latency</a:t>
            </a:r>
            <a:endParaRPr lang="zh-TW" altLang="en-US" sz="3600" dirty="0">
              <a:latin typeface="Comic Sans MS" pitchFamily="66" charset="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035026060"/>
              </p:ext>
            </p:extLst>
          </p:nvPr>
        </p:nvGraphicFramePr>
        <p:xfrm>
          <a:off x="539552" y="764704"/>
          <a:ext cx="8229600" cy="1381760"/>
        </p:xfrm>
        <a:graphic>
          <a:graphicData uri="http://schemas.openxmlformats.org/drawingml/2006/table">
            <a:tbl>
              <a:tblPr firstRow="1" bandRow="1">
                <a:tableStyleId>{073A0DAA-6AF3-43AB-8588-CEC1D06C72B9}</a:tableStyleId>
              </a:tblPr>
              <a:tblGrid>
                <a:gridCol w="2057400"/>
                <a:gridCol w="2057400"/>
                <a:gridCol w="2057400"/>
                <a:gridCol w="2057400"/>
              </a:tblGrid>
              <a:tr h="370840">
                <a:tc>
                  <a:txBody>
                    <a:bodyPr/>
                    <a:lstStyle/>
                    <a:p>
                      <a:pPr algn="ctr"/>
                      <a:endParaRPr lang="zh-TW" altLang="en-US" dirty="0"/>
                    </a:p>
                  </a:txBody>
                  <a:tcPr/>
                </a:tc>
                <a:tc>
                  <a:txBody>
                    <a:bodyPr/>
                    <a:lstStyle/>
                    <a:p>
                      <a:pPr algn="ctr"/>
                      <a:r>
                        <a:rPr lang="en-US" altLang="zh-TW" dirty="0" smtClean="0"/>
                        <a:t>Without </a:t>
                      </a:r>
                    </a:p>
                    <a:p>
                      <a:pPr algn="ctr"/>
                      <a:r>
                        <a:rPr lang="en-US" altLang="zh-TW" dirty="0" smtClean="0"/>
                        <a:t>Prediction</a:t>
                      </a:r>
                      <a:endParaRPr lang="zh-TW" altLang="en-US" dirty="0"/>
                    </a:p>
                  </a:txBody>
                  <a:tcPr/>
                </a:tc>
                <a:tc>
                  <a:txBody>
                    <a:bodyPr/>
                    <a:lstStyle/>
                    <a:p>
                      <a:pPr algn="ctr"/>
                      <a:r>
                        <a:rPr lang="en-US" altLang="zh-TW" dirty="0" smtClean="0"/>
                        <a:t>Prediction with</a:t>
                      </a:r>
                    </a:p>
                    <a:p>
                      <a:pPr algn="ctr"/>
                      <a:r>
                        <a:rPr lang="en-US" altLang="zh-TW" dirty="0" smtClean="0"/>
                        <a:t>slow</a:t>
                      </a:r>
                      <a:r>
                        <a:rPr lang="en-US" altLang="zh-TW" baseline="0" dirty="0" smtClean="0"/>
                        <a:t> motion</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Prediction with</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t>fast</a:t>
                      </a:r>
                      <a:r>
                        <a:rPr lang="en-US" altLang="zh-TW" baseline="0" dirty="0" smtClean="0"/>
                        <a:t> motion</a:t>
                      </a:r>
                      <a:endParaRPr lang="zh-TW" altLang="en-US" dirty="0" smtClean="0"/>
                    </a:p>
                  </a:txBody>
                  <a:tcPr/>
                </a:tc>
              </a:tr>
              <a:tr h="370840">
                <a:tc>
                  <a:txBody>
                    <a:bodyPr/>
                    <a:lstStyle/>
                    <a:p>
                      <a:pPr algn="ctr"/>
                      <a:r>
                        <a:rPr lang="en-US" altLang="zh-TW" dirty="0" smtClean="0"/>
                        <a:t>Umbrella (6tri)</a:t>
                      </a:r>
                      <a:endParaRPr lang="zh-TW" altLang="en-US" dirty="0"/>
                    </a:p>
                  </a:txBody>
                  <a:tcPr/>
                </a:tc>
                <a:tc>
                  <a:txBody>
                    <a:bodyPr/>
                    <a:lstStyle/>
                    <a:p>
                      <a:pPr algn="ctr"/>
                      <a:r>
                        <a:rPr lang="en-US" altLang="zh-TW" dirty="0" smtClean="0"/>
                        <a:t>166 </a:t>
                      </a:r>
                      <a:r>
                        <a:rPr lang="en-US" altLang="zh-TW" dirty="0" err="1" smtClean="0"/>
                        <a:t>ms</a:t>
                      </a:r>
                      <a:endParaRPr lang="zh-TW" altLang="en-US" dirty="0"/>
                    </a:p>
                  </a:txBody>
                  <a:tcPr/>
                </a:tc>
                <a:tc>
                  <a:txBody>
                    <a:bodyPr/>
                    <a:lstStyle/>
                    <a:p>
                      <a:pPr algn="ctr"/>
                      <a:r>
                        <a:rPr lang="en-US" altLang="zh-TW" dirty="0" smtClean="0"/>
                        <a:t>&lt; 50 </a:t>
                      </a:r>
                      <a:r>
                        <a:rPr lang="en-US" altLang="zh-TW" dirty="0" err="1" smtClean="0"/>
                        <a:t>ms</a:t>
                      </a:r>
                      <a:endParaRPr lang="zh-TW" altLang="en-US" dirty="0"/>
                    </a:p>
                  </a:txBody>
                  <a:tcPr/>
                </a:tc>
                <a:tc>
                  <a:txBody>
                    <a:bodyPr/>
                    <a:lstStyle/>
                    <a:p>
                      <a:pPr algn="ctr"/>
                      <a:r>
                        <a:rPr lang="en-US" altLang="zh-TW" dirty="0" smtClean="0"/>
                        <a:t>100 </a:t>
                      </a:r>
                      <a:r>
                        <a:rPr lang="en-US" altLang="zh-TW" dirty="0" err="1" smtClean="0"/>
                        <a:t>ms</a:t>
                      </a:r>
                      <a:endParaRPr lang="zh-TW" altLang="en-US" dirty="0"/>
                    </a:p>
                  </a:txBody>
                  <a:tcPr/>
                </a:tc>
              </a:tr>
              <a:tr h="370840">
                <a:tc>
                  <a:txBody>
                    <a:bodyPr/>
                    <a:lstStyle/>
                    <a:p>
                      <a:pPr algn="ctr"/>
                      <a:r>
                        <a:rPr lang="en-US" altLang="zh-TW" dirty="0" smtClean="0"/>
                        <a:t>Teapot (604tri)</a:t>
                      </a:r>
                      <a:endParaRPr lang="zh-TW" altLang="en-US" dirty="0"/>
                    </a:p>
                  </a:txBody>
                  <a:tcPr/>
                </a:tc>
                <a:tc>
                  <a:txBody>
                    <a:bodyPr/>
                    <a:lstStyle/>
                    <a:p>
                      <a:pPr algn="ctr"/>
                      <a:r>
                        <a:rPr lang="en-US" altLang="zh-TW" dirty="0" smtClean="0"/>
                        <a:t>248</a:t>
                      </a:r>
                      <a:r>
                        <a:rPr lang="en-US" altLang="zh-TW" baseline="0" dirty="0" smtClean="0"/>
                        <a:t> </a:t>
                      </a:r>
                      <a:r>
                        <a:rPr lang="en-US" altLang="zh-TW" baseline="0" dirty="0" err="1" smtClean="0"/>
                        <a:t>ms</a:t>
                      </a:r>
                      <a:endParaRPr lang="zh-TW" altLang="en-US" dirty="0"/>
                    </a:p>
                  </a:txBody>
                  <a:tcPr/>
                </a:tc>
                <a:tc>
                  <a:txBody>
                    <a:bodyPr/>
                    <a:lstStyle/>
                    <a:p>
                      <a:pPr algn="ctr"/>
                      <a:r>
                        <a:rPr lang="en-US" altLang="zh-TW" dirty="0" smtClean="0"/>
                        <a:t>133 </a:t>
                      </a:r>
                      <a:r>
                        <a:rPr lang="en-US" altLang="zh-TW" dirty="0" err="1" smtClean="0"/>
                        <a:t>ms</a:t>
                      </a:r>
                      <a:endParaRPr lang="zh-TW" altLang="en-US" dirty="0"/>
                    </a:p>
                  </a:txBody>
                  <a:tcPr/>
                </a:tc>
                <a:tc>
                  <a:txBody>
                    <a:bodyPr/>
                    <a:lstStyle/>
                    <a:p>
                      <a:pPr algn="ctr"/>
                      <a:r>
                        <a:rPr lang="en-US" altLang="zh-TW" dirty="0" smtClean="0"/>
                        <a:t>180 </a:t>
                      </a:r>
                      <a:r>
                        <a:rPr lang="en-US" altLang="zh-TW" dirty="0" err="1" smtClean="0"/>
                        <a:t>ms</a:t>
                      </a:r>
                      <a:endParaRPr lang="zh-TW" altLang="en-US" dirty="0"/>
                    </a:p>
                  </a:txBody>
                  <a:tcPr/>
                </a:tc>
              </a:tr>
            </a:tbl>
          </a:graphicData>
        </a:graphic>
      </p:graphicFrame>
      <p:sp>
        <p:nvSpPr>
          <p:cNvPr id="5" name="文字方塊 4"/>
          <p:cNvSpPr txBox="1"/>
          <p:nvPr/>
        </p:nvSpPr>
        <p:spPr>
          <a:xfrm>
            <a:off x="971600" y="2324763"/>
            <a:ext cx="7427418" cy="276999"/>
          </a:xfrm>
          <a:prstGeom prst="rect">
            <a:avLst/>
          </a:prstGeom>
          <a:noFill/>
        </p:spPr>
        <p:txBody>
          <a:bodyPr wrap="none" rtlCol="0">
            <a:spAutoFit/>
          </a:bodyPr>
          <a:lstStyle/>
          <a:p>
            <a:r>
              <a:rPr lang="en-US" altLang="zh-TW" sz="1200" dirty="0" smtClean="0"/>
              <a:t>The latency with and without latency using an SGI Indigo XS24Z R4000 plus a 6D tracker (Ascension, “flock-of-birds”)</a:t>
            </a:r>
            <a:endParaRPr lang="zh-TW" altLang="en-US" sz="1200" dirty="0"/>
          </a:p>
        </p:txBody>
      </p:sp>
      <p:pic>
        <p:nvPicPr>
          <p:cNvPr id="286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789"/>
          <a:stretch/>
        </p:blipFill>
        <p:spPr bwMode="auto">
          <a:xfrm>
            <a:off x="1763688" y="2852935"/>
            <a:ext cx="5472608" cy="315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121</a:t>
            </a:fld>
            <a:endParaRPr lang="zh-TW" altLang="en-US"/>
          </a:p>
        </p:txBody>
      </p:sp>
      <p:cxnSp>
        <p:nvCxnSpPr>
          <p:cNvPr id="10" name="直線接點 9"/>
          <p:cNvCxnSpPr/>
          <p:nvPr/>
        </p:nvCxnSpPr>
        <p:spPr>
          <a:xfrm>
            <a:off x="107504" y="620688"/>
            <a:ext cx="8856984" cy="0"/>
          </a:xfrm>
          <a:prstGeom prst="line">
            <a:avLst/>
          </a:prstGeom>
        </p:spPr>
        <p:style>
          <a:lnRef idx="2">
            <a:schemeClr val="dk1"/>
          </a:lnRef>
          <a:fillRef idx="0">
            <a:schemeClr val="dk1"/>
          </a:fillRef>
          <a:effectRef idx="1">
            <a:schemeClr val="dk1"/>
          </a:effectRef>
          <a:fontRef idx="minor">
            <a:schemeClr val="tx1"/>
          </a:fontRef>
        </p:style>
      </p:cxnSp>
      <p:sp>
        <p:nvSpPr>
          <p:cNvPr id="11" name="文字方塊 10"/>
          <p:cNvSpPr txBox="1"/>
          <p:nvPr/>
        </p:nvSpPr>
        <p:spPr>
          <a:xfrm>
            <a:off x="1695484" y="6011695"/>
            <a:ext cx="5979650" cy="646331"/>
          </a:xfrm>
          <a:prstGeom prst="rect">
            <a:avLst/>
          </a:prstGeom>
          <a:solidFill>
            <a:schemeClr val="bg1"/>
          </a:solidFill>
        </p:spPr>
        <p:txBody>
          <a:bodyPr wrap="none" rtlCol="0">
            <a:spAutoFit/>
          </a:bodyPr>
          <a:lstStyle/>
          <a:p>
            <a:pPr algn="just"/>
            <a:r>
              <a:rPr lang="en-US" altLang="zh-TW" sz="1200" dirty="0" smtClean="0"/>
              <a:t>Figure 2 shows the measured data and predicted data using (a) two-point (line) extrapolation</a:t>
            </a:r>
          </a:p>
          <a:p>
            <a:pPr algn="just"/>
            <a:r>
              <a:rPr lang="en-US" altLang="zh-TW" sz="1200" dirty="0" smtClean="0"/>
              <a:t>and (b) 6-point Grey System Model (GM) prediction. The X-axis means number of sampling</a:t>
            </a:r>
          </a:p>
          <a:p>
            <a:pPr algn="just"/>
            <a:r>
              <a:rPr lang="en-US" altLang="zh-TW" sz="1200" dirty="0" smtClean="0"/>
              <a:t>Intervals (frame update time). And Y-axis means one element (position x) of tracker location.</a:t>
            </a:r>
            <a:endParaRPr lang="zh-TW" altLang="en-US" sz="1200" dirty="0"/>
          </a:p>
        </p:txBody>
      </p:sp>
    </p:spTree>
    <p:extLst>
      <p:ext uri="{BB962C8B-B14F-4D97-AF65-F5344CB8AC3E}">
        <p14:creationId xmlns:p14="http://schemas.microsoft.com/office/powerpoint/2010/main" val="35958647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6336704"/>
          </a:xfrm>
        </p:spPr>
        <p:txBody>
          <a:bodyPr>
            <a:normAutofit fontScale="70000" lnSpcReduction="20000"/>
          </a:bodyPr>
          <a:lstStyle/>
          <a:p>
            <a:pPr marL="0" indent="0">
              <a:buNone/>
            </a:pPr>
            <a:r>
              <a:rPr lang="en-US" altLang="zh-TW" sz="4400" b="1" dirty="0"/>
              <a:t>3D SOUND </a:t>
            </a:r>
            <a:r>
              <a:rPr lang="en-US" altLang="zh-TW" sz="4400" b="1" dirty="0" smtClean="0"/>
              <a:t>SERVEY</a:t>
            </a:r>
            <a:endParaRPr lang="en-US" altLang="zh-TW" sz="4400" b="1" dirty="0"/>
          </a:p>
          <a:p>
            <a:r>
              <a:rPr lang="en-US" altLang="zh-TW" dirty="0"/>
              <a:t>To strive, to seek, to find, and not to yield </a:t>
            </a:r>
            <a:endParaRPr lang="en-US" altLang="zh-TW" dirty="0" smtClean="0"/>
          </a:p>
          <a:p>
            <a:pPr lvl="1" algn="r"/>
            <a:r>
              <a:rPr lang="en-US" altLang="zh-TW" dirty="0" smtClean="0"/>
              <a:t>Tennyson</a:t>
            </a:r>
          </a:p>
          <a:p>
            <a:r>
              <a:rPr lang="en-US" altLang="zh-TW" dirty="0" smtClean="0"/>
              <a:t>That </a:t>
            </a:r>
            <a:r>
              <a:rPr lang="en-US" altLang="zh-TW" dirty="0"/>
              <a:t>the powerful play goes </a:t>
            </a:r>
            <a:r>
              <a:rPr lang="en-US" altLang="zh-TW" dirty="0" smtClean="0"/>
              <a:t>on and </a:t>
            </a:r>
            <a:r>
              <a:rPr lang="en-US" altLang="zh-TW" dirty="0"/>
              <a:t>you might contribute a </a:t>
            </a:r>
            <a:r>
              <a:rPr lang="en-US" altLang="zh-TW" dirty="0" smtClean="0"/>
              <a:t>verse</a:t>
            </a:r>
          </a:p>
          <a:p>
            <a:pPr lvl="1" algn="r"/>
            <a:r>
              <a:rPr lang="en-US" altLang="zh-TW" dirty="0" smtClean="0"/>
              <a:t>Walt Whitman</a:t>
            </a:r>
          </a:p>
          <a:p>
            <a:endParaRPr lang="en-US" altLang="zh-TW" dirty="0"/>
          </a:p>
          <a:p>
            <a:pPr marL="0" indent="0">
              <a:buNone/>
            </a:pPr>
            <a:r>
              <a:rPr lang="en-US" altLang="zh-TW" sz="4400" b="1" dirty="0" smtClean="0"/>
              <a:t>4 </a:t>
            </a:r>
            <a:r>
              <a:rPr lang="en-US" altLang="zh-TW" sz="4400" b="1" dirty="0"/>
              <a:t>cues relative to </a:t>
            </a:r>
            <a:r>
              <a:rPr lang="en-US" altLang="zh-TW" sz="4400" b="1" dirty="0" smtClean="0"/>
              <a:t>distance</a:t>
            </a:r>
            <a:endParaRPr lang="en-US" altLang="zh-TW" sz="4400" b="1" dirty="0"/>
          </a:p>
          <a:p>
            <a:r>
              <a:rPr lang="en-US" altLang="zh-TW" dirty="0"/>
              <a:t>First power law for stimulus </a:t>
            </a:r>
            <a:r>
              <a:rPr lang="en-US" altLang="zh-TW" dirty="0" smtClean="0"/>
              <a:t>pressure</a:t>
            </a:r>
          </a:p>
          <a:p>
            <a:r>
              <a:rPr lang="en-US" altLang="zh-TW" dirty="0" smtClean="0"/>
              <a:t>Selective </a:t>
            </a:r>
            <a:r>
              <a:rPr lang="en-US" altLang="zh-TW" dirty="0"/>
              <a:t>attenuation of high </a:t>
            </a:r>
            <a:r>
              <a:rPr lang="en-US" altLang="zh-TW" dirty="0" smtClean="0"/>
              <a:t>frequency </a:t>
            </a:r>
            <a:r>
              <a:rPr lang="en-US" altLang="zh-TW" dirty="0"/>
              <a:t>due </a:t>
            </a:r>
            <a:r>
              <a:rPr lang="en-US" altLang="zh-TW" dirty="0" smtClean="0"/>
              <a:t>to absorption </a:t>
            </a:r>
            <a:r>
              <a:rPr lang="en-US" altLang="zh-TW" dirty="0"/>
              <a:t>by the atmosphere </a:t>
            </a:r>
          </a:p>
          <a:p>
            <a:pPr lvl="1"/>
            <a:r>
              <a:rPr lang="en-US" altLang="zh-TW" dirty="0" smtClean="0"/>
              <a:t>0.1 </a:t>
            </a:r>
            <a:r>
              <a:rPr lang="en-US" altLang="zh-TW" dirty="0"/>
              <a:t>dB per meter(only high </a:t>
            </a:r>
            <a:r>
              <a:rPr lang="en-US" altLang="zh-TW" dirty="0" smtClean="0"/>
              <a:t>frequency)</a:t>
            </a:r>
            <a:endParaRPr lang="en-US" altLang="zh-TW" dirty="0"/>
          </a:p>
          <a:p>
            <a:r>
              <a:rPr lang="en-US" altLang="zh-TW" dirty="0" smtClean="0"/>
              <a:t>proportion </a:t>
            </a:r>
            <a:r>
              <a:rPr lang="en-US" altLang="zh-TW" dirty="0"/>
              <a:t>of direct to reverberant sound</a:t>
            </a:r>
          </a:p>
          <a:p>
            <a:r>
              <a:rPr lang="en-US" altLang="zh-TW" dirty="0" smtClean="0"/>
              <a:t>absolute </a:t>
            </a:r>
            <a:r>
              <a:rPr lang="en-US" altLang="zh-TW" dirty="0"/>
              <a:t>motion parallax </a:t>
            </a:r>
            <a:endParaRPr lang="en-US" altLang="zh-TW" dirty="0" smtClean="0"/>
          </a:p>
          <a:p>
            <a:pPr lvl="1"/>
            <a:r>
              <a:rPr lang="en-US" altLang="zh-TW" dirty="0" smtClean="0"/>
              <a:t>as </a:t>
            </a:r>
            <a:r>
              <a:rPr lang="en-US" altLang="zh-TW" dirty="0"/>
              <a:t>an observer passes by a source with unchanging head orientation, the azimuth of the source </a:t>
            </a:r>
            <a:r>
              <a:rPr lang="en-US" altLang="zh-TW" dirty="0" smtClean="0"/>
              <a:t>change</a:t>
            </a:r>
          </a:p>
          <a:p>
            <a:pPr lvl="1"/>
            <a:r>
              <a:rPr lang="en-US" altLang="zh-TW" dirty="0" smtClean="0"/>
              <a:t>see </a:t>
            </a:r>
            <a:r>
              <a:rPr lang="en-US" altLang="zh-TW" dirty="0"/>
              <a:t>fig. 2.</a:t>
            </a:r>
          </a:p>
          <a:p>
            <a:r>
              <a:rPr lang="en-US" altLang="zh-TW" dirty="0" smtClean="0"/>
              <a:t>result </a:t>
            </a:r>
          </a:p>
          <a:p>
            <a:pPr lvl="1"/>
            <a:r>
              <a:rPr lang="en-US" altLang="zh-TW" dirty="0" smtClean="0"/>
              <a:t>2/15 intracranial </a:t>
            </a:r>
            <a:r>
              <a:rPr lang="en-US" altLang="zh-TW" dirty="0"/>
              <a:t>(</a:t>
            </a:r>
            <a:r>
              <a:rPr lang="zh-TW" altLang="en-US" dirty="0"/>
              <a:t>頭蓋</a:t>
            </a:r>
            <a:r>
              <a:rPr lang="en-US" altLang="zh-TW" dirty="0"/>
              <a:t>) </a:t>
            </a:r>
            <a:endParaRPr lang="en-US" altLang="zh-TW" dirty="0" smtClean="0"/>
          </a:p>
          <a:p>
            <a:pPr lvl="1"/>
            <a:r>
              <a:rPr lang="en-US" altLang="zh-TW" dirty="0" smtClean="0"/>
              <a:t>13/14 external</a:t>
            </a:r>
            <a:endParaRPr lang="en-US" altLang="zh-TW"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122</a:t>
            </a:fld>
            <a:endParaRPr lang="zh-TW" altLang="en-US"/>
          </a:p>
        </p:txBody>
      </p:sp>
    </p:spTree>
    <p:extLst>
      <p:ext uri="{BB962C8B-B14F-4D97-AF65-F5344CB8AC3E}">
        <p14:creationId xmlns:p14="http://schemas.microsoft.com/office/powerpoint/2010/main" val="20284149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16632"/>
            <a:ext cx="8928992" cy="6624736"/>
          </a:xfrm>
        </p:spPr>
        <p:txBody>
          <a:bodyPr>
            <a:normAutofit lnSpcReduction="10000"/>
          </a:bodyPr>
          <a:lstStyle/>
          <a:p>
            <a:pPr marL="0" indent="0">
              <a:buNone/>
            </a:pPr>
            <a:r>
              <a:rPr lang="en-US" altLang="zh-TW" sz="1800" b="1" i="1" dirty="0">
                <a:solidFill>
                  <a:srgbClr val="0070C0"/>
                </a:solidFill>
              </a:rPr>
              <a:t>Simulation Near Eardrum(1989</a:t>
            </a:r>
            <a:r>
              <a:rPr lang="en-US" altLang="zh-TW" sz="1800" b="1" i="1" dirty="0" smtClean="0">
                <a:solidFill>
                  <a:srgbClr val="0070C0"/>
                </a:solidFill>
              </a:rPr>
              <a:t>)</a:t>
            </a:r>
          </a:p>
          <a:p>
            <a:pPr marL="0" indent="0">
              <a:buNone/>
            </a:pPr>
            <a:r>
              <a:rPr lang="en-US" altLang="zh-TW" sz="1800" dirty="0"/>
              <a:t>Ref: "Headphone simulation of free-field listening. I: Stimulus synthesis",</a:t>
            </a:r>
          </a:p>
          <a:p>
            <a:pPr marL="0" indent="0">
              <a:buNone/>
            </a:pPr>
            <a:r>
              <a:rPr lang="en-US" altLang="zh-TW" sz="1800" dirty="0"/>
              <a:t>Frederic L. Wightman, Doris J. </a:t>
            </a:r>
            <a:r>
              <a:rPr lang="en-US" altLang="zh-TW" sz="1800" dirty="0" err="1"/>
              <a:t>Kistler</a:t>
            </a:r>
            <a:r>
              <a:rPr lang="en-US" altLang="zh-TW" sz="1800" dirty="0"/>
              <a:t>, pp. 858-865, J. </a:t>
            </a:r>
            <a:r>
              <a:rPr lang="en-US" altLang="zh-TW" sz="1800" dirty="0" err="1"/>
              <a:t>Accoust</a:t>
            </a:r>
            <a:r>
              <a:rPr lang="en-US" altLang="zh-TW" sz="1800" dirty="0"/>
              <a:t>. Soc. Am., 85(2), February 1989</a:t>
            </a:r>
            <a:r>
              <a:rPr lang="en-US" altLang="zh-TW" sz="1800" dirty="0" smtClean="0"/>
              <a:t>.</a:t>
            </a:r>
          </a:p>
          <a:p>
            <a:pPr marL="0" indent="0">
              <a:buNone/>
            </a:pPr>
            <a:r>
              <a:rPr lang="zh-TW" altLang="en-US" sz="1800" dirty="0" smtClean="0"/>
              <a:t>　　</a:t>
            </a:r>
            <a:endParaRPr lang="en-US" altLang="zh-TW" sz="1800" dirty="0" smtClean="0"/>
          </a:p>
          <a:p>
            <a:pPr marL="0" indent="0">
              <a:buNone/>
            </a:pPr>
            <a:r>
              <a:rPr lang="zh-TW" altLang="en-US" sz="1800" b="1" i="1" dirty="0" smtClean="0">
                <a:effectLst>
                  <a:outerShdw blurRad="38100" dist="38100" dir="2700000" algn="tl">
                    <a:srgbClr val="000000">
                      <a:alpha val="43137"/>
                    </a:srgbClr>
                  </a:outerShdw>
                </a:effectLst>
              </a:rPr>
              <a:t>　　</a:t>
            </a:r>
            <a:r>
              <a:rPr lang="en-US" altLang="zh-TW" sz="1800" b="1" i="1" dirty="0" smtClean="0">
                <a:effectLst>
                  <a:outerShdw blurRad="38100" dist="38100" dir="2700000" algn="tl">
                    <a:srgbClr val="000000">
                      <a:alpha val="43137"/>
                    </a:srgbClr>
                  </a:outerShdw>
                </a:effectLst>
              </a:rPr>
              <a:t>Goal</a:t>
            </a:r>
            <a:r>
              <a:rPr lang="en-US" altLang="zh-TW" sz="1800" b="1" i="1" dirty="0">
                <a:effectLst>
                  <a:outerShdw blurRad="38100" dist="38100" dir="2700000" algn="tl">
                    <a:srgbClr val="000000">
                      <a:alpha val="43137"/>
                    </a:srgbClr>
                  </a:outerShdw>
                </a:effectLst>
              </a:rPr>
              <a:t>: Given x1(t), produce x2(t) </a:t>
            </a:r>
            <a:r>
              <a:rPr lang="en-US" altLang="zh-TW" sz="1800" b="1" i="1" dirty="0" err="1">
                <a:effectLst>
                  <a:outerShdw blurRad="38100" dist="38100" dir="2700000" algn="tl">
                    <a:srgbClr val="000000">
                      <a:alpha val="43137"/>
                    </a:srgbClr>
                  </a:outerShdw>
                </a:effectLst>
              </a:rPr>
              <a:t>s.t.</a:t>
            </a:r>
            <a:r>
              <a:rPr lang="en-US" altLang="zh-TW" sz="1800" b="1" i="1" dirty="0">
                <a:effectLst>
                  <a:outerShdw blurRad="38100" dist="38100" dir="2700000" algn="tl">
                    <a:srgbClr val="000000">
                      <a:alpha val="43137"/>
                    </a:srgbClr>
                  </a:outerShdw>
                </a:effectLst>
              </a:rPr>
              <a:t> y2(t) equals to y1(t)</a:t>
            </a:r>
          </a:p>
          <a:p>
            <a:pPr marL="0" indent="0">
              <a:buNone/>
            </a:pPr>
            <a:r>
              <a:rPr lang="en-US" altLang="zh-TW" sz="1800" dirty="0" smtClean="0"/>
              <a:t>	</a:t>
            </a:r>
            <a:r>
              <a:rPr lang="en-US" altLang="zh-TW" sz="1400" dirty="0" smtClean="0"/>
              <a:t>- x1(t</a:t>
            </a:r>
            <a:r>
              <a:rPr lang="en-US" altLang="zh-TW" sz="1400" dirty="0"/>
              <a:t>): electrical signal from a loudspeaker</a:t>
            </a:r>
            <a:r>
              <a:rPr lang="en-US" altLang="zh-TW" sz="1400" dirty="0" smtClean="0"/>
              <a:t>·</a:t>
            </a:r>
          </a:p>
          <a:p>
            <a:pPr marL="0" indent="0">
              <a:buNone/>
            </a:pPr>
            <a:r>
              <a:rPr lang="en-US" altLang="zh-TW" sz="1400" dirty="0"/>
              <a:t>	</a:t>
            </a:r>
            <a:r>
              <a:rPr lang="en-US" altLang="zh-TW" sz="1400" dirty="0" smtClean="0"/>
              <a:t>-</a:t>
            </a:r>
            <a:r>
              <a:rPr lang="zh-TW" altLang="en-US" sz="1400" dirty="0"/>
              <a:t> </a:t>
            </a:r>
            <a:r>
              <a:rPr lang="en-US" altLang="zh-TW" sz="1400" dirty="0" smtClean="0"/>
              <a:t>x2(t</a:t>
            </a:r>
            <a:r>
              <a:rPr lang="en-US" altLang="zh-TW" sz="1400" dirty="0"/>
              <a:t>): electrical signal from a earphone· </a:t>
            </a:r>
            <a:endParaRPr lang="en-US" altLang="zh-TW" sz="1400" dirty="0" smtClean="0"/>
          </a:p>
          <a:p>
            <a:pPr marL="0" indent="0">
              <a:buNone/>
            </a:pPr>
            <a:r>
              <a:rPr lang="en-US" altLang="zh-TW" sz="1400" dirty="0"/>
              <a:t>	</a:t>
            </a:r>
            <a:r>
              <a:rPr lang="en-US" altLang="zh-TW" sz="1400" dirty="0" smtClean="0"/>
              <a:t>- y1(t</a:t>
            </a:r>
            <a:r>
              <a:rPr lang="en-US" altLang="zh-TW" sz="1400" dirty="0"/>
              <a:t>): resultant electrical signal at eardrum from x1(t</a:t>
            </a:r>
            <a:r>
              <a:rPr lang="en-US" altLang="zh-TW" sz="1400" dirty="0" smtClean="0"/>
              <a:t>)</a:t>
            </a:r>
          </a:p>
          <a:p>
            <a:pPr marL="0" indent="0">
              <a:buNone/>
            </a:pPr>
            <a:r>
              <a:rPr lang="en-US" altLang="zh-TW" sz="1400" dirty="0"/>
              <a:t>	</a:t>
            </a:r>
            <a:r>
              <a:rPr lang="en-US" altLang="zh-TW" sz="1400" dirty="0" smtClean="0"/>
              <a:t>- y2(t</a:t>
            </a:r>
            <a:r>
              <a:rPr lang="en-US" altLang="zh-TW" sz="1400" dirty="0"/>
              <a:t>): resultant electrical signal at eardrum from x2(t</a:t>
            </a:r>
            <a:r>
              <a:rPr lang="en-US" altLang="zh-TW" sz="1400" dirty="0" smtClean="0"/>
              <a:t>)</a:t>
            </a:r>
          </a:p>
          <a:p>
            <a:pPr marL="0" indent="0">
              <a:buNone/>
            </a:pPr>
            <a:r>
              <a:rPr lang="zh-TW" altLang="en-US" sz="1800" dirty="0" smtClean="0"/>
              <a:t>　　→ </a:t>
            </a:r>
            <a:r>
              <a:rPr lang="en-US" altLang="zh-TW" sz="1800" dirty="0" smtClean="0"/>
              <a:t>Fourier Transform : </a:t>
            </a:r>
            <a:r>
              <a:rPr lang="es-ES" altLang="zh-TW" sz="1800" dirty="0">
                <a:effectLst>
                  <a:outerShdw blurRad="38100" dist="38100" dir="2700000" algn="tl">
                    <a:srgbClr val="000000">
                      <a:alpha val="43137"/>
                    </a:srgbClr>
                  </a:outerShdw>
                </a:effectLst>
              </a:rPr>
              <a:t>Y1 = X1 L F </a:t>
            </a:r>
            <a:r>
              <a:rPr lang="es-ES" altLang="zh-TW" sz="1800" dirty="0" smtClean="0">
                <a:effectLst>
                  <a:outerShdw blurRad="38100" dist="38100" dir="2700000" algn="tl">
                    <a:srgbClr val="000000">
                      <a:alpha val="43137"/>
                    </a:srgbClr>
                  </a:outerShdw>
                </a:effectLst>
              </a:rPr>
              <a:t>M</a:t>
            </a:r>
          </a:p>
          <a:p>
            <a:pPr marL="0" indent="0">
              <a:buNone/>
            </a:pPr>
            <a:r>
              <a:rPr lang="en-US" altLang="zh-TW" sz="1800" dirty="0" smtClean="0"/>
              <a:t>	</a:t>
            </a:r>
            <a:r>
              <a:rPr lang="en-US" altLang="zh-TW" sz="1400" dirty="0" smtClean="0"/>
              <a:t>-</a:t>
            </a:r>
            <a:r>
              <a:rPr lang="en-US" altLang="zh-TW" sz="1400" dirty="0"/>
              <a:t>L: Loudspeaker </a:t>
            </a:r>
            <a:r>
              <a:rPr lang="en-US" altLang="zh-TW" sz="1400" dirty="0" smtClean="0"/>
              <a:t>transfer function</a:t>
            </a:r>
            <a:endParaRPr lang="en-US" altLang="zh-TW" sz="1400" dirty="0"/>
          </a:p>
          <a:p>
            <a:pPr marL="0" indent="0">
              <a:buNone/>
            </a:pPr>
            <a:r>
              <a:rPr lang="en-US" altLang="zh-TW" sz="1400" dirty="0"/>
              <a:t>	</a:t>
            </a:r>
            <a:r>
              <a:rPr lang="en-US" altLang="zh-TW" sz="1400" dirty="0" smtClean="0"/>
              <a:t>-F</a:t>
            </a:r>
            <a:r>
              <a:rPr lang="en-US" altLang="zh-TW" sz="1400" dirty="0"/>
              <a:t>: the free-field-to-eardrum transfer </a:t>
            </a:r>
            <a:r>
              <a:rPr lang="en-US" altLang="zh-TW" sz="1400" dirty="0" smtClean="0"/>
              <a:t>function</a:t>
            </a:r>
          </a:p>
          <a:p>
            <a:pPr marL="0" indent="0">
              <a:buNone/>
            </a:pPr>
            <a:r>
              <a:rPr lang="en-US" altLang="zh-TW" sz="1400" dirty="0"/>
              <a:t>	</a:t>
            </a:r>
            <a:r>
              <a:rPr lang="zh-TW" altLang="en-US" sz="1400" dirty="0"/>
              <a:t>　</a:t>
            </a:r>
            <a:r>
              <a:rPr lang="zh-TW" altLang="en-US" sz="1400" dirty="0" smtClean="0"/>
              <a:t>　</a:t>
            </a:r>
            <a:r>
              <a:rPr lang="en-US" altLang="zh-TW" sz="1400" dirty="0" smtClean="0"/>
              <a:t>(Head Related </a:t>
            </a:r>
            <a:r>
              <a:rPr lang="en-US" altLang="zh-TW" sz="1400" dirty="0"/>
              <a:t>Transfer Function, HRTF)    </a:t>
            </a:r>
            <a:endParaRPr lang="en-US" altLang="zh-TW" sz="1400" dirty="0" smtClean="0"/>
          </a:p>
          <a:p>
            <a:pPr marL="0" indent="0">
              <a:buNone/>
            </a:pPr>
            <a:r>
              <a:rPr lang="en-US" altLang="zh-TW" sz="1400" dirty="0"/>
              <a:t>	</a:t>
            </a:r>
            <a:r>
              <a:rPr lang="en-US" altLang="zh-TW" sz="1400" dirty="0" smtClean="0"/>
              <a:t>-</a:t>
            </a:r>
            <a:r>
              <a:rPr lang="en-US" altLang="zh-TW" sz="1400" dirty="0"/>
              <a:t>M: microphone transfer </a:t>
            </a:r>
            <a:r>
              <a:rPr lang="en-US" altLang="zh-TW" sz="1400" dirty="0" smtClean="0"/>
              <a:t>function</a:t>
            </a:r>
            <a:endParaRPr lang="en-US" altLang="zh-TW" sz="1400" dirty="0"/>
          </a:p>
          <a:p>
            <a:pPr marL="0" indent="0">
              <a:buNone/>
            </a:pPr>
            <a:r>
              <a:rPr lang="en-US" altLang="zh-TW" sz="1400" dirty="0"/>
              <a:t>	</a:t>
            </a:r>
            <a:r>
              <a:rPr lang="en-US" altLang="zh-TW" sz="1400" dirty="0" smtClean="0"/>
              <a:t>-H</a:t>
            </a:r>
            <a:r>
              <a:rPr lang="en-US" altLang="zh-TW" sz="1400" dirty="0"/>
              <a:t>: headphone-to-eardrum transfer </a:t>
            </a:r>
            <a:r>
              <a:rPr lang="en-US" altLang="zh-TW" sz="1400" dirty="0" smtClean="0"/>
              <a:t>function</a:t>
            </a:r>
          </a:p>
          <a:p>
            <a:pPr marL="0" indent="0">
              <a:buNone/>
            </a:pPr>
            <a:r>
              <a:rPr lang="en-US" altLang="zh-TW" sz="1800" dirty="0" smtClean="0"/>
              <a:t>		              </a:t>
            </a:r>
            <a:r>
              <a:rPr lang="en-US" altLang="zh-TW" sz="1800" dirty="0" smtClean="0">
                <a:effectLst>
                  <a:outerShdw blurRad="38100" dist="38100" dir="2700000" algn="tl">
                    <a:srgbClr val="000000">
                      <a:alpha val="43137"/>
                    </a:srgbClr>
                  </a:outerShdw>
                </a:effectLst>
              </a:rPr>
              <a:t>Y2 </a:t>
            </a:r>
            <a:r>
              <a:rPr lang="en-US" altLang="zh-TW" sz="1800" dirty="0">
                <a:effectLst>
                  <a:outerShdw blurRad="38100" dist="38100" dir="2700000" algn="tl">
                    <a:srgbClr val="000000">
                      <a:alpha val="43137"/>
                    </a:srgbClr>
                  </a:outerShdw>
                </a:effectLst>
              </a:rPr>
              <a:t>= X2 H </a:t>
            </a:r>
            <a:r>
              <a:rPr lang="en-US" altLang="zh-TW" sz="1800" dirty="0" smtClean="0">
                <a:effectLst>
                  <a:outerShdw blurRad="38100" dist="38100" dir="2700000" algn="tl">
                    <a:srgbClr val="000000">
                      <a:alpha val="43137"/>
                    </a:srgbClr>
                  </a:outerShdw>
                </a:effectLst>
              </a:rPr>
              <a:t>M</a:t>
            </a:r>
          </a:p>
          <a:p>
            <a:pPr marL="0" indent="0">
              <a:buNone/>
            </a:pPr>
            <a:r>
              <a:rPr lang="zh-TW" altLang="en-US" sz="1800" dirty="0" smtClean="0"/>
              <a:t>　　</a:t>
            </a:r>
            <a:r>
              <a:rPr lang="en-US" altLang="zh-TW" sz="1800" dirty="0" smtClean="0"/>
              <a:t>Let </a:t>
            </a:r>
            <a:r>
              <a:rPr lang="en-US" altLang="zh-TW" sz="1800" dirty="0" smtClean="0">
                <a:effectLst>
                  <a:outerShdw blurRad="38100" dist="38100" dir="2700000" algn="tl">
                    <a:srgbClr val="000000">
                      <a:alpha val="43137"/>
                    </a:srgbClr>
                  </a:outerShdw>
                </a:effectLst>
              </a:rPr>
              <a:t>Y1 = Y2 </a:t>
            </a:r>
            <a:r>
              <a:rPr lang="zh-TW" altLang="en-US" sz="1800" dirty="0" smtClean="0">
                <a:effectLst>
                  <a:outerShdw blurRad="38100" dist="38100" dir="2700000" algn="tl">
                    <a:srgbClr val="000000">
                      <a:alpha val="43137"/>
                    </a:srgbClr>
                  </a:outerShdw>
                </a:effectLst>
              </a:rPr>
              <a:t>→</a:t>
            </a:r>
            <a:r>
              <a:rPr lang="es-ES" altLang="zh-TW" sz="1800" dirty="0" smtClean="0">
                <a:effectLst>
                  <a:outerShdw blurRad="38100" dist="38100" dir="2700000" algn="tl">
                    <a:srgbClr val="000000">
                      <a:alpha val="43137"/>
                    </a:srgbClr>
                  </a:outerShdw>
                </a:effectLst>
              </a:rPr>
              <a:t> X1LFM</a:t>
            </a:r>
            <a:r>
              <a:rPr lang="en-US" altLang="zh-TW" sz="1800" dirty="0" smtClean="0">
                <a:effectLst>
                  <a:outerShdw blurRad="38100" dist="38100" dir="2700000" algn="tl">
                    <a:srgbClr val="000000">
                      <a:alpha val="43137"/>
                    </a:srgbClr>
                  </a:outerShdw>
                </a:effectLst>
              </a:rPr>
              <a:t> = X2HM </a:t>
            </a:r>
            <a:r>
              <a:rPr lang="zh-TW" altLang="en-US" sz="1800" dirty="0" smtClean="0">
                <a:effectLst>
                  <a:outerShdw blurRad="38100" dist="38100" dir="2700000" algn="tl">
                    <a:srgbClr val="000000">
                      <a:alpha val="43137"/>
                    </a:srgbClr>
                  </a:outerShdw>
                </a:effectLst>
              </a:rPr>
              <a:t>→ </a:t>
            </a:r>
            <a:r>
              <a:rPr lang="en-US" altLang="zh-TW" sz="1800" dirty="0">
                <a:effectLst>
                  <a:outerShdw blurRad="38100" dist="38100" dir="2700000" algn="tl">
                    <a:srgbClr val="000000">
                      <a:alpha val="43137"/>
                    </a:srgbClr>
                  </a:outerShdw>
                </a:effectLst>
              </a:rPr>
              <a:t>X2 = X1 L </a:t>
            </a:r>
            <a:r>
              <a:rPr lang="en-US" altLang="zh-TW" sz="1800" dirty="0" smtClean="0">
                <a:effectLst>
                  <a:outerShdw blurRad="38100" dist="38100" dir="2700000" algn="tl">
                    <a:srgbClr val="000000">
                      <a:alpha val="43137"/>
                    </a:srgbClr>
                  </a:outerShdw>
                </a:effectLst>
              </a:rPr>
              <a:t>F/H</a:t>
            </a:r>
          </a:p>
          <a:p>
            <a:pPr marL="0" indent="0">
              <a:buNone/>
            </a:pPr>
            <a:r>
              <a:rPr lang="zh-TW" altLang="en-US" sz="1800" dirty="0" smtClean="0"/>
              <a:t>　　</a:t>
            </a:r>
            <a:r>
              <a:rPr lang="en-US" altLang="zh-TW" sz="1800" dirty="0"/>
              <a:t>D</a:t>
            </a:r>
            <a:r>
              <a:rPr lang="en-US" altLang="zh-TW" sz="1800" dirty="0" smtClean="0"/>
              <a:t>esired </a:t>
            </a:r>
            <a:r>
              <a:rPr lang="en-US" altLang="zh-TW" sz="1800" dirty="0"/>
              <a:t>filter transfer function </a:t>
            </a:r>
            <a:r>
              <a:rPr lang="en-US" altLang="zh-TW" sz="1800" dirty="0">
                <a:effectLst>
                  <a:outerShdw blurRad="38100" dist="38100" dir="2700000" algn="tl">
                    <a:srgbClr val="000000">
                      <a:alpha val="43137"/>
                    </a:srgbClr>
                  </a:outerShdw>
                </a:effectLst>
              </a:rPr>
              <a:t>T = L F/H</a:t>
            </a:r>
            <a:r>
              <a:rPr lang="en-US" altLang="zh-TW" sz="1800" dirty="0"/>
              <a:t>.</a:t>
            </a:r>
            <a:endParaRPr lang="en-US" altLang="zh-TW" sz="1800" dirty="0" smtClean="0"/>
          </a:p>
          <a:p>
            <a:pPr marL="0" indent="0">
              <a:buNone/>
            </a:pPr>
            <a:endParaRPr lang="en-US" altLang="zh-TW" sz="1600" dirty="0" smtClean="0"/>
          </a:p>
          <a:p>
            <a:pPr marL="0" indent="0">
              <a:buNone/>
            </a:pPr>
            <a:r>
              <a:rPr lang="en-US" altLang="zh-TW" sz="1600" dirty="0" smtClean="0"/>
              <a:t>measurements </a:t>
            </a:r>
            <a:r>
              <a:rPr lang="en-US" altLang="zh-TW" sz="1600" dirty="0"/>
              <a:t>were made at all elevations except +72 and + 90 </a:t>
            </a:r>
            <a:r>
              <a:rPr lang="en-US" altLang="zh-TW" sz="1600" dirty="0" err="1"/>
              <a:t>deg</a:t>
            </a:r>
            <a:r>
              <a:rPr lang="en-US" altLang="zh-TW" sz="1600" dirty="0"/>
              <a:t>, and at all azimuths around the circle in 15-deg </a:t>
            </a:r>
            <a:r>
              <a:rPr lang="en-US" altLang="zh-TW" sz="1600" dirty="0" err="1"/>
              <a:t>steps.Thus</a:t>
            </a:r>
            <a:r>
              <a:rPr lang="en-US" altLang="zh-TW" sz="1600" dirty="0"/>
              <a:t> transfer functions were measured from both ears at 144 source positions.10 subjects were measured.</a:t>
            </a:r>
          </a:p>
          <a:p>
            <a:endParaRPr lang="zh-TW" altLang="en-US" sz="2000" dirty="0"/>
          </a:p>
        </p:txBody>
      </p:sp>
      <p:pic>
        <p:nvPicPr>
          <p:cNvPr id="29698" name="Picture 2" descr="C:\Users\tantofish\Desktop\image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534" y="2060848"/>
            <a:ext cx="3976474" cy="2819003"/>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123</a:t>
            </a:fld>
            <a:endParaRPr lang="zh-TW" altLang="en-US"/>
          </a:p>
        </p:txBody>
      </p:sp>
    </p:spTree>
    <p:extLst>
      <p:ext uri="{BB962C8B-B14F-4D97-AF65-F5344CB8AC3E}">
        <p14:creationId xmlns:p14="http://schemas.microsoft.com/office/powerpoint/2010/main" val="2828037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04792"/>
            <a:ext cx="8280920" cy="6048543"/>
          </a:xfrm>
        </p:spPr>
        <p:txBody>
          <a:bodyPr>
            <a:normAutofit fontScale="77500" lnSpcReduction="20000"/>
          </a:bodyPr>
          <a:lstStyle/>
          <a:p>
            <a:pPr marL="0" indent="0">
              <a:buNone/>
            </a:pPr>
            <a:r>
              <a:rPr lang="en-US" altLang="zh-TW" sz="3800" b="1" i="1" dirty="0">
                <a:solidFill>
                  <a:srgbClr val="0070C0"/>
                </a:solidFill>
              </a:rPr>
              <a:t>Active Localization of Visual Sound(1990</a:t>
            </a:r>
            <a:r>
              <a:rPr lang="en-US" altLang="zh-TW" sz="3800" b="1" i="1" dirty="0" smtClean="0">
                <a:solidFill>
                  <a:srgbClr val="0070C0"/>
                </a:solidFill>
              </a:rPr>
              <a:t>)</a:t>
            </a:r>
          </a:p>
          <a:p>
            <a:pPr marL="0" indent="0">
              <a:buNone/>
            </a:pPr>
            <a:endParaRPr lang="en-US" altLang="zh-TW" sz="3800" b="1" i="1" dirty="0">
              <a:solidFill>
                <a:srgbClr val="0070C0"/>
              </a:solidFill>
            </a:endParaRPr>
          </a:p>
          <a:p>
            <a:r>
              <a:rPr lang="en-US" altLang="zh-TW" dirty="0"/>
              <a:t>Goal</a:t>
            </a:r>
            <a:r>
              <a:rPr lang="en-US" altLang="zh-TW" dirty="0" smtClean="0"/>
              <a:t>:</a:t>
            </a:r>
          </a:p>
          <a:p>
            <a:pPr lvl="1"/>
            <a:r>
              <a:rPr lang="en-US" altLang="zh-TW" dirty="0" smtClean="0"/>
              <a:t>to </a:t>
            </a:r>
            <a:r>
              <a:rPr lang="en-US" altLang="zh-TW" dirty="0"/>
              <a:t>achieve effective localization of virtual sounds </a:t>
            </a:r>
            <a:r>
              <a:rPr lang="en-US" altLang="zh-TW" dirty="0" smtClean="0"/>
              <a:t>that</a:t>
            </a:r>
            <a:r>
              <a:rPr lang="zh-TW" altLang="en-US" dirty="0" smtClean="0"/>
              <a:t>　</a:t>
            </a:r>
            <a:r>
              <a:rPr lang="en-US" altLang="zh-TW" dirty="0" smtClean="0"/>
              <a:t>would </a:t>
            </a:r>
            <a:r>
              <a:rPr lang="en-US" altLang="zh-TW" dirty="0"/>
              <a:t>enable an observer to walk quickly and </a:t>
            </a:r>
            <a:r>
              <a:rPr lang="zh-TW" altLang="en-US" dirty="0" smtClean="0"/>
              <a:t>　</a:t>
            </a:r>
            <a:r>
              <a:rPr lang="en-US" altLang="zh-TW" dirty="0" smtClean="0"/>
              <a:t>effortlessly </a:t>
            </a:r>
            <a:r>
              <a:rPr lang="en-US" altLang="zh-TW" dirty="0"/>
              <a:t>to the position of a simulated sound.    </a:t>
            </a:r>
            <a:endParaRPr lang="en-US" altLang="zh-TW" dirty="0" smtClean="0"/>
          </a:p>
          <a:p>
            <a:pPr lvl="1"/>
            <a:r>
              <a:rPr lang="en-US" altLang="zh-TW" dirty="0" smtClean="0"/>
              <a:t>see </a:t>
            </a:r>
            <a:r>
              <a:rPr lang="en-US" altLang="zh-TW" dirty="0"/>
              <a:t>fig.1 </a:t>
            </a:r>
          </a:p>
          <a:p>
            <a:r>
              <a:rPr lang="en-US" altLang="zh-TW" dirty="0" smtClean="0"/>
              <a:t>Approximation</a:t>
            </a:r>
          </a:p>
          <a:p>
            <a:endParaRPr lang="en-US" altLang="zh-TW" dirty="0" smtClean="0"/>
          </a:p>
          <a:p>
            <a:r>
              <a:rPr lang="en-US" altLang="zh-TW" dirty="0" smtClean="0"/>
              <a:t>head shadow</a:t>
            </a:r>
          </a:p>
          <a:p>
            <a:pPr lvl="1"/>
            <a:r>
              <a:rPr lang="en-US" altLang="zh-TW" dirty="0" smtClean="0"/>
              <a:t>crossover </a:t>
            </a:r>
            <a:r>
              <a:rPr lang="en-US" altLang="zh-TW" dirty="0"/>
              <a:t>frequency </a:t>
            </a:r>
            <a:r>
              <a:rPr lang="en-US" altLang="zh-TW" dirty="0" smtClean="0"/>
              <a:t>1.8kHz</a:t>
            </a:r>
          </a:p>
          <a:p>
            <a:pPr lvl="1"/>
            <a:r>
              <a:rPr lang="en-US" altLang="zh-TW" dirty="0" err="1" smtClean="0"/>
              <a:t>sinusoidally</a:t>
            </a:r>
            <a:r>
              <a:rPr lang="en-US" altLang="zh-TW" dirty="0" smtClean="0"/>
              <a:t> </a:t>
            </a:r>
            <a:r>
              <a:rPr lang="en-US" altLang="zh-TW" dirty="0" err="1"/>
              <a:t>s.t.</a:t>
            </a:r>
            <a:r>
              <a:rPr lang="en-US" altLang="zh-TW" dirty="0"/>
              <a:t> Left is attenuated 16dB to Right at 90 </a:t>
            </a:r>
            <a:r>
              <a:rPr lang="en-US" altLang="zh-TW" dirty="0" err="1"/>
              <a:t>deg</a:t>
            </a:r>
            <a:r>
              <a:rPr lang="en-US" altLang="zh-TW" dirty="0"/>
              <a:t> </a:t>
            </a:r>
          </a:p>
          <a:p>
            <a:r>
              <a:rPr lang="en-US" altLang="zh-TW" dirty="0"/>
              <a:t>Pinnae shadow</a:t>
            </a:r>
          </a:p>
          <a:p>
            <a:pPr lvl="1"/>
            <a:r>
              <a:rPr lang="en-US" altLang="zh-TW" dirty="0" smtClean="0"/>
              <a:t>azimuth </a:t>
            </a:r>
            <a:r>
              <a:rPr lang="en-US" altLang="zh-TW" dirty="0"/>
              <a:t>= 0, </a:t>
            </a:r>
            <a:r>
              <a:rPr lang="en-US" altLang="zh-TW" dirty="0" smtClean="0"/>
              <a:t>minimum</a:t>
            </a:r>
          </a:p>
          <a:p>
            <a:pPr lvl="1"/>
            <a:r>
              <a:rPr lang="en-US" altLang="zh-TW" dirty="0" smtClean="0"/>
              <a:t>azimuth </a:t>
            </a:r>
            <a:r>
              <a:rPr lang="en-US" altLang="zh-TW" dirty="0"/>
              <a:t>= 180, maximum 3dB</a:t>
            </a:r>
            <a:endParaRPr lang="zh-TW" altLang="en-US" dirty="0"/>
          </a:p>
        </p:txBody>
      </p:sp>
      <p:pic>
        <p:nvPicPr>
          <p:cNvPr id="30722" name="Picture 2" descr="C:\Users\tantofish\Desktop\43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5576" y="3429000"/>
            <a:ext cx="3308402" cy="507539"/>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124</a:t>
            </a:fld>
            <a:endParaRPr lang="zh-TW" altLang="en-US"/>
          </a:p>
        </p:txBody>
      </p:sp>
    </p:spTree>
    <p:extLst>
      <p:ext uri="{BB962C8B-B14F-4D97-AF65-F5344CB8AC3E}">
        <p14:creationId xmlns:p14="http://schemas.microsoft.com/office/powerpoint/2010/main" val="18107678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34082"/>
          </a:xfrm>
        </p:spPr>
        <p:txBody>
          <a:bodyPr>
            <a:normAutofit fontScale="90000"/>
          </a:bodyPr>
          <a:lstStyle/>
          <a:p>
            <a:r>
              <a:rPr lang="en-US" altLang="zh-TW" dirty="0" smtClean="0">
                <a:latin typeface="Comic Sans MS" pitchFamily="66" charset="0"/>
              </a:rPr>
              <a:t>Sources</a:t>
            </a:r>
            <a:endParaRPr lang="zh-TW" altLang="en-US" dirty="0">
              <a:latin typeface="Comic Sans MS" pitchFamily="66" charset="0"/>
            </a:endParaRPr>
          </a:p>
        </p:txBody>
      </p:sp>
      <p:sp>
        <p:nvSpPr>
          <p:cNvPr id="3" name="內容版面配置區 2"/>
          <p:cNvSpPr>
            <a:spLocks noGrp="1"/>
          </p:cNvSpPr>
          <p:nvPr>
            <p:ph idx="1"/>
          </p:nvPr>
        </p:nvSpPr>
        <p:spPr>
          <a:xfrm>
            <a:off x="457200" y="1412776"/>
            <a:ext cx="8229600" cy="4392488"/>
          </a:xfrm>
        </p:spPr>
        <p:txBody>
          <a:bodyPr>
            <a:normAutofit fontScale="55000" lnSpcReduction="20000"/>
          </a:bodyPr>
          <a:lstStyle/>
          <a:p>
            <a:r>
              <a:rPr lang="en-US" altLang="zh-TW" dirty="0"/>
              <a:t>On the Difference Between Localization and Lateralization(1972) </a:t>
            </a:r>
          </a:p>
          <a:p>
            <a:pPr lvl="1"/>
            <a:r>
              <a:rPr lang="en-US" altLang="zh-TW" dirty="0" smtClean="0"/>
              <a:t>G</a:t>
            </a:r>
            <a:r>
              <a:rPr lang="en-US" altLang="zh-TW" dirty="0"/>
              <a:t>. </a:t>
            </a:r>
            <a:r>
              <a:rPr lang="en-US" altLang="zh-TW" dirty="0" err="1"/>
              <a:t>Plenge</a:t>
            </a:r>
            <a:r>
              <a:rPr lang="en-US" altLang="zh-TW" dirty="0"/>
              <a:t>(West Germany</a:t>
            </a:r>
            <a:r>
              <a:rPr lang="en-US" altLang="zh-TW" dirty="0" smtClean="0"/>
              <a:t>)</a:t>
            </a:r>
          </a:p>
          <a:p>
            <a:endParaRPr lang="en-US" altLang="zh-TW" dirty="0"/>
          </a:p>
          <a:p>
            <a:r>
              <a:rPr lang="en-US" altLang="zh-TW" dirty="0" smtClean="0"/>
              <a:t>Headphone </a:t>
            </a:r>
            <a:r>
              <a:rPr lang="en-US" altLang="zh-TW" dirty="0"/>
              <a:t>Simulation of </a:t>
            </a:r>
            <a:r>
              <a:rPr lang="en-US" altLang="zh-TW" dirty="0" smtClean="0"/>
              <a:t>Free-field </a:t>
            </a:r>
            <a:r>
              <a:rPr lang="en-US" altLang="zh-TW" dirty="0"/>
              <a:t>Listening</a:t>
            </a:r>
            <a:br>
              <a:rPr lang="en-US" altLang="zh-TW" dirty="0"/>
            </a:br>
            <a:r>
              <a:rPr lang="en-US" altLang="zh-TW" dirty="0"/>
              <a:t>I : Stimulus </a:t>
            </a:r>
            <a:r>
              <a:rPr lang="en-US" altLang="zh-TW" dirty="0" smtClean="0"/>
              <a:t>Synthesis(1989)</a:t>
            </a:r>
          </a:p>
          <a:p>
            <a:endParaRPr lang="en-US" altLang="zh-TW" dirty="0"/>
          </a:p>
          <a:p>
            <a:r>
              <a:rPr lang="en-US" altLang="zh-TW" dirty="0" smtClean="0"/>
              <a:t>Headphone </a:t>
            </a:r>
            <a:r>
              <a:rPr lang="en-US" altLang="zh-TW" dirty="0"/>
              <a:t>Simulation of Free-field Listening</a:t>
            </a:r>
            <a:br>
              <a:rPr lang="en-US" altLang="zh-TW" dirty="0"/>
            </a:br>
            <a:r>
              <a:rPr lang="en-US" altLang="zh-TW" dirty="0"/>
              <a:t>II: Psychophysical </a:t>
            </a:r>
            <a:r>
              <a:rPr lang="en-US" altLang="zh-TW" dirty="0" smtClean="0"/>
              <a:t>Va</a:t>
            </a:r>
            <a:r>
              <a:rPr lang="en-US" altLang="zh-TW" dirty="0"/>
              <a:t>l</a:t>
            </a:r>
            <a:r>
              <a:rPr lang="en-US" altLang="zh-TW" dirty="0" smtClean="0"/>
              <a:t>idation(1989)</a:t>
            </a:r>
          </a:p>
          <a:p>
            <a:pPr lvl="1"/>
            <a:r>
              <a:rPr lang="en-US" altLang="zh-TW" dirty="0" smtClean="0"/>
              <a:t>Frederic </a:t>
            </a:r>
            <a:r>
              <a:rPr lang="en-US" altLang="zh-TW" dirty="0"/>
              <a:t>L. Wightman and Doris J. </a:t>
            </a:r>
            <a:r>
              <a:rPr lang="en-US" altLang="zh-TW" dirty="0" err="1"/>
              <a:t>Kistier</a:t>
            </a:r>
            <a:r>
              <a:rPr lang="en-US" altLang="zh-TW" dirty="0"/>
              <a:t> J. </a:t>
            </a:r>
            <a:r>
              <a:rPr lang="en-US" altLang="zh-TW" dirty="0" smtClean="0"/>
              <a:t>Acoustical </a:t>
            </a:r>
            <a:r>
              <a:rPr lang="en-US" altLang="zh-TW" dirty="0"/>
              <a:t>society of America 85, </a:t>
            </a:r>
            <a:r>
              <a:rPr lang="en-US" altLang="zh-TW" dirty="0" smtClean="0"/>
              <a:t>p858-67</a:t>
            </a:r>
          </a:p>
          <a:p>
            <a:endParaRPr lang="en-US" altLang="zh-TW" dirty="0"/>
          </a:p>
          <a:p>
            <a:r>
              <a:rPr lang="en-US" altLang="zh-TW" dirty="0" smtClean="0"/>
              <a:t>Active </a:t>
            </a:r>
            <a:r>
              <a:rPr lang="en-US" altLang="zh-TW" dirty="0"/>
              <a:t>Localization of Virtual Sounds(1990</a:t>
            </a:r>
            <a:r>
              <a:rPr lang="en-US" altLang="zh-TW" dirty="0" smtClean="0"/>
              <a:t>)</a:t>
            </a:r>
          </a:p>
          <a:p>
            <a:pPr lvl="1"/>
            <a:r>
              <a:rPr lang="en-US" altLang="zh-TW" dirty="0" smtClean="0"/>
              <a:t>Jack </a:t>
            </a:r>
            <a:r>
              <a:rPr lang="en-US" altLang="zh-TW" dirty="0"/>
              <a:t>M. Loomis, Chick Hebert, Joseph G. </a:t>
            </a:r>
            <a:r>
              <a:rPr lang="en-US" altLang="zh-TW" dirty="0" err="1" smtClean="0"/>
              <a:t>Cicinelli</a:t>
            </a:r>
            <a:endParaRPr lang="en-US" altLang="zh-TW" dirty="0" smtClean="0"/>
          </a:p>
          <a:p>
            <a:endParaRPr lang="en-US" altLang="zh-TW" dirty="0"/>
          </a:p>
          <a:p>
            <a:r>
              <a:rPr lang="en-US" altLang="zh-TW" dirty="0" smtClean="0"/>
              <a:t>Localization </a:t>
            </a:r>
            <a:r>
              <a:rPr lang="en-US" altLang="zh-TW" dirty="0"/>
              <a:t>Using </a:t>
            </a:r>
            <a:r>
              <a:rPr lang="en-US" altLang="zh-TW" dirty="0" err="1"/>
              <a:t>Nonindividualized</a:t>
            </a:r>
            <a:r>
              <a:rPr lang="en-US" altLang="zh-TW" dirty="0"/>
              <a:t> Head-Related Transfer Function(1993</a:t>
            </a:r>
            <a:r>
              <a:rPr lang="en-US" altLang="zh-TW" dirty="0" smtClean="0"/>
              <a:t>)</a:t>
            </a:r>
          </a:p>
          <a:p>
            <a:pPr lvl="1"/>
            <a:r>
              <a:rPr lang="en-US" altLang="zh-TW" dirty="0" smtClean="0"/>
              <a:t>Elizabeth </a:t>
            </a:r>
            <a:r>
              <a:rPr lang="en-US" altLang="zh-TW" dirty="0"/>
              <a:t>M Wenzel, Marianne </a:t>
            </a:r>
            <a:r>
              <a:rPr lang="en-US" altLang="zh-TW" dirty="0" err="1"/>
              <a:t>Arruda</a:t>
            </a:r>
            <a:r>
              <a:rPr lang="en-US" altLang="zh-TW" dirty="0"/>
              <a:t>, Doris </a:t>
            </a:r>
            <a:r>
              <a:rPr lang="en-US" altLang="zh-TW" dirty="0" err="1"/>
              <a:t>Kistler</a:t>
            </a:r>
            <a:r>
              <a:rPr lang="en-US" altLang="zh-TW" dirty="0"/>
              <a:t>, </a:t>
            </a:r>
            <a:r>
              <a:rPr lang="en-US" altLang="zh-TW" dirty="0" err="1"/>
              <a:t>Federic</a:t>
            </a:r>
            <a:r>
              <a:rPr lang="en-US" altLang="zh-TW" dirty="0"/>
              <a:t> L. Wightman SIGCHI'89, Presence 1(1), </a:t>
            </a:r>
            <a:r>
              <a:rPr lang="en-US" altLang="zh-TW" dirty="0" smtClean="0"/>
              <a:t>80-107</a:t>
            </a:r>
            <a:r>
              <a:rPr lang="en-US" altLang="zh-TW" dirty="0"/>
              <a:t/>
            </a:r>
            <a:br>
              <a:rPr lang="en-US" altLang="zh-TW" dirty="0"/>
            </a:b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125</a:t>
            </a:fld>
            <a:endParaRPr lang="zh-TW" altLang="en-US"/>
          </a:p>
        </p:txBody>
      </p:sp>
      <p:cxnSp>
        <p:nvCxnSpPr>
          <p:cNvPr id="6" name="直線接點 5"/>
          <p:cNvCxnSpPr/>
          <p:nvPr/>
        </p:nvCxnSpPr>
        <p:spPr>
          <a:xfrm>
            <a:off x="107504" y="112474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403050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34082"/>
          </a:xfrm>
        </p:spPr>
        <p:txBody>
          <a:bodyPr>
            <a:normAutofit fontScale="90000"/>
          </a:bodyPr>
          <a:lstStyle/>
          <a:p>
            <a:r>
              <a:rPr lang="en-US" altLang="zh-TW" dirty="0">
                <a:latin typeface="Comic Sans MS" pitchFamily="66" charset="0"/>
              </a:rPr>
              <a:t>Simulation </a:t>
            </a:r>
            <a:r>
              <a:rPr lang="en-US" altLang="zh-TW" dirty="0" smtClean="0">
                <a:latin typeface="Comic Sans MS" pitchFamily="66" charset="0"/>
              </a:rPr>
              <a:t>History</a:t>
            </a:r>
            <a:endParaRPr lang="zh-TW" altLang="en-US" dirty="0">
              <a:latin typeface="Comic Sans MS" pitchFamily="66" charset="0"/>
            </a:endParaRPr>
          </a:p>
        </p:txBody>
      </p:sp>
      <p:sp>
        <p:nvSpPr>
          <p:cNvPr id="3" name="內容版面配置區 2"/>
          <p:cNvSpPr>
            <a:spLocks noGrp="1"/>
          </p:cNvSpPr>
          <p:nvPr>
            <p:ph idx="1"/>
          </p:nvPr>
        </p:nvSpPr>
        <p:spPr>
          <a:xfrm>
            <a:off x="457200" y="1052736"/>
            <a:ext cx="8229600" cy="5184576"/>
          </a:xfrm>
        </p:spPr>
        <p:txBody>
          <a:bodyPr>
            <a:normAutofit/>
          </a:bodyPr>
          <a:lstStyle/>
          <a:p>
            <a:pPr>
              <a:spcBef>
                <a:spcPts val="1200"/>
              </a:spcBef>
            </a:pPr>
            <a:r>
              <a:rPr lang="en-US" altLang="zh-TW" sz="3000" dirty="0">
                <a:latin typeface="Comic Sans MS" pitchFamily="66" charset="0"/>
              </a:rPr>
              <a:t>Evolution</a:t>
            </a:r>
            <a:r>
              <a:rPr lang="en-US" altLang="zh-TW" dirty="0">
                <a:latin typeface="Comic Sans MS" pitchFamily="66" charset="0"/>
              </a:rPr>
              <a:t> </a:t>
            </a:r>
          </a:p>
          <a:p>
            <a:pPr lvl="1">
              <a:spcBef>
                <a:spcPts val="1200"/>
              </a:spcBef>
            </a:pPr>
            <a:r>
              <a:rPr lang="en-US" altLang="zh-TW" sz="2600" dirty="0" smtClean="0">
                <a:latin typeface="Comic Sans MS" pitchFamily="66" charset="0"/>
              </a:rPr>
              <a:t>Dummy </a:t>
            </a:r>
            <a:r>
              <a:rPr lang="en-US" altLang="zh-TW" sz="2600" dirty="0">
                <a:latin typeface="Comic Sans MS" pitchFamily="66" charset="0"/>
              </a:rPr>
              <a:t>Head -&gt; Pinnae -&gt; Canal -&gt; </a:t>
            </a:r>
            <a:r>
              <a:rPr lang="en-US" altLang="zh-TW" sz="2600" dirty="0" smtClean="0">
                <a:latin typeface="Comic Sans MS" pitchFamily="66" charset="0"/>
              </a:rPr>
              <a:t>eardrum</a:t>
            </a:r>
            <a:endParaRPr lang="en-US" altLang="zh-TW" dirty="0" smtClean="0">
              <a:latin typeface="Comic Sans MS" pitchFamily="66" charset="0"/>
            </a:endParaRPr>
          </a:p>
          <a:p>
            <a:pPr>
              <a:spcBef>
                <a:spcPts val="1200"/>
              </a:spcBef>
            </a:pPr>
            <a:r>
              <a:rPr lang="en-US" altLang="zh-TW" sz="3000" dirty="0">
                <a:latin typeface="Comic Sans MS" pitchFamily="66" charset="0"/>
              </a:rPr>
              <a:t>1</a:t>
            </a:r>
            <a:r>
              <a:rPr lang="en-US" altLang="zh-TW" sz="3000" dirty="0" smtClean="0">
                <a:latin typeface="Comic Sans MS" pitchFamily="66" charset="0"/>
              </a:rPr>
              <a:t>972(Dummy </a:t>
            </a:r>
            <a:r>
              <a:rPr lang="en-US" altLang="zh-TW" sz="3000" dirty="0">
                <a:latin typeface="Comic Sans MS" pitchFamily="66" charset="0"/>
              </a:rPr>
              <a:t>Head Record) </a:t>
            </a:r>
          </a:p>
          <a:p>
            <a:pPr lvl="1">
              <a:spcBef>
                <a:spcPts val="600"/>
              </a:spcBef>
            </a:pPr>
            <a:r>
              <a:rPr lang="en-US" altLang="zh-TW" sz="2600" dirty="0" smtClean="0">
                <a:latin typeface="Comic Sans MS" pitchFamily="66" charset="0"/>
              </a:rPr>
              <a:t>Conclusion</a:t>
            </a:r>
            <a:r>
              <a:rPr lang="en-US" altLang="zh-TW" sz="2600" dirty="0">
                <a:latin typeface="Comic Sans MS" pitchFamily="66" charset="0"/>
              </a:rPr>
              <a:t>: </a:t>
            </a:r>
            <a:r>
              <a:rPr lang="en-US" altLang="zh-TW" sz="2600" dirty="0" smtClean="0">
                <a:latin typeface="Comic Sans MS" pitchFamily="66" charset="0"/>
              </a:rPr>
              <a:t/>
            </a:r>
            <a:br>
              <a:rPr lang="en-US" altLang="zh-TW" sz="2600" dirty="0" smtClean="0">
                <a:latin typeface="Comic Sans MS" pitchFamily="66" charset="0"/>
              </a:rPr>
            </a:br>
            <a:r>
              <a:rPr lang="en-US" altLang="zh-TW" sz="2600" dirty="0" smtClean="0">
                <a:latin typeface="Comic Sans MS" pitchFamily="66" charset="0"/>
              </a:rPr>
              <a:t>whether </a:t>
            </a:r>
            <a:r>
              <a:rPr lang="en-US" altLang="zh-TW" sz="2600" dirty="0">
                <a:latin typeface="Comic Sans MS" pitchFamily="66" charset="0"/>
              </a:rPr>
              <a:t>lateralization or localization does not depend upon whether the sound is conveyed by earphone or </a:t>
            </a:r>
            <a:r>
              <a:rPr lang="en-US" altLang="zh-TW" sz="2600" dirty="0" smtClean="0">
                <a:latin typeface="Comic Sans MS" pitchFamily="66" charset="0"/>
              </a:rPr>
              <a:t>not</a:t>
            </a:r>
            <a:endParaRPr lang="en-US" altLang="zh-TW" dirty="0">
              <a:latin typeface="Comic Sans MS" pitchFamily="66" charset="0"/>
            </a:endParaRPr>
          </a:p>
          <a:p>
            <a:pPr>
              <a:spcBef>
                <a:spcPts val="1200"/>
              </a:spcBef>
            </a:pPr>
            <a:r>
              <a:rPr lang="en-US" altLang="zh-TW" sz="3000" dirty="0" err="1" smtClean="0">
                <a:latin typeface="Comic Sans MS" pitchFamily="66" charset="0"/>
              </a:rPr>
              <a:t>Interaural</a:t>
            </a:r>
            <a:r>
              <a:rPr lang="en-US" altLang="zh-TW" sz="3000" dirty="0" smtClean="0">
                <a:latin typeface="Comic Sans MS" pitchFamily="66" charset="0"/>
              </a:rPr>
              <a:t> </a:t>
            </a:r>
            <a:r>
              <a:rPr lang="en-US" altLang="zh-TW" sz="3000" dirty="0">
                <a:latin typeface="Comic Sans MS" pitchFamily="66" charset="0"/>
              </a:rPr>
              <a:t>Intensity Difference(IID</a:t>
            </a:r>
            <a:r>
              <a:rPr lang="en-US" altLang="zh-TW" sz="3000" dirty="0" smtClean="0">
                <a:latin typeface="Comic Sans MS" pitchFamily="66" charset="0"/>
              </a:rPr>
              <a:t>)</a:t>
            </a:r>
            <a:endParaRPr lang="en-US" altLang="zh-TW" dirty="0">
              <a:latin typeface="Comic Sans MS" pitchFamily="66" charset="0"/>
            </a:endParaRPr>
          </a:p>
          <a:p>
            <a:pPr>
              <a:spcBef>
                <a:spcPts val="1200"/>
              </a:spcBef>
            </a:pPr>
            <a:r>
              <a:rPr lang="en-US" altLang="zh-TW" sz="3000" dirty="0" err="1" smtClean="0">
                <a:latin typeface="Comic Sans MS" pitchFamily="66" charset="0"/>
              </a:rPr>
              <a:t>Interaural</a:t>
            </a:r>
            <a:r>
              <a:rPr lang="en-US" altLang="zh-TW" sz="3000" dirty="0" smtClean="0">
                <a:latin typeface="Comic Sans MS" pitchFamily="66" charset="0"/>
              </a:rPr>
              <a:t> </a:t>
            </a:r>
            <a:r>
              <a:rPr lang="en-US" altLang="zh-TW" sz="3000" dirty="0">
                <a:latin typeface="Comic Sans MS" pitchFamily="66" charset="0"/>
              </a:rPr>
              <a:t>Time of Arrival Difference(ITD)</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126</a:t>
            </a:fld>
            <a:endParaRPr lang="zh-TW" altLang="en-US"/>
          </a:p>
        </p:txBody>
      </p:sp>
      <p:cxnSp>
        <p:nvCxnSpPr>
          <p:cNvPr id="6" name="直線接點 5"/>
          <p:cNvCxnSpPr/>
          <p:nvPr/>
        </p:nvCxnSpPr>
        <p:spPr>
          <a:xfrm>
            <a:off x="107504" y="908720"/>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21869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16632"/>
            <a:ext cx="4464496" cy="6624736"/>
          </a:xfrm>
        </p:spPr>
        <p:txBody>
          <a:bodyPr>
            <a:normAutofit/>
          </a:bodyPr>
          <a:lstStyle/>
          <a:p>
            <a:pPr marL="0" indent="0">
              <a:buNone/>
            </a:pPr>
            <a:r>
              <a:rPr lang="en-US" altLang="zh-TW" sz="1800" b="1" i="1" dirty="0" err="1">
                <a:solidFill>
                  <a:srgbClr val="0070C0"/>
                </a:solidFill>
              </a:rPr>
              <a:t>Nonindividual</a:t>
            </a:r>
            <a:r>
              <a:rPr lang="en-US" altLang="zh-TW" sz="1800" b="1" i="1" dirty="0">
                <a:solidFill>
                  <a:srgbClr val="0070C0"/>
                </a:solidFill>
              </a:rPr>
              <a:t> HRTF(1993</a:t>
            </a:r>
            <a:r>
              <a:rPr lang="en-US" altLang="zh-TW" sz="1800" b="1" i="1" dirty="0" smtClean="0">
                <a:solidFill>
                  <a:srgbClr val="0070C0"/>
                </a:solidFill>
              </a:rPr>
              <a:t>)</a:t>
            </a:r>
          </a:p>
          <a:p>
            <a:r>
              <a:rPr lang="en-US" altLang="zh-TW" sz="1800" dirty="0"/>
              <a:t>Goal: </a:t>
            </a:r>
            <a:endParaRPr lang="en-US" altLang="zh-TW" sz="1800" dirty="0" smtClean="0"/>
          </a:p>
          <a:p>
            <a:pPr lvl="1"/>
            <a:r>
              <a:rPr lang="en-US" altLang="zh-TW" sz="1400" dirty="0" smtClean="0"/>
              <a:t>use </a:t>
            </a:r>
            <a:r>
              <a:rPr lang="en-US" altLang="zh-TW" sz="1400" dirty="0"/>
              <a:t>a good localizer's HRTF as a universal HRTF </a:t>
            </a:r>
            <a:endParaRPr lang="en-US" altLang="zh-TW" sz="1400" dirty="0" smtClean="0"/>
          </a:p>
          <a:p>
            <a:pPr lvl="1"/>
            <a:r>
              <a:rPr lang="en-US" altLang="zh-TW" sz="1400" dirty="0" smtClean="0"/>
              <a:t>need </a:t>
            </a:r>
            <a:r>
              <a:rPr lang="en-US" altLang="zh-TW" sz="1400" dirty="0"/>
              <a:t>not to </a:t>
            </a:r>
            <a:r>
              <a:rPr lang="en-US" altLang="zh-TW" sz="1400" dirty="0" smtClean="0"/>
              <a:t>customize </a:t>
            </a:r>
            <a:r>
              <a:rPr lang="en-US" altLang="zh-TW" sz="1400" dirty="0"/>
              <a:t>HRTF for every individual</a:t>
            </a:r>
          </a:p>
          <a:p>
            <a:r>
              <a:rPr lang="en-US" altLang="zh-TW" sz="1800" dirty="0" smtClean="0"/>
              <a:t>Result</a:t>
            </a:r>
            <a:r>
              <a:rPr lang="en-US" altLang="zh-TW" sz="1800" dirty="0"/>
              <a:t>: </a:t>
            </a:r>
            <a:endParaRPr lang="en-US" altLang="zh-TW" sz="1800" dirty="0" smtClean="0"/>
          </a:p>
          <a:p>
            <a:pPr lvl="1"/>
            <a:r>
              <a:rPr lang="en-US" altLang="zh-TW" sz="1400" dirty="0" smtClean="0"/>
              <a:t>an </a:t>
            </a:r>
            <a:r>
              <a:rPr lang="en-US" altLang="zh-TW" sz="1400" dirty="0"/>
              <a:t>increase in rate of front-back </a:t>
            </a:r>
            <a:r>
              <a:rPr lang="en-US" altLang="zh-TW" sz="1400" dirty="0" smtClean="0"/>
              <a:t>confusion</a:t>
            </a:r>
          </a:p>
          <a:p>
            <a:pPr lvl="1"/>
            <a:r>
              <a:rPr lang="en-US" altLang="zh-TW" sz="1400" dirty="0" smtClean="0"/>
              <a:t>slightly </a:t>
            </a:r>
            <a:r>
              <a:rPr lang="en-US" altLang="zh-TW" sz="1400" dirty="0"/>
              <a:t>degraded for good localizer using HRTF from another good </a:t>
            </a:r>
            <a:r>
              <a:rPr lang="en-US" altLang="zh-TW" sz="1400" dirty="0" smtClean="0"/>
              <a:t>localizer</a:t>
            </a:r>
          </a:p>
          <a:p>
            <a:pPr lvl="1"/>
            <a:r>
              <a:rPr lang="en-US" altLang="zh-TW" sz="1400" dirty="0" smtClean="0"/>
              <a:t>large </a:t>
            </a:r>
            <a:r>
              <a:rPr lang="en-US" altLang="zh-TW" sz="1400" dirty="0"/>
              <a:t>errors made for good localizer using HRTF from a poor </a:t>
            </a:r>
            <a:r>
              <a:rPr lang="en-US" altLang="zh-TW" sz="1400" dirty="0" smtClean="0"/>
              <a:t>localizer</a:t>
            </a:r>
          </a:p>
          <a:p>
            <a:pPr lvl="1"/>
            <a:r>
              <a:rPr lang="en-US" altLang="zh-TW" sz="1400" dirty="0" smtClean="0"/>
              <a:t>poor </a:t>
            </a:r>
            <a:r>
              <a:rPr lang="en-US" altLang="zh-TW" sz="1400" dirty="0"/>
              <a:t>anyway for a poor localizer</a:t>
            </a:r>
          </a:p>
          <a:p>
            <a:pPr marL="0" indent="0">
              <a:buNone/>
            </a:pPr>
            <a:r>
              <a:rPr lang="en-US" altLang="zh-TW" sz="1800" b="1" dirty="0"/>
              <a:t/>
            </a:r>
            <a:br>
              <a:rPr lang="en-US" altLang="zh-TW" sz="1800" b="1" dirty="0"/>
            </a:br>
            <a:endParaRPr lang="en-US" altLang="zh-TW" sz="1800" b="1" dirty="0" smtClean="0"/>
          </a:p>
          <a:p>
            <a:pPr marL="0" indent="0">
              <a:buNone/>
            </a:pPr>
            <a:endParaRPr lang="en-US" altLang="zh-TW" sz="1800" b="1" dirty="0"/>
          </a:p>
          <a:p>
            <a:r>
              <a:rPr lang="en-US" altLang="zh-TW" sz="1800" dirty="0"/>
              <a:t>Solving: Y1 = Y2 </a:t>
            </a:r>
            <a:endParaRPr lang="en-US" altLang="zh-TW" sz="1800" dirty="0" smtClean="0"/>
          </a:p>
          <a:p>
            <a:pPr lvl="1"/>
            <a:r>
              <a:rPr lang="en-US" altLang="zh-TW" sz="1400" dirty="0" smtClean="0"/>
              <a:t>X2 </a:t>
            </a:r>
            <a:r>
              <a:rPr lang="en-US" altLang="zh-TW" sz="1400" dirty="0"/>
              <a:t>= X1LF/H </a:t>
            </a:r>
            <a:endParaRPr lang="en-US" altLang="zh-TW" sz="1400" dirty="0" smtClean="0"/>
          </a:p>
          <a:p>
            <a:pPr lvl="1"/>
            <a:r>
              <a:rPr lang="en-US" altLang="zh-TW" sz="1400" dirty="0" smtClean="0"/>
              <a:t>define </a:t>
            </a:r>
            <a:r>
              <a:rPr lang="en-US" altLang="zh-TW" sz="1400" dirty="0"/>
              <a:t>T = LF/H</a:t>
            </a:r>
          </a:p>
          <a:p>
            <a:r>
              <a:rPr lang="en-US" altLang="zh-TW" sz="1800" dirty="0" smtClean="0"/>
              <a:t>Goal:</a:t>
            </a:r>
          </a:p>
          <a:p>
            <a:pPr lvl="1"/>
            <a:r>
              <a:rPr lang="en-US" altLang="zh-TW" sz="1400" dirty="0" smtClean="0"/>
              <a:t>measure </a:t>
            </a:r>
            <a:r>
              <a:rPr lang="en-US" altLang="zh-TW" sz="1400" dirty="0"/>
              <a:t>T for every subject in 144 source </a:t>
            </a:r>
            <a:r>
              <a:rPr lang="en-US" altLang="zh-TW" sz="1400" dirty="0" smtClean="0"/>
              <a:t>positions</a:t>
            </a:r>
          </a:p>
          <a:p>
            <a:pPr lvl="1"/>
            <a:r>
              <a:rPr lang="en-US" altLang="zh-TW" sz="1400" dirty="0" smtClean="0"/>
              <a:t>given </a:t>
            </a:r>
            <a:r>
              <a:rPr lang="en-US" altLang="zh-TW" sz="1400" dirty="0"/>
              <a:t>x1(t), then X2 = X1T, and x2(t) is </a:t>
            </a:r>
            <a:r>
              <a:rPr lang="en-US" altLang="zh-TW" sz="1400" dirty="0" smtClean="0"/>
              <a:t>available</a:t>
            </a:r>
            <a:endParaRPr lang="en-US" altLang="zh-TW" sz="1400" dirty="0"/>
          </a:p>
        </p:txBody>
      </p:sp>
      <p:sp>
        <p:nvSpPr>
          <p:cNvPr id="4" name="內容版面配置區 2"/>
          <p:cNvSpPr txBox="1">
            <a:spLocks/>
          </p:cNvSpPr>
          <p:nvPr/>
        </p:nvSpPr>
        <p:spPr>
          <a:xfrm>
            <a:off x="4654272" y="449288"/>
            <a:ext cx="4464496" cy="64087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1800" dirty="0" smtClean="0"/>
              <a:t>Experiments:</a:t>
            </a:r>
          </a:p>
          <a:p>
            <a:pPr lvl="1"/>
            <a:r>
              <a:rPr lang="en-US" altLang="zh-TW" sz="1400" dirty="0" smtClean="0"/>
              <a:t>measure Y1, X1, Y2, X2(can be measured) </a:t>
            </a:r>
          </a:p>
          <a:p>
            <a:pPr lvl="1"/>
            <a:r>
              <a:rPr lang="en-US" altLang="zh-TW" sz="1400" dirty="0" smtClean="0"/>
              <a:t>LFM = Y1/X1, and HM = Y2/X2</a:t>
            </a:r>
          </a:p>
          <a:p>
            <a:pPr lvl="1"/>
            <a:r>
              <a:rPr lang="en-US" altLang="zh-TW" sz="1400" dirty="0" smtClean="0"/>
              <a:t>T = LFM/(HM) </a:t>
            </a:r>
            <a:r>
              <a:rPr lang="en-US" altLang="zh-TW" sz="1400" smtClean="0"/>
              <a:t>= LF/H</a:t>
            </a:r>
            <a:endParaRPr lang="en-US" altLang="zh-TW" sz="1400" dirty="0" smtClean="0"/>
          </a:p>
          <a:p>
            <a:pPr lvl="1"/>
            <a:r>
              <a:rPr lang="en-US" altLang="zh-TW" sz="1400" dirty="0" smtClean="0"/>
              <a:t>Transfer function were measured from both ears at 144 source positions</a:t>
            </a:r>
          </a:p>
          <a:p>
            <a:pPr lvl="1"/>
            <a:r>
              <a:rPr lang="en-US" altLang="zh-TW" sz="1400" dirty="0" smtClean="0"/>
              <a:t>elevation -36, -18, 0, 18, 36, 54 degrees(6 divisions) </a:t>
            </a:r>
          </a:p>
          <a:p>
            <a:pPr lvl="1"/>
            <a:r>
              <a:rPr lang="en-US" altLang="zh-TW" sz="1400" dirty="0" smtClean="0"/>
              <a:t>azimuth - 15 degree each step(24 divisions) so 6 * 24 = 144</a:t>
            </a:r>
          </a:p>
          <a:p>
            <a:pPr lvl="1"/>
            <a:r>
              <a:rPr lang="en-US" altLang="zh-TW" sz="1400" dirty="0" smtClean="0"/>
              <a:t>See Fig. 1, 2, 3, 4 and 6.</a:t>
            </a:r>
          </a:p>
          <a:p>
            <a:pPr lvl="1"/>
            <a:endParaRPr lang="en-US" altLang="zh-TW" sz="1400" dirty="0"/>
          </a:p>
          <a:p>
            <a:pPr lvl="1"/>
            <a:endParaRPr lang="en-US" altLang="zh-TW" sz="1400" dirty="0" smtClean="0"/>
          </a:p>
          <a:p>
            <a:r>
              <a:rPr lang="en-US" altLang="zh-TW" sz="1800" dirty="0" smtClean="0"/>
              <a:t>Comments</a:t>
            </a:r>
            <a:r>
              <a:rPr lang="zh-TW" altLang="en-US" sz="1800" dirty="0" smtClean="0"/>
              <a:t>： </a:t>
            </a:r>
            <a:endParaRPr lang="en-US" altLang="zh-TW" sz="1800" dirty="0" smtClean="0"/>
          </a:p>
          <a:p>
            <a:pPr lvl="1"/>
            <a:r>
              <a:rPr lang="en-US" altLang="zh-TW" sz="1400" dirty="0" smtClean="0"/>
              <a:t>L: loudspeaker transfer function </a:t>
            </a:r>
          </a:p>
          <a:p>
            <a:pPr lvl="1"/>
            <a:r>
              <a:rPr lang="en-US" altLang="zh-TW" sz="1400" dirty="0" smtClean="0"/>
              <a:t>F: free-field-to-eardrum transfer function </a:t>
            </a:r>
          </a:p>
          <a:p>
            <a:pPr lvl="1"/>
            <a:r>
              <a:rPr lang="en-US" altLang="zh-TW" sz="1400" dirty="0" smtClean="0"/>
              <a:t>H: headphone-to-eardrum transfer function </a:t>
            </a:r>
          </a:p>
          <a:p>
            <a:pPr lvl="1"/>
            <a:endParaRPr lang="en-US" altLang="zh-TW" sz="1400" dirty="0" smtClean="0"/>
          </a:p>
          <a:p>
            <a:pPr lvl="1"/>
            <a:r>
              <a:rPr lang="en-US" altLang="zh-TW" sz="1400" dirty="0" smtClean="0"/>
              <a:t>X1(t): loudspeaker signal</a:t>
            </a:r>
          </a:p>
          <a:p>
            <a:pPr lvl="1"/>
            <a:r>
              <a:rPr lang="en-US" altLang="zh-TW" sz="1400" dirty="0" smtClean="0"/>
              <a:t>X2(t): headphone signal</a:t>
            </a:r>
          </a:p>
          <a:p>
            <a:pPr lvl="1"/>
            <a:r>
              <a:rPr lang="en-US" altLang="zh-TW" sz="1400" dirty="0" smtClean="0"/>
              <a:t>Y1(t): headphone results from </a:t>
            </a:r>
            <a:r>
              <a:rPr lang="zh-TW" altLang="en-US" sz="1400" dirty="0" smtClean="0"/>
              <a:t> </a:t>
            </a:r>
            <a:r>
              <a:rPr lang="en-US" altLang="zh-TW" sz="1400" dirty="0" smtClean="0"/>
              <a:t>X1(t) </a:t>
            </a:r>
          </a:p>
          <a:p>
            <a:pPr lvl="1"/>
            <a:r>
              <a:rPr lang="en-US" altLang="zh-TW" sz="1400" dirty="0" smtClean="0"/>
              <a:t>Y2(t): eardrum received from X2(t) </a:t>
            </a:r>
            <a:endParaRPr lang="en-US" altLang="zh-TW" sz="1200" dirty="0"/>
          </a:p>
        </p:txBody>
      </p:sp>
      <p:sp>
        <p:nvSpPr>
          <p:cNvPr id="2" name="頁尾版面配置區 1"/>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127</a:t>
            </a:fld>
            <a:endParaRPr lang="zh-TW" altLang="en-US"/>
          </a:p>
        </p:txBody>
      </p:sp>
    </p:spTree>
    <p:extLst>
      <p:ext uri="{BB962C8B-B14F-4D97-AF65-F5344CB8AC3E}">
        <p14:creationId xmlns:p14="http://schemas.microsoft.com/office/powerpoint/2010/main" val="27048510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4" y="116632"/>
            <a:ext cx="910009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128</a:t>
            </a:fld>
            <a:endParaRPr lang="zh-TW" altLang="en-US"/>
          </a:p>
        </p:txBody>
      </p:sp>
    </p:spTree>
    <p:extLst>
      <p:ext uri="{BB962C8B-B14F-4D97-AF65-F5344CB8AC3E}">
        <p14:creationId xmlns:p14="http://schemas.microsoft.com/office/powerpoint/2010/main" val="27389687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16632"/>
                <a:ext cx="8229600" cy="6624736"/>
              </a:xfrm>
            </p:spPr>
            <p:txBody>
              <a:bodyPr>
                <a:normAutofit fontScale="62500" lnSpcReduction="20000"/>
              </a:bodyPr>
              <a:lstStyle/>
              <a:p>
                <a:pPr marL="0" indent="0">
                  <a:buNone/>
                </a:pPr>
                <a:r>
                  <a:rPr lang="en-US" altLang="zh-TW" b="1" i="1" dirty="0" smtClean="0">
                    <a:solidFill>
                      <a:srgbClr val="0070C0"/>
                    </a:solidFill>
                  </a:rPr>
                  <a:t>Fourier Transform, Discrete Fourier Transform</a:t>
                </a:r>
                <a:r>
                  <a:rPr lang="en-US" altLang="zh-TW" i="1" dirty="0">
                    <a:solidFill>
                      <a:srgbClr val="0070C0"/>
                    </a:solidFill>
                  </a:rPr>
                  <a:t>:  </a:t>
                </a:r>
                <a:r>
                  <a:rPr lang="en-US" altLang="zh-TW" i="1" dirty="0" smtClean="0">
                    <a:solidFill>
                      <a:srgbClr val="0070C0"/>
                    </a:solidFill>
                  </a:rPr>
                  <a:t>Introduction</a:t>
                </a:r>
                <a:endParaRPr lang="en-US" altLang="zh-TW" dirty="0" smtClean="0"/>
              </a:p>
              <a:p>
                <a:pPr marL="0" indent="0" algn="ctr">
                  <a:buNone/>
                </a:pPr>
                <a:r>
                  <a:rPr lang="en-US" altLang="zh-TW" dirty="0" err="1" smtClean="0"/>
                  <a:t>e</a:t>
                </a:r>
                <a:r>
                  <a:rPr lang="en-US" altLang="zh-TW" baseline="30000" dirty="0" err="1" smtClean="0"/>
                  <a:t>it</a:t>
                </a:r>
                <a:r>
                  <a:rPr lang="en-US" altLang="zh-TW" dirty="0"/>
                  <a:t> = </a:t>
                </a:r>
                <a:r>
                  <a:rPr lang="en-US" altLang="zh-TW" dirty="0" err="1"/>
                  <a:t>cos</a:t>
                </a:r>
                <a:r>
                  <a:rPr lang="en-US" altLang="zh-TW" dirty="0"/>
                  <a:t>(t) + </a:t>
                </a:r>
                <a:r>
                  <a:rPr lang="en-US" altLang="zh-TW" dirty="0" err="1"/>
                  <a:t>i</a:t>
                </a:r>
                <a:r>
                  <a:rPr lang="en-US" altLang="zh-TW" dirty="0"/>
                  <a:t> sin(t)</a:t>
                </a:r>
              </a:p>
              <a:p>
                <a:pPr marL="0" indent="0">
                  <a:buNone/>
                </a:pPr>
                <a:r>
                  <a:rPr lang="en-US" altLang="zh-TW" b="1" dirty="0" smtClean="0"/>
                  <a:t>Theory:</a:t>
                </a:r>
              </a:p>
              <a:p>
                <a:r>
                  <a:rPr lang="en-US" altLang="zh-TW" b="1" dirty="0" smtClean="0"/>
                  <a:t>Continuous</a:t>
                </a:r>
                <a:r>
                  <a:rPr lang="zh-TW" altLang="en-US" dirty="0"/>
                  <a:t>　</a:t>
                </a:r>
              </a:p>
              <a:p>
                <a:pPr lvl="1"/>
                <a:r>
                  <a:rPr lang="en-US" altLang="zh-TW" dirty="0"/>
                  <a:t>For a continuous function of one variable f(t), the Fourier Transform </a:t>
                </a:r>
                <a:r>
                  <a:rPr lang="en-US" altLang="zh-TW" dirty="0" smtClean="0"/>
                  <a:t>F(f) </a:t>
                </a:r>
                <a:r>
                  <a:rPr lang="en-US" altLang="zh-TW" dirty="0"/>
                  <a:t>will be defined as</a:t>
                </a:r>
                <a:r>
                  <a:rPr lang="en-US" altLang="zh-TW" dirty="0" smtClean="0"/>
                  <a:t>:</a:t>
                </a:r>
                <a14:m>
                  <m:oMath xmlns:m="http://schemas.openxmlformats.org/officeDocument/2006/math">
                    <m:r>
                      <a:rPr lang="en-US" altLang="zh-TW" b="0" i="0" smtClean="0">
                        <a:latin typeface="Cambria Math"/>
                      </a:rPr>
                      <m:t> </m:t>
                    </m:r>
                  </m:oMath>
                </a14:m>
                <a:endParaRPr lang="en-US" altLang="zh-TW" b="0" i="0" dirty="0" smtClean="0">
                  <a:latin typeface="Cambria Math"/>
                </a:endParaRPr>
              </a:p>
              <a:p>
                <a:pPr lvl="2"/>
                <a14:m>
                  <m:oMath xmlns:m="http://schemas.openxmlformats.org/officeDocument/2006/math">
                    <m:r>
                      <a:rPr lang="en-US" altLang="zh-TW" i="1">
                        <a:latin typeface="Cambria Math"/>
                      </a:rPr>
                      <m:t>𝐹</m:t>
                    </m:r>
                    <m:d>
                      <m:dPr>
                        <m:ctrlPr>
                          <a:rPr lang="en-US" altLang="zh-TW" i="1">
                            <a:latin typeface="Cambria Math" panose="02040503050406030204" pitchFamily="18" charset="0"/>
                          </a:rPr>
                        </m:ctrlPr>
                      </m:dPr>
                      <m:e>
                        <m:r>
                          <a:rPr lang="en-US" altLang="zh-TW" i="1">
                            <a:latin typeface="Cambria Math"/>
                          </a:rPr>
                          <m:t>𝑓</m:t>
                        </m:r>
                      </m:e>
                    </m:d>
                    <m:r>
                      <a:rPr lang="en-US" altLang="zh-TW" i="1">
                        <a:latin typeface="Cambria Math"/>
                      </a:rPr>
                      <m:t>= </m:t>
                    </m:r>
                    <m:nary>
                      <m:naryPr>
                        <m:ctrlPr>
                          <a:rPr lang="en-US" altLang="zh-TW" i="1">
                            <a:latin typeface="Cambria Math" panose="02040503050406030204" pitchFamily="18" charset="0"/>
                          </a:rPr>
                        </m:ctrlPr>
                      </m:naryPr>
                      <m:sub>
                        <m:r>
                          <m:rPr>
                            <m:brk m:alnAt="23"/>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i="1">
                            <a:latin typeface="Cambria Math"/>
                          </a:rPr>
                          <m:t>𝑓</m:t>
                        </m:r>
                        <m:d>
                          <m:dPr>
                            <m:ctrlPr>
                              <a:rPr lang="en-US" altLang="zh-TW" i="1">
                                <a:latin typeface="Cambria Math" panose="02040503050406030204" pitchFamily="18" charset="0"/>
                              </a:rPr>
                            </m:ctrlPr>
                          </m:dPr>
                          <m:e>
                            <m:r>
                              <a:rPr lang="en-US" altLang="zh-TW" i="1">
                                <a:latin typeface="Cambria Math"/>
                              </a:rPr>
                              <m:t>𝑡</m:t>
                            </m:r>
                          </m:e>
                        </m:d>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r>
                              <a:rPr lang="en-US" altLang="zh-TW" i="1">
                                <a:latin typeface="Cambria Math"/>
                              </a:rPr>
                              <m:t>𝑗</m:t>
                            </m:r>
                            <m:r>
                              <a:rPr lang="zh-TW" altLang="en-US" i="1">
                                <a:latin typeface="Cambria Math"/>
                              </a:rPr>
                              <m:t>𝜋</m:t>
                            </m:r>
                            <m:r>
                              <a:rPr lang="en-US" altLang="zh-TW" i="1">
                                <a:latin typeface="Cambria Math"/>
                              </a:rPr>
                              <m:t>𝑓𝑡</m:t>
                            </m:r>
                          </m:sup>
                        </m:sSup>
                        <m:r>
                          <a:rPr lang="en-US" altLang="zh-TW" i="1">
                            <a:latin typeface="Cambria Math"/>
                          </a:rPr>
                          <m:t>𝑑𝑡</m:t>
                        </m:r>
                      </m:e>
                    </m:nary>
                  </m:oMath>
                </a14:m>
                <a:endParaRPr lang="en-US" altLang="zh-TW" dirty="0"/>
              </a:p>
              <a:p>
                <a:pPr lvl="1"/>
                <a:r>
                  <a:rPr lang="en-US" altLang="zh-TW" dirty="0"/>
                  <a:t>and the inverse transform </a:t>
                </a:r>
                <a:r>
                  <a:rPr lang="en-US" altLang="zh-TW" dirty="0" smtClean="0"/>
                  <a:t>as:</a:t>
                </a:r>
              </a:p>
              <a:p>
                <a:pPr lvl="2"/>
                <a14:m>
                  <m:oMath xmlns:m="http://schemas.openxmlformats.org/officeDocument/2006/math">
                    <m:r>
                      <a:rPr lang="en-US" altLang="zh-TW" b="0" i="1" smtClean="0">
                        <a:latin typeface="Cambria Math"/>
                      </a:rPr>
                      <m:t>𝑓</m:t>
                    </m:r>
                    <m:d>
                      <m:dPr>
                        <m:ctrlPr>
                          <a:rPr lang="en-US" altLang="zh-TW" i="1">
                            <a:latin typeface="Cambria Math" panose="02040503050406030204" pitchFamily="18" charset="0"/>
                          </a:rPr>
                        </m:ctrlPr>
                      </m:dPr>
                      <m:e>
                        <m:r>
                          <a:rPr lang="en-US" altLang="zh-TW" b="0" i="1" smtClean="0">
                            <a:latin typeface="Cambria Math"/>
                          </a:rPr>
                          <m:t>𝑡</m:t>
                        </m:r>
                      </m:e>
                    </m:d>
                    <m:r>
                      <a:rPr lang="en-US" altLang="zh-TW" i="1">
                        <a:latin typeface="Cambria Math"/>
                      </a:rPr>
                      <m:t>= </m:t>
                    </m:r>
                    <m:nary>
                      <m:naryPr>
                        <m:ctrlPr>
                          <a:rPr lang="en-US" altLang="zh-TW" i="1">
                            <a:latin typeface="Cambria Math" panose="02040503050406030204" pitchFamily="18" charset="0"/>
                          </a:rPr>
                        </m:ctrlPr>
                      </m:naryPr>
                      <m:sub>
                        <m:r>
                          <m:rPr>
                            <m:brk m:alnAt="23"/>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a:rPr>
                          <m:t>𝐹</m:t>
                        </m:r>
                        <m:d>
                          <m:dPr>
                            <m:ctrlPr>
                              <a:rPr lang="en-US" altLang="zh-TW" i="1">
                                <a:latin typeface="Cambria Math" panose="02040503050406030204" pitchFamily="18" charset="0"/>
                              </a:rPr>
                            </m:ctrlPr>
                          </m:dPr>
                          <m:e>
                            <m:r>
                              <a:rPr lang="en-US" altLang="zh-TW" b="0" i="1" smtClean="0">
                                <a:latin typeface="Cambria Math"/>
                              </a:rPr>
                              <m:t>𝑓</m:t>
                            </m:r>
                          </m:e>
                        </m:d>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r>
                              <a:rPr lang="en-US" altLang="zh-TW" i="1">
                                <a:latin typeface="Cambria Math"/>
                              </a:rPr>
                              <m:t>𝑗</m:t>
                            </m:r>
                            <m:r>
                              <a:rPr lang="zh-TW" altLang="en-US" i="1">
                                <a:latin typeface="Cambria Math"/>
                              </a:rPr>
                              <m:t>𝜋</m:t>
                            </m:r>
                            <m:r>
                              <a:rPr lang="en-US" altLang="zh-TW" i="1">
                                <a:latin typeface="Cambria Math"/>
                              </a:rPr>
                              <m:t>𝑓𝑡</m:t>
                            </m:r>
                          </m:sup>
                        </m:sSup>
                        <m:r>
                          <a:rPr lang="en-US" altLang="zh-TW" i="1">
                            <a:latin typeface="Cambria Math"/>
                          </a:rPr>
                          <m:t>𝑑</m:t>
                        </m:r>
                        <m:r>
                          <a:rPr lang="en-US" altLang="zh-TW" b="0" i="1" smtClean="0">
                            <a:latin typeface="Cambria Math"/>
                          </a:rPr>
                          <m:t>𝑓</m:t>
                        </m:r>
                      </m:e>
                    </m:nary>
                  </m:oMath>
                </a14:m>
                <a:endParaRPr lang="zh-TW" altLang="en-US" dirty="0"/>
              </a:p>
              <a:p>
                <a:pPr lvl="1"/>
                <a:r>
                  <a:rPr lang="en-US" altLang="zh-TW" dirty="0" smtClean="0"/>
                  <a:t>where </a:t>
                </a:r>
                <a:r>
                  <a:rPr lang="en-US" altLang="zh-TW" dirty="0"/>
                  <a:t>j is the square root of -1 and e denotes the natural </a:t>
                </a:r>
                <a:r>
                  <a:rPr lang="en-US" altLang="zh-TW" dirty="0" smtClean="0"/>
                  <a:t>exponent</a:t>
                </a:r>
              </a:p>
              <a:p>
                <a:pPr lvl="2"/>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𝑒</m:t>
                        </m:r>
                      </m:e>
                      <m:sup>
                        <m:r>
                          <a:rPr lang="en-US" altLang="zh-TW" b="0" i="1" smtClean="0">
                            <a:latin typeface="Cambria Math"/>
                          </a:rPr>
                          <m:t>𝑗</m:t>
                        </m:r>
                        <m:r>
                          <a:rPr lang="en-US" altLang="zh-TW" b="0" i="1" smtClean="0">
                            <a:latin typeface="Cambria Math"/>
                            <a:ea typeface="Cambria Math"/>
                          </a:rPr>
                          <m:t>∅</m:t>
                        </m:r>
                      </m:sup>
                    </m:sSup>
                    <m:r>
                      <a:rPr lang="en-US" altLang="zh-TW" b="0" i="1" smtClean="0">
                        <a:latin typeface="Cambria Math"/>
                      </a:rPr>
                      <m:t>=</m:t>
                    </m:r>
                    <m:func>
                      <m:funcPr>
                        <m:ctrlPr>
                          <a:rPr lang="en-US" altLang="zh-TW" b="0" i="1" smtClean="0">
                            <a:latin typeface="Cambria Math" panose="02040503050406030204" pitchFamily="18" charset="0"/>
                          </a:rPr>
                        </m:ctrlPr>
                      </m:funcPr>
                      <m:fName>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en-US" altLang="zh-TW" b="0" i="1" smtClean="0">
                                <a:latin typeface="Cambria Math"/>
                              </a:rPr>
                              <m:t>(</m:t>
                            </m:r>
                            <m:r>
                              <a:rPr lang="en-US" altLang="zh-TW" b="0" i="1" smtClean="0">
                                <a:latin typeface="Cambria Math"/>
                                <a:ea typeface="Cambria Math"/>
                              </a:rPr>
                              <m:t>∅</m:t>
                            </m:r>
                            <m:r>
                              <a:rPr lang="en-US" altLang="zh-TW" b="0" i="1" smtClean="0">
                                <a:latin typeface="Cambria Math"/>
                              </a:rPr>
                              <m:t>)</m:t>
                            </m:r>
                          </m:e>
                        </m:func>
                        <m:r>
                          <a:rPr lang="en-US" altLang="zh-TW" b="0" i="1" smtClean="0">
                            <a:latin typeface="Cambria Math"/>
                          </a:rPr>
                          <m:t>+</m:t>
                        </m:r>
                        <m:r>
                          <m:rPr>
                            <m:sty m:val="p"/>
                          </m:rPr>
                          <a:rPr lang="en-US" altLang="zh-TW" b="0" i="0" smtClean="0">
                            <a:latin typeface="Cambria Math"/>
                          </a:rPr>
                          <m:t>sin</m:t>
                        </m:r>
                      </m:fName>
                      <m:e>
                        <m:r>
                          <a:rPr lang="en-US" altLang="zh-TW" b="0" i="1" smtClean="0">
                            <a:latin typeface="Cambria Math"/>
                          </a:rPr>
                          <m:t>(</m:t>
                        </m:r>
                        <m:r>
                          <a:rPr lang="en-US" altLang="zh-TW" b="0" i="1" smtClean="0">
                            <a:latin typeface="Cambria Math"/>
                            <a:ea typeface="Cambria Math"/>
                          </a:rPr>
                          <m:t>∅</m:t>
                        </m:r>
                        <m:r>
                          <a:rPr lang="en-US" altLang="zh-TW" b="0" i="1" smtClean="0">
                            <a:latin typeface="Cambria Math"/>
                          </a:rPr>
                          <m:t>)</m:t>
                        </m:r>
                      </m:e>
                    </m:func>
                  </m:oMath>
                </a14:m>
                <a:endParaRPr lang="zh-TW" altLang="en-US" dirty="0"/>
              </a:p>
              <a:p>
                <a:pPr lvl="2"/>
                <a:endParaRPr lang="en-US" altLang="zh-TW" dirty="0"/>
              </a:p>
              <a:p>
                <a:r>
                  <a:rPr lang="en-US" altLang="zh-TW" b="1" dirty="0"/>
                  <a:t>Discrete</a:t>
                </a:r>
                <a:endParaRPr lang="en-US" altLang="zh-TW" dirty="0"/>
              </a:p>
              <a:p>
                <a:pPr lvl="1"/>
                <a:r>
                  <a:rPr lang="en-US" altLang="zh-TW" dirty="0"/>
                  <a:t>Consider a complex series x(k) with N samples of the </a:t>
                </a:r>
                <a:r>
                  <a:rPr lang="en-US" altLang="zh-TW" dirty="0" smtClean="0"/>
                  <a:t>form</a:t>
                </a:r>
              </a:p>
              <a:p>
                <a:pPr lvl="2"/>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0</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a:rPr>
                          <m:t>1</m:t>
                        </m:r>
                      </m:sub>
                    </m:sSub>
                    <m:r>
                      <a:rPr lang="en-US" altLang="zh-TW" i="1">
                        <a:latin typeface="Cambria Math"/>
                      </a:rPr>
                      <m:t>,</m:t>
                    </m:r>
                  </m:oMath>
                </a14:m>
                <a:r>
                  <a:rPr lang="en-US" altLang="zh-TW"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2</m:t>
                        </m:r>
                      </m:sub>
                    </m:sSub>
                    <m:r>
                      <a:rPr lang="en-US" altLang="zh-TW" i="1">
                        <a:latin typeface="Cambria Math"/>
                      </a:rPr>
                      <m:t>,</m:t>
                    </m:r>
                  </m:oMath>
                </a14:m>
                <a:r>
                  <a:rPr lang="en-US" altLang="zh-TW"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3</m:t>
                        </m:r>
                      </m:sub>
                    </m:sSub>
                    <m:r>
                      <a:rPr lang="en-US" altLang="zh-TW" i="1">
                        <a:latin typeface="Cambria Math"/>
                      </a:rPr>
                      <m:t>,</m:t>
                    </m:r>
                  </m:oMath>
                </a14:m>
                <a:r>
                  <a:rPr lang="en-US" altLang="zh-TW" dirty="0"/>
                  <a:t> </a:t>
                </a:r>
                <a:r>
                  <a:rPr lang="en-US" altLang="zh-TW" dirty="0" smtClean="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𝑘</m:t>
                        </m:r>
                      </m:sub>
                    </m:sSub>
                    <m:r>
                      <a:rPr lang="en-US" altLang="zh-TW" i="1">
                        <a:latin typeface="Cambria Math"/>
                      </a:rPr>
                      <m:t>,</m:t>
                    </m:r>
                  </m:oMath>
                </a14:m>
                <a:r>
                  <a:rPr lang="en-US" altLang="zh-TW" dirty="0" smtClean="0"/>
                  <a:t>…</a:t>
                </a:r>
                <a:r>
                  <a:rPr lang="en-US" altLang="zh-TW"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𝑁</m:t>
                        </m:r>
                        <m:r>
                          <a:rPr lang="en-US" altLang="zh-TW" b="0" i="1" smtClean="0">
                            <a:latin typeface="Cambria Math"/>
                          </a:rPr>
                          <m:t>−1</m:t>
                        </m:r>
                      </m:sub>
                    </m:sSub>
                  </m:oMath>
                </a14:m>
                <a:endParaRPr lang="en-US" altLang="zh-TW" dirty="0"/>
              </a:p>
              <a:p>
                <a:pPr lvl="1"/>
                <a:r>
                  <a:rPr lang="en-US" altLang="zh-TW" dirty="0"/>
                  <a:t>where x is a complex </a:t>
                </a:r>
                <a:r>
                  <a:rPr lang="en-US" altLang="zh-TW" dirty="0" smtClean="0"/>
                  <a:t>number</a:t>
                </a:r>
              </a:p>
              <a:p>
                <a:pPr lvl="2"/>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𝑥</m:t>
                        </m:r>
                      </m:e>
                      <m:sub>
                        <m:r>
                          <a:rPr lang="en-US" altLang="zh-TW" b="0" i="1" smtClean="0">
                            <a:latin typeface="Cambria Math"/>
                          </a:rPr>
                          <m:t>𝑖</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b="0" i="1" smtClean="0">
                            <a:latin typeface="Cambria Math"/>
                          </a:rPr>
                          <m:t>𝑟𝑒𝑎𝑙</m:t>
                        </m:r>
                      </m:sub>
                    </m:sSub>
                  </m:oMath>
                </a14:m>
                <a:r>
                  <a:rPr lang="en-US" altLang="zh-TW" dirty="0" smtClean="0"/>
                  <a:t>+</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𝑗</m:t>
                        </m:r>
                        <m:r>
                          <a:rPr lang="en-US" altLang="zh-TW" i="1">
                            <a:latin typeface="Cambria Math"/>
                          </a:rPr>
                          <m:t>𝑥</m:t>
                        </m:r>
                      </m:e>
                      <m:sub>
                        <m:r>
                          <a:rPr lang="en-US" altLang="zh-TW" b="0" i="1" smtClean="0">
                            <a:latin typeface="Cambria Math"/>
                          </a:rPr>
                          <m:t>𝑖𝑚𝑎𝑔𝑒</m:t>
                        </m:r>
                      </m:sub>
                    </m:sSub>
                  </m:oMath>
                </a14:m>
                <a:endParaRPr lang="zh-TW" altLang="en-US" dirty="0"/>
              </a:p>
              <a:p>
                <a:pPr lvl="1"/>
                <a:r>
                  <a:rPr lang="en-US" altLang="zh-TW" dirty="0"/>
                  <a:t>Further, assume that that the series outside the range 0, N-1 is extended N-periodic, that is, </a:t>
                </a:r>
                <a:r>
                  <a:rPr lang="en-US" altLang="zh-TW" dirty="0" err="1"/>
                  <a:t>x</a:t>
                </a:r>
                <a:r>
                  <a:rPr lang="en-US" altLang="zh-TW" baseline="-25000" dirty="0" err="1"/>
                  <a:t>k</a:t>
                </a:r>
                <a:r>
                  <a:rPr lang="en-US" altLang="zh-TW" dirty="0"/>
                  <a:t> = </a:t>
                </a:r>
                <a:r>
                  <a:rPr lang="en-US" altLang="zh-TW" dirty="0" err="1"/>
                  <a:t>x</a:t>
                </a:r>
                <a:r>
                  <a:rPr lang="en-US" altLang="zh-TW" baseline="-25000" dirty="0" err="1"/>
                  <a:t>k+N</a:t>
                </a:r>
                <a:r>
                  <a:rPr lang="en-US" altLang="zh-TW" dirty="0"/>
                  <a:t> for all k. The FT of this series will be denoted X(k), it will also have N samples. The forward transform will be defined </a:t>
                </a:r>
                <a:r>
                  <a:rPr lang="en-US" altLang="zh-TW" dirty="0" smtClean="0"/>
                  <a:t>as</a:t>
                </a:r>
              </a:p>
              <a:p>
                <a:pPr lvl="2"/>
                <a14:m>
                  <m:oMath xmlns:m="http://schemas.openxmlformats.org/officeDocument/2006/math">
                    <m:r>
                      <a:rPr lang="en-US" altLang="zh-TW" b="0" i="1" smtClean="0">
                        <a:latin typeface="Cambria Math"/>
                      </a:rPr>
                      <m:t>𝑋</m:t>
                    </m:r>
                    <m:d>
                      <m:dPr>
                        <m:ctrlPr>
                          <a:rPr lang="pt-BR" altLang="zh-TW" i="1" smtClean="0">
                            <a:latin typeface="Cambria Math" panose="02040503050406030204" pitchFamily="18" charset="0"/>
                          </a:rPr>
                        </m:ctrlPr>
                      </m:dPr>
                      <m:e>
                        <m:r>
                          <a:rPr lang="en-US" altLang="zh-TW" b="0" i="1" smtClean="0">
                            <a:latin typeface="Cambria Math"/>
                          </a:rPr>
                          <m:t>𝑛</m:t>
                        </m:r>
                      </m:e>
                    </m:d>
                    <m:r>
                      <a:rPr lang="pt-BR" altLang="zh-TW" i="1" smtClean="0">
                        <a:latin typeface="Cambria Math"/>
                      </a:rPr>
                      <m:t>=</m:t>
                    </m:r>
                    <m:f>
                      <m:fPr>
                        <m:ctrlPr>
                          <a:rPr lang="pt-BR"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𝑁</m:t>
                        </m:r>
                      </m:den>
                    </m:f>
                    <m:nary>
                      <m:naryPr>
                        <m:chr m:val="∑"/>
                        <m:ctrlPr>
                          <a:rPr lang="pt-BR" altLang="zh-TW" i="1" smtClean="0">
                            <a:latin typeface="Cambria Math" panose="02040503050406030204" pitchFamily="18" charset="0"/>
                          </a:rPr>
                        </m:ctrlPr>
                      </m:naryPr>
                      <m:sub>
                        <m:r>
                          <m:rPr>
                            <m:brk m:alnAt="23"/>
                          </m:rPr>
                          <a:rPr lang="en-US" altLang="zh-TW" b="0" i="1" smtClean="0">
                            <a:latin typeface="Cambria Math"/>
                          </a:rPr>
                          <m:t>𝑘</m:t>
                        </m:r>
                        <m:r>
                          <a:rPr lang="pt-BR" altLang="zh-TW" i="1" smtClean="0">
                            <a:latin typeface="Cambria Math"/>
                          </a:rPr>
                          <m:t>=</m:t>
                        </m:r>
                        <m:r>
                          <a:rPr lang="en-US" altLang="zh-TW" b="0" i="1" smtClean="0">
                            <a:latin typeface="Cambria Math"/>
                          </a:rPr>
                          <m:t>0</m:t>
                        </m:r>
                      </m:sub>
                      <m:sup>
                        <m:r>
                          <a:rPr lang="en-US" altLang="zh-TW" b="0" i="1" smtClean="0">
                            <a:latin typeface="Cambria Math"/>
                          </a:rPr>
                          <m:t>𝑁</m:t>
                        </m:r>
                        <m:r>
                          <a:rPr lang="en-US" altLang="zh-TW" b="0" i="1" smtClean="0">
                            <a:latin typeface="Cambria Math"/>
                          </a:rPr>
                          <m:t>−1</m:t>
                        </m:r>
                      </m:sup>
                      <m:e>
                        <m:r>
                          <a:rPr lang="en-US" altLang="zh-TW" b="0" i="1" smtClean="0">
                            <a:latin typeface="Cambria Math"/>
                          </a:rPr>
                          <m:t>𝑥</m:t>
                        </m:r>
                        <m:r>
                          <a:rPr lang="en-US" altLang="zh-TW" b="0" i="1" smtClean="0">
                            <a:latin typeface="Cambria Math"/>
                          </a:rPr>
                          <m:t>(</m:t>
                        </m:r>
                        <m:r>
                          <a:rPr lang="en-US" altLang="zh-TW" b="0" i="1" smtClean="0">
                            <a:latin typeface="Cambria Math"/>
                          </a:rPr>
                          <m:t>𝑘</m:t>
                        </m:r>
                        <m:r>
                          <a:rPr lang="en-US" altLang="zh-TW" b="0" i="1" smtClean="0">
                            <a:latin typeface="Cambria Math"/>
                          </a:rPr>
                          <m:t>)</m:t>
                        </m:r>
                      </m:e>
                    </m:nary>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en-US" altLang="zh-TW" b="0" i="1" smtClean="0">
                            <a:latin typeface="Cambria Math"/>
                          </a:rPr>
                          <m:t>𝑗𝑘</m:t>
                        </m:r>
                        <m:r>
                          <a:rPr lang="en-US" altLang="zh-TW" b="0" i="1" smtClean="0">
                            <a:latin typeface="Cambria Math"/>
                          </a:rPr>
                          <m:t>2</m:t>
                        </m:r>
                        <m:r>
                          <a:rPr lang="zh-TW" altLang="en-US" i="1">
                            <a:latin typeface="Cambria Math"/>
                          </a:rPr>
                          <m:t>𝜋</m:t>
                        </m:r>
                        <m:r>
                          <a:rPr lang="en-US" altLang="zh-TW" b="0" i="1" smtClean="0">
                            <a:latin typeface="Cambria Math"/>
                          </a:rPr>
                          <m:t>𝑛</m:t>
                        </m:r>
                        <m:r>
                          <a:rPr lang="en-US" altLang="zh-TW" b="0" i="1" smtClean="0">
                            <a:latin typeface="Cambria Math"/>
                          </a:rPr>
                          <m:t>/</m:t>
                        </m:r>
                        <m:r>
                          <a:rPr lang="en-US" altLang="zh-TW" b="0" i="1" smtClean="0">
                            <a:latin typeface="Cambria Math"/>
                          </a:rPr>
                          <m:t>𝑁</m:t>
                        </m:r>
                      </m:sup>
                    </m:sSup>
                    <m:r>
                      <a:rPr lang="en-US" altLang="zh-TW" b="0" i="1" smtClean="0">
                        <a:latin typeface="Cambria Math"/>
                      </a:rPr>
                      <m:t>, </m:t>
                    </m:r>
                    <m:r>
                      <a:rPr lang="en-US" altLang="zh-TW" b="0" i="1" smtClean="0">
                        <a:latin typeface="Cambria Math"/>
                      </a:rPr>
                      <m:t>𝑓𝑜𝑟</m:t>
                    </m:r>
                    <m:r>
                      <a:rPr lang="en-US" altLang="zh-TW" b="0" i="1" smtClean="0">
                        <a:latin typeface="Cambria Math"/>
                      </a:rPr>
                      <m:t> </m:t>
                    </m:r>
                    <m:r>
                      <a:rPr lang="en-US" altLang="zh-TW" b="0" i="1" smtClean="0">
                        <a:latin typeface="Cambria Math"/>
                      </a:rPr>
                      <m:t>𝑛</m:t>
                    </m:r>
                    <m:r>
                      <a:rPr lang="en-US" altLang="zh-TW" b="0" i="1" smtClean="0">
                        <a:latin typeface="Cambria Math"/>
                      </a:rPr>
                      <m:t>=0…</m:t>
                    </m:r>
                    <m:r>
                      <a:rPr lang="en-US" altLang="zh-TW" b="0" i="1" smtClean="0">
                        <a:latin typeface="Cambria Math"/>
                      </a:rPr>
                      <m:t>𝑁</m:t>
                    </m:r>
                    <m:r>
                      <a:rPr lang="en-US" altLang="zh-TW" b="0" i="1" smtClean="0">
                        <a:latin typeface="Cambria Math"/>
                      </a:rPr>
                      <m:t>−1</m:t>
                    </m:r>
                  </m:oMath>
                </a14:m>
                <a:endParaRPr lang="en-US" altLang="zh-TW" dirty="0"/>
              </a:p>
              <a:p>
                <a:pPr lvl="1"/>
                <a:r>
                  <a:rPr lang="en-US" altLang="zh-TW" dirty="0"/>
                  <a:t>The inverse transform will be defined </a:t>
                </a:r>
                <a:r>
                  <a:rPr lang="en-US" altLang="zh-TW" dirty="0" smtClean="0"/>
                  <a:t>as</a:t>
                </a:r>
              </a:p>
              <a:p>
                <a:pPr lvl="2"/>
                <a:r>
                  <a:rPr lang="pt-BR" altLang="zh-TW" dirty="0" smtClean="0"/>
                  <a:t>x</a:t>
                </a:r>
                <a14:m>
                  <m:oMath xmlns:m="http://schemas.openxmlformats.org/officeDocument/2006/math">
                    <m:d>
                      <m:dPr>
                        <m:ctrlPr>
                          <a:rPr lang="pt-BR" altLang="zh-TW" i="1">
                            <a:latin typeface="Cambria Math" panose="02040503050406030204" pitchFamily="18" charset="0"/>
                          </a:rPr>
                        </m:ctrlPr>
                      </m:dPr>
                      <m:e>
                        <m:r>
                          <a:rPr lang="en-US" altLang="zh-TW" i="1">
                            <a:latin typeface="Cambria Math"/>
                          </a:rPr>
                          <m:t>𝑛</m:t>
                        </m:r>
                      </m:e>
                    </m:d>
                    <m:r>
                      <a:rPr lang="pt-BR" altLang="zh-TW" i="1">
                        <a:latin typeface="Cambria Math"/>
                      </a:rPr>
                      <m:t>=</m:t>
                    </m:r>
                    <m:nary>
                      <m:naryPr>
                        <m:chr m:val="∑"/>
                        <m:ctrlPr>
                          <a:rPr lang="pt-BR" altLang="zh-TW" i="1">
                            <a:latin typeface="Cambria Math" panose="02040503050406030204" pitchFamily="18" charset="0"/>
                          </a:rPr>
                        </m:ctrlPr>
                      </m:naryPr>
                      <m:sub>
                        <m:r>
                          <m:rPr>
                            <m:brk m:alnAt="23"/>
                          </m:rPr>
                          <a:rPr lang="en-US" altLang="zh-TW" i="1">
                            <a:latin typeface="Cambria Math"/>
                          </a:rPr>
                          <m:t>𝑘</m:t>
                        </m:r>
                        <m:r>
                          <a:rPr lang="pt-BR" altLang="zh-TW" i="1">
                            <a:latin typeface="Cambria Math"/>
                          </a:rPr>
                          <m:t>=</m:t>
                        </m:r>
                        <m:r>
                          <a:rPr lang="en-US" altLang="zh-TW" i="1">
                            <a:latin typeface="Cambria Math"/>
                          </a:rPr>
                          <m:t>0</m:t>
                        </m:r>
                      </m:sub>
                      <m:sup>
                        <m:r>
                          <a:rPr lang="en-US" altLang="zh-TW" i="1">
                            <a:latin typeface="Cambria Math"/>
                          </a:rPr>
                          <m:t>𝑁</m:t>
                        </m:r>
                        <m:r>
                          <a:rPr lang="en-US" altLang="zh-TW" i="1">
                            <a:latin typeface="Cambria Math"/>
                          </a:rPr>
                          <m:t>−1</m:t>
                        </m:r>
                      </m:sup>
                      <m:e>
                        <m:r>
                          <a:rPr lang="en-US" altLang="zh-TW" b="0" i="1" smtClean="0">
                            <a:latin typeface="Cambria Math"/>
                          </a:rPr>
                          <m:t>𝑋</m:t>
                        </m:r>
                        <m:r>
                          <a:rPr lang="en-US" altLang="zh-TW" i="1">
                            <a:latin typeface="Cambria Math"/>
                          </a:rPr>
                          <m:t>(</m:t>
                        </m:r>
                        <m:r>
                          <a:rPr lang="en-US" altLang="zh-TW" i="1">
                            <a:latin typeface="Cambria Math"/>
                          </a:rPr>
                          <m:t>𝑘</m:t>
                        </m:r>
                        <m:r>
                          <a:rPr lang="en-US" altLang="zh-TW" i="1">
                            <a:latin typeface="Cambria Math"/>
                          </a:rPr>
                          <m:t>)</m:t>
                        </m:r>
                      </m:e>
                    </m:nary>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𝑗𝑘</m:t>
                        </m:r>
                        <m:r>
                          <a:rPr lang="en-US" altLang="zh-TW" i="1">
                            <a:latin typeface="Cambria Math"/>
                          </a:rPr>
                          <m:t>2</m:t>
                        </m:r>
                        <m:r>
                          <a:rPr lang="zh-TW" altLang="en-US" i="1">
                            <a:latin typeface="Cambria Math"/>
                          </a:rPr>
                          <m:t>𝜋</m:t>
                        </m:r>
                        <m:r>
                          <a:rPr lang="en-US" altLang="zh-TW" i="1">
                            <a:latin typeface="Cambria Math"/>
                          </a:rPr>
                          <m:t>𝑛</m:t>
                        </m:r>
                        <m:r>
                          <a:rPr lang="en-US" altLang="zh-TW" i="1">
                            <a:latin typeface="Cambria Math"/>
                          </a:rPr>
                          <m:t>/</m:t>
                        </m:r>
                        <m:r>
                          <a:rPr lang="en-US" altLang="zh-TW" i="1">
                            <a:latin typeface="Cambria Math"/>
                          </a:rPr>
                          <m:t>𝑁</m:t>
                        </m:r>
                      </m:sup>
                    </m:sSup>
                    <m:r>
                      <a:rPr lang="en-US" altLang="zh-TW" i="1">
                        <a:latin typeface="Cambria Math"/>
                      </a:rPr>
                      <m:t>, </m:t>
                    </m:r>
                    <m:r>
                      <a:rPr lang="en-US" altLang="zh-TW" i="1">
                        <a:latin typeface="Cambria Math"/>
                      </a:rPr>
                      <m:t>𝑓𝑜𝑟</m:t>
                    </m:r>
                    <m:r>
                      <a:rPr lang="en-US" altLang="zh-TW" i="1">
                        <a:latin typeface="Cambria Math"/>
                      </a:rPr>
                      <m:t> </m:t>
                    </m:r>
                    <m:r>
                      <a:rPr lang="en-US" altLang="zh-TW" i="1">
                        <a:latin typeface="Cambria Math"/>
                      </a:rPr>
                      <m:t>𝑛</m:t>
                    </m:r>
                    <m:r>
                      <a:rPr lang="en-US" altLang="zh-TW" i="1">
                        <a:latin typeface="Cambria Math"/>
                      </a:rPr>
                      <m:t>=0…</m:t>
                    </m:r>
                    <m:r>
                      <a:rPr lang="en-US" altLang="zh-TW" i="1">
                        <a:latin typeface="Cambria Math"/>
                      </a:rPr>
                      <m:t>𝑁</m:t>
                    </m:r>
                    <m:r>
                      <a:rPr lang="en-US" altLang="zh-TW" i="1">
                        <a:latin typeface="Cambria Math"/>
                      </a:rPr>
                      <m:t>−1</m:t>
                    </m:r>
                  </m:oMath>
                </a14:m>
                <a:endParaRPr lang="en-US" altLang="zh-TW" dirty="0"/>
              </a:p>
              <a:p>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16632"/>
                <a:ext cx="8229600" cy="6624736"/>
              </a:xfrm>
              <a:blipFill rotWithShape="1">
                <a:blip r:embed="rId2" cstate="print"/>
                <a:stretch>
                  <a:fillRect l="-741" t="-1380" r="-1704" b="-5888"/>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129</a:t>
            </a:fld>
            <a:endParaRPr lang="zh-TW" altLang="en-US"/>
          </a:p>
        </p:txBody>
      </p:sp>
    </p:spTree>
    <p:extLst>
      <p:ext uri="{BB962C8B-B14F-4D97-AF65-F5344CB8AC3E}">
        <p14:creationId xmlns:p14="http://schemas.microsoft.com/office/powerpoint/2010/main" val="1102220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endParaRPr lang="zh-TW" altLang="en-US" smtClean="0"/>
          </a:p>
        </p:txBody>
      </p:sp>
      <p:sp>
        <p:nvSpPr>
          <p:cNvPr id="4099" name="內容版面配置區 2"/>
          <p:cNvSpPr>
            <a:spLocks noGrp="1"/>
          </p:cNvSpPr>
          <p:nvPr>
            <p:ph idx="1"/>
          </p:nvPr>
        </p:nvSpPr>
        <p:spPr/>
        <p:txBody>
          <a:bodyPr/>
          <a:lstStyle/>
          <a:p>
            <a:r>
              <a:rPr lang="en-US" altLang="zh-TW" smtClean="0"/>
              <a:t> the glasses are expected "to cost around the price of current smartphones." So that's around $750/£500, then, possibly with the help of a hefty Google subsidy.</a:t>
            </a:r>
            <a:endParaRPr lang="zh-TW" altLang="en-US" smtClean="0"/>
          </a:p>
        </p:txBody>
      </p:sp>
    </p:spTree>
    <p:extLst>
      <p:ext uri="{BB962C8B-B14F-4D97-AF65-F5344CB8AC3E}">
        <p14:creationId xmlns:p14="http://schemas.microsoft.com/office/powerpoint/2010/main" val="6404039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18058"/>
          </a:xfrm>
        </p:spPr>
        <p:txBody>
          <a:bodyPr>
            <a:normAutofit fontScale="90000"/>
          </a:bodyPr>
          <a:lstStyle/>
          <a:p>
            <a:pPr algn="l"/>
            <a:r>
              <a:rPr lang="en-US" altLang="zh-TW" i="1" dirty="0" smtClean="0">
                <a:solidFill>
                  <a:srgbClr val="0070C0"/>
                </a:solidFill>
                <a:latin typeface="Comic Sans MS" pitchFamily="66" charset="0"/>
              </a:rPr>
              <a:t>Convolution</a:t>
            </a:r>
            <a:endParaRPr lang="zh-TW" altLang="en-US" i="1" dirty="0">
              <a:solidFill>
                <a:srgbClr val="0070C0"/>
              </a:solidFill>
              <a:latin typeface="Comic Sans MS" pitchFamily="66"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908720"/>
                <a:ext cx="8229600" cy="5544616"/>
              </a:xfrm>
            </p:spPr>
            <p:txBody>
              <a:bodyPr>
                <a:normAutofit fontScale="92500"/>
              </a:bodyPr>
              <a:lstStyle/>
              <a:p>
                <a:r>
                  <a:rPr lang="en-US" altLang="zh-TW" sz="2100" dirty="0" smtClean="0"/>
                  <a:t>Convolution in time domain equals multiplication in frequency domain.</a:t>
                </a:r>
              </a:p>
              <a:p>
                <a:r>
                  <a:rPr lang="en-US" altLang="zh-TW" sz="2100" dirty="0"/>
                  <a:t>The behavior of a linear, time-invariant discrete-time system with input </a:t>
                </a:r>
                <a:r>
                  <a:rPr lang="en-US" altLang="zh-TW" sz="2100" dirty="0" smtClean="0"/>
                  <a:t>signal </a:t>
                </a:r>
                <a:r>
                  <a:rPr lang="en-US" altLang="zh-TW" sz="2100" i="1" dirty="0" smtClean="0"/>
                  <a:t>x[n</a:t>
                </a:r>
                <a:r>
                  <a:rPr lang="en-US" altLang="zh-TW" sz="2100" i="1" dirty="0"/>
                  <a:t>]</a:t>
                </a:r>
                <a:r>
                  <a:rPr lang="en-US" altLang="zh-TW" sz="2100" dirty="0"/>
                  <a:t> and output signal </a:t>
                </a:r>
                <a:r>
                  <a:rPr lang="en-US" altLang="zh-TW" sz="2100" i="1" dirty="0"/>
                  <a:t>y[n]</a:t>
                </a:r>
                <a:r>
                  <a:rPr lang="en-US" altLang="zh-TW" sz="2100" dirty="0"/>
                  <a:t> is described by the </a:t>
                </a:r>
                <a:r>
                  <a:rPr lang="en-US" altLang="zh-TW" sz="2100" i="1" dirty="0"/>
                  <a:t>convolution </a:t>
                </a:r>
                <a:r>
                  <a:rPr lang="en-US" altLang="zh-TW" sz="2100" i="1" dirty="0" smtClean="0"/>
                  <a:t>sum</a:t>
                </a:r>
              </a:p>
              <a:p>
                <a:pPr lvl="1"/>
                <a14:m>
                  <m:oMath xmlns:m="http://schemas.openxmlformats.org/officeDocument/2006/math">
                    <m:r>
                      <a:rPr lang="en-US" altLang="zh-TW" sz="2100" b="0" i="1" smtClean="0">
                        <a:latin typeface="Cambria Math"/>
                      </a:rPr>
                      <m:t>𝑦</m:t>
                    </m:r>
                    <m:d>
                      <m:dPr>
                        <m:begChr m:val="["/>
                        <m:endChr m:val="]"/>
                        <m:ctrlPr>
                          <a:rPr lang="en-US" altLang="zh-TW" sz="2100" b="0" i="1" smtClean="0">
                            <a:latin typeface="Cambria Math" panose="02040503050406030204" pitchFamily="18" charset="0"/>
                          </a:rPr>
                        </m:ctrlPr>
                      </m:dPr>
                      <m:e>
                        <m:r>
                          <a:rPr lang="en-US" altLang="zh-TW" sz="2100" b="0" i="1" smtClean="0">
                            <a:latin typeface="Cambria Math"/>
                          </a:rPr>
                          <m:t>𝑛</m:t>
                        </m:r>
                      </m:e>
                    </m:d>
                    <m:r>
                      <a:rPr lang="en-US" altLang="zh-TW" sz="2100" b="0" i="1" smtClean="0">
                        <a:latin typeface="Cambria Math"/>
                      </a:rPr>
                      <m:t>= </m:t>
                    </m:r>
                    <m:nary>
                      <m:naryPr>
                        <m:chr m:val="∑"/>
                        <m:limLoc m:val="subSup"/>
                        <m:ctrlPr>
                          <a:rPr lang="en-US" altLang="zh-TW" sz="2100" b="0" i="1" smtClean="0">
                            <a:latin typeface="Cambria Math" panose="02040503050406030204" pitchFamily="18" charset="0"/>
                          </a:rPr>
                        </m:ctrlPr>
                      </m:naryPr>
                      <m:sub>
                        <m:r>
                          <m:rPr>
                            <m:brk m:alnAt="25"/>
                          </m:rPr>
                          <a:rPr lang="en-US" altLang="zh-TW" sz="2100" b="0" i="1" smtClean="0">
                            <a:latin typeface="Cambria Math"/>
                          </a:rPr>
                          <m:t>𝑘</m:t>
                        </m:r>
                        <m:r>
                          <a:rPr lang="en-US" altLang="zh-TW" sz="2100" b="0" i="1" smtClean="0">
                            <a:latin typeface="Cambria Math"/>
                          </a:rPr>
                          <m:t>=−∞</m:t>
                        </m:r>
                      </m:sub>
                      <m:sup>
                        <m:r>
                          <a:rPr lang="en-US" altLang="zh-TW" sz="2100" b="0" i="1" smtClean="0">
                            <a:latin typeface="Cambria Math"/>
                            <a:ea typeface="Cambria Math"/>
                          </a:rPr>
                          <m:t>∞</m:t>
                        </m:r>
                      </m:sup>
                      <m:e>
                        <m:r>
                          <a:rPr lang="en-US" altLang="zh-TW" sz="2100" b="0" i="1" smtClean="0">
                            <a:latin typeface="Cambria Math"/>
                          </a:rPr>
                          <m:t>h</m:t>
                        </m:r>
                        <m:d>
                          <m:dPr>
                            <m:begChr m:val="["/>
                            <m:endChr m:val="]"/>
                            <m:ctrlPr>
                              <a:rPr lang="en-US" altLang="zh-TW" sz="2100" b="0" i="1" smtClean="0">
                                <a:latin typeface="Cambria Math" panose="02040503050406030204" pitchFamily="18" charset="0"/>
                              </a:rPr>
                            </m:ctrlPr>
                          </m:dPr>
                          <m:e>
                            <m:r>
                              <a:rPr lang="en-US" altLang="zh-TW" sz="2100" b="0" i="1" smtClean="0">
                                <a:latin typeface="Cambria Math"/>
                              </a:rPr>
                              <m:t>𝑘</m:t>
                            </m:r>
                          </m:e>
                        </m:d>
                        <m:r>
                          <a:rPr lang="en-US" altLang="zh-TW" sz="2100" b="0" i="1" smtClean="0">
                            <a:latin typeface="Cambria Math"/>
                          </a:rPr>
                          <m:t>𝑥</m:t>
                        </m:r>
                        <m:r>
                          <a:rPr lang="en-US" altLang="zh-TW" sz="2100" b="0" i="1" smtClean="0">
                            <a:latin typeface="Cambria Math"/>
                          </a:rPr>
                          <m:t>[</m:t>
                        </m:r>
                        <m:r>
                          <a:rPr lang="en-US" altLang="zh-TW" sz="2100" b="0" i="1" smtClean="0">
                            <a:latin typeface="Cambria Math"/>
                          </a:rPr>
                          <m:t>𝑛</m:t>
                        </m:r>
                        <m:r>
                          <a:rPr lang="en-US" altLang="zh-TW" sz="2100" b="0" i="1" smtClean="0">
                            <a:latin typeface="Cambria Math"/>
                          </a:rPr>
                          <m:t>−</m:t>
                        </m:r>
                        <m:r>
                          <a:rPr lang="en-US" altLang="zh-TW" sz="2100" b="0" i="1" smtClean="0">
                            <a:latin typeface="Cambria Math"/>
                          </a:rPr>
                          <m:t>𝑘</m:t>
                        </m:r>
                        <m:r>
                          <a:rPr lang="en-US" altLang="zh-TW" sz="2100" b="0" i="1" smtClean="0">
                            <a:latin typeface="Cambria Math"/>
                          </a:rPr>
                          <m:t>]</m:t>
                        </m:r>
                      </m:e>
                    </m:nary>
                  </m:oMath>
                </a14:m>
                <a:endParaRPr lang="en-US" altLang="zh-TW" sz="2100" dirty="0"/>
              </a:p>
              <a:p>
                <a:r>
                  <a:rPr lang="en-US" altLang="zh-TW" sz="2100" dirty="0"/>
                  <a:t>The signal </a:t>
                </a:r>
                <a:r>
                  <a:rPr lang="en-US" altLang="zh-TW" sz="2100" i="1" dirty="0"/>
                  <a:t>h[n]</a:t>
                </a:r>
                <a:r>
                  <a:rPr lang="en-US" altLang="zh-TW" sz="2100" dirty="0"/>
                  <a:t>, assumed known, is the response of the system to a unit-pulse input</a:t>
                </a:r>
                <a:r>
                  <a:rPr lang="en-US" altLang="zh-TW" sz="2100" dirty="0" smtClean="0"/>
                  <a:t>.</a:t>
                </a:r>
              </a:p>
              <a:p>
                <a:r>
                  <a:rPr lang="en-US" altLang="zh-TW" sz="2100" dirty="0" smtClean="0"/>
                  <a:t>For </a:t>
                </a:r>
                <a:r>
                  <a:rPr lang="en-US" altLang="zh-TW" sz="2100" dirty="0"/>
                  <a:t>longer sequences, convolution may pose a problem of processing time; it is often preferred to perform the operation in the frequency domain: if </a:t>
                </a:r>
                <a:r>
                  <a:rPr lang="en-US" altLang="zh-TW" sz="2100" i="1" dirty="0"/>
                  <a:t>X</a:t>
                </a:r>
                <a:r>
                  <a:rPr lang="en-US" altLang="zh-TW" sz="2100" dirty="0"/>
                  <a:t>, </a:t>
                </a:r>
                <a:r>
                  <a:rPr lang="en-US" altLang="zh-TW" sz="2100" i="1" dirty="0"/>
                  <a:t>Y</a:t>
                </a:r>
                <a:r>
                  <a:rPr lang="en-US" altLang="zh-TW" sz="2100" dirty="0"/>
                  <a:t> and </a:t>
                </a:r>
                <a:r>
                  <a:rPr lang="en-US" altLang="zh-TW" sz="2100" i="1" dirty="0"/>
                  <a:t>Z</a:t>
                </a:r>
                <a:r>
                  <a:rPr lang="en-US" altLang="zh-TW" sz="2100" dirty="0"/>
                  <a:t> are the Fourier transforms of </a:t>
                </a:r>
                <a:r>
                  <a:rPr lang="en-US" altLang="zh-TW" sz="2100" i="1" dirty="0"/>
                  <a:t>x</a:t>
                </a:r>
                <a:r>
                  <a:rPr lang="en-US" altLang="zh-TW" sz="2100" dirty="0"/>
                  <a:t>, </a:t>
                </a:r>
                <a:r>
                  <a:rPr lang="en-US" altLang="zh-TW" sz="2100" i="1" dirty="0"/>
                  <a:t>y</a:t>
                </a:r>
                <a:r>
                  <a:rPr lang="en-US" altLang="zh-TW" sz="2100" dirty="0"/>
                  <a:t> and </a:t>
                </a:r>
                <a:r>
                  <a:rPr lang="en-US" altLang="zh-TW" sz="2100" i="1" dirty="0"/>
                  <a:t>z</a:t>
                </a:r>
                <a:r>
                  <a:rPr lang="en-US" altLang="zh-TW" sz="2100" dirty="0"/>
                  <a:t>, respectively, then</a:t>
                </a:r>
                <a:r>
                  <a:rPr lang="en-US" altLang="zh-TW" sz="2100" dirty="0" smtClean="0"/>
                  <a:t>:</a:t>
                </a:r>
              </a:p>
              <a:p>
                <a:pPr lvl="1"/>
                <a:r>
                  <a:rPr lang="en-US" altLang="zh-TW" sz="2100" i="1" dirty="0" smtClean="0"/>
                  <a:t>Z=XY</a:t>
                </a:r>
                <a:endParaRPr lang="en-US" altLang="zh-TW" sz="2100" i="1" dirty="0"/>
              </a:p>
              <a:p>
                <a:r>
                  <a:rPr lang="en-US" altLang="zh-TW" sz="2100" dirty="0"/>
                  <a:t>Normally one uses a fast Fourier transform (FFT), so that the transformation </a:t>
                </a:r>
                <a:r>
                  <a:rPr lang="en-US" altLang="zh-TW" sz="2100" dirty="0" smtClean="0"/>
                  <a:t>becomes</a:t>
                </a:r>
              </a:p>
              <a:p>
                <a:pPr lvl="1"/>
                <a14:m>
                  <m:oMath xmlns:m="http://schemas.openxmlformats.org/officeDocument/2006/math">
                    <m:r>
                      <a:rPr lang="en-US" altLang="zh-TW" sz="2100" b="0" i="1" smtClean="0">
                        <a:latin typeface="Cambria Math"/>
                      </a:rPr>
                      <m:t>𝑥</m:t>
                    </m:r>
                    <m:r>
                      <a:rPr lang="en-US" altLang="zh-TW" sz="2100" b="0" i="1" smtClean="0">
                        <a:latin typeface="Cambria Math"/>
                        <a:ea typeface="Cambria Math"/>
                      </a:rPr>
                      <m:t>⨂</m:t>
                    </m:r>
                    <m:r>
                      <a:rPr lang="en-US" altLang="zh-TW" sz="2100" b="0" i="1" smtClean="0">
                        <a:latin typeface="Cambria Math"/>
                        <a:ea typeface="Cambria Math"/>
                      </a:rPr>
                      <m:t>𝑦</m:t>
                    </m:r>
                    <m:r>
                      <a:rPr lang="en-US" altLang="zh-TW" sz="2100" b="0" i="1" smtClean="0">
                        <a:latin typeface="Cambria Math"/>
                        <a:ea typeface="Cambria Math"/>
                      </a:rPr>
                      <m:t>=</m:t>
                    </m:r>
                    <m:sSup>
                      <m:sSupPr>
                        <m:ctrlPr>
                          <a:rPr lang="en-US" altLang="zh-TW" sz="2100" b="0" i="1" smtClean="0">
                            <a:latin typeface="Cambria Math" panose="02040503050406030204" pitchFamily="18" charset="0"/>
                            <a:ea typeface="Cambria Math"/>
                          </a:rPr>
                        </m:ctrlPr>
                      </m:sSupPr>
                      <m:e>
                        <m:r>
                          <a:rPr lang="en-US" altLang="zh-TW" sz="2100" b="0" i="1" smtClean="0">
                            <a:latin typeface="Cambria Math"/>
                            <a:ea typeface="Cambria Math"/>
                          </a:rPr>
                          <m:t>𝐹𝐹𝑇</m:t>
                        </m:r>
                      </m:e>
                      <m:sup>
                        <m:r>
                          <a:rPr lang="en-US" altLang="zh-TW" sz="2100" b="0" i="1" smtClean="0">
                            <a:latin typeface="Cambria Math"/>
                            <a:ea typeface="Cambria Math"/>
                          </a:rPr>
                          <m:t>−1</m:t>
                        </m:r>
                      </m:sup>
                    </m:sSup>
                    <m:r>
                      <a:rPr lang="en-US" altLang="zh-TW" sz="2100" b="0" i="1" smtClean="0">
                        <a:latin typeface="Cambria Math"/>
                        <a:ea typeface="Cambria Math"/>
                      </a:rPr>
                      <m:t>(</m:t>
                    </m:r>
                    <m:r>
                      <a:rPr lang="en-US" altLang="zh-TW" sz="2100" b="0" i="1" smtClean="0">
                        <a:latin typeface="Cambria Math"/>
                        <a:ea typeface="Cambria Math"/>
                      </a:rPr>
                      <m:t>𝐹𝐹𝑇</m:t>
                    </m:r>
                    <m:d>
                      <m:dPr>
                        <m:ctrlPr>
                          <a:rPr lang="en-US" altLang="zh-TW" sz="2100" b="0" i="1" smtClean="0">
                            <a:latin typeface="Cambria Math" panose="02040503050406030204" pitchFamily="18" charset="0"/>
                            <a:ea typeface="Cambria Math"/>
                          </a:rPr>
                        </m:ctrlPr>
                      </m:dPr>
                      <m:e>
                        <m:r>
                          <a:rPr lang="en-US" altLang="zh-TW" sz="2100" b="0" i="1" smtClean="0">
                            <a:latin typeface="Cambria Math"/>
                            <a:ea typeface="Cambria Math"/>
                          </a:rPr>
                          <m:t>𝑥</m:t>
                        </m:r>
                      </m:e>
                    </m:d>
                    <m:r>
                      <a:rPr lang="en-US" altLang="zh-TW" sz="2100" b="0" i="1" smtClean="0">
                        <a:latin typeface="Cambria Math"/>
                        <a:ea typeface="Cambria Math"/>
                      </a:rPr>
                      <m:t>𝐹𝐹𝑇</m:t>
                    </m:r>
                    <m:r>
                      <a:rPr lang="en-US" altLang="zh-TW" sz="2100" b="0" i="1" smtClean="0">
                        <a:latin typeface="Cambria Math"/>
                        <a:ea typeface="Cambria Math"/>
                      </a:rPr>
                      <m:t>(</m:t>
                    </m:r>
                    <m:r>
                      <a:rPr lang="en-US" altLang="zh-TW" sz="2100" b="0" i="1" smtClean="0">
                        <a:latin typeface="Cambria Math"/>
                        <a:ea typeface="Cambria Math"/>
                      </a:rPr>
                      <m:t>𝑦</m:t>
                    </m:r>
                    <m:r>
                      <a:rPr lang="en-US" altLang="zh-TW" sz="2100" b="0" i="1" smtClean="0">
                        <a:latin typeface="Cambria Math"/>
                        <a:ea typeface="Cambria Math"/>
                      </a:rPr>
                      <m:t>))</m:t>
                    </m:r>
                  </m:oMath>
                </a14:m>
                <a:endParaRPr lang="en-US" altLang="zh-TW" sz="2100" dirty="0"/>
              </a:p>
              <a:p>
                <a:r>
                  <a:rPr lang="en-US" altLang="zh-TW" sz="2100" dirty="0"/>
                  <a:t>For the FFT, sequences </a:t>
                </a:r>
                <a:r>
                  <a:rPr lang="en-US" altLang="zh-TW" sz="2100" i="1" dirty="0"/>
                  <a:t>x</a:t>
                </a:r>
                <a:r>
                  <a:rPr lang="en-US" altLang="zh-TW" sz="2100" dirty="0"/>
                  <a:t> and </a:t>
                </a:r>
                <a:r>
                  <a:rPr lang="en-US" altLang="zh-TW" sz="2100" i="1" dirty="0"/>
                  <a:t>y</a:t>
                </a:r>
                <a:r>
                  <a:rPr lang="en-US" altLang="zh-TW" sz="2100" dirty="0"/>
                  <a:t> are padded with zeros to a length of a power of 2 of at least </a:t>
                </a:r>
                <a:r>
                  <a:rPr lang="en-US" altLang="zh-TW" sz="2100" i="1" dirty="0"/>
                  <a:t>M</a:t>
                </a:r>
                <a:r>
                  <a:rPr lang="en-US" altLang="zh-TW" sz="2100" dirty="0"/>
                  <a:t> + </a:t>
                </a:r>
                <a:r>
                  <a:rPr lang="en-US" altLang="zh-TW" sz="2100" i="1" dirty="0"/>
                  <a:t>N</a:t>
                </a:r>
                <a:r>
                  <a:rPr lang="en-US" altLang="zh-TW" sz="2100" dirty="0"/>
                  <a:t> - 1 samples.</a:t>
                </a:r>
              </a:p>
              <a:p>
                <a:r>
                  <a:rPr lang="en-US" altLang="zh-TW" sz="2100" dirty="0"/>
                  <a:t>DEMO:   http://www.srslabs.com/Demonstrations.asp</a:t>
                </a:r>
              </a:p>
              <a:p>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908720"/>
                <a:ext cx="8229600" cy="5544616"/>
              </a:xfrm>
              <a:blipFill rotWithShape="1">
                <a:blip r:embed="rId2" cstate="print"/>
                <a:stretch>
                  <a:fillRect l="-519" t="-549" r="-1111"/>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130</a:t>
            </a:fld>
            <a:endParaRPr lang="zh-TW" altLang="en-US"/>
          </a:p>
        </p:txBody>
      </p:sp>
    </p:spTree>
    <p:extLst>
      <p:ext uri="{BB962C8B-B14F-4D97-AF65-F5344CB8AC3E}">
        <p14:creationId xmlns:p14="http://schemas.microsoft.com/office/powerpoint/2010/main" val="35649043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tantofish\Desktop\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63463"/>
            <a:ext cx="7272808" cy="6590462"/>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131</a:t>
            </a:fld>
            <a:endParaRPr lang="zh-TW" altLang="en-US"/>
          </a:p>
        </p:txBody>
      </p:sp>
    </p:spTree>
    <p:extLst>
      <p:ext uri="{BB962C8B-B14F-4D97-AF65-F5344CB8AC3E}">
        <p14:creationId xmlns:p14="http://schemas.microsoft.com/office/powerpoint/2010/main" val="508814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Molecular </a:t>
            </a:r>
            <a:r>
              <a:rPr lang="en-US" altLang="zh-TW" sz="4000" dirty="0">
                <a:latin typeface="Comic Sans MS" pitchFamily="66" charset="0"/>
              </a:rPr>
              <a:t>binding </a:t>
            </a:r>
            <a:r>
              <a:rPr lang="en-US" altLang="zh-TW" sz="4000" dirty="0" smtClean="0">
                <a:latin typeface="Comic Sans MS" pitchFamily="66" charset="0"/>
              </a:rPr>
              <a:t>problem (</a:t>
            </a:r>
            <a:r>
              <a:rPr lang="en-US" altLang="zh-TW" sz="4000" dirty="0">
                <a:latin typeface="Comic Sans MS" pitchFamily="66" charset="0"/>
              </a:rPr>
              <a:t>1</a:t>
            </a:r>
            <a:r>
              <a:rPr lang="en-US" altLang="zh-TW" sz="4000" dirty="0" smtClean="0">
                <a:latin typeface="Comic Sans MS" pitchFamily="66" charset="0"/>
              </a:rPr>
              <a:t>)</a:t>
            </a:r>
            <a:endParaRPr lang="zh-TW" altLang="en-US" sz="4000" dirty="0">
              <a:latin typeface="Comic Sans MS" pitchFamily="66" charset="0"/>
            </a:endParaRPr>
          </a:p>
        </p:txBody>
      </p:sp>
      <p:sp>
        <p:nvSpPr>
          <p:cNvPr id="3" name="內容版面配置區 2"/>
          <p:cNvSpPr>
            <a:spLocks noGrp="1"/>
          </p:cNvSpPr>
          <p:nvPr>
            <p:ph idx="1"/>
          </p:nvPr>
        </p:nvSpPr>
        <p:spPr/>
        <p:txBody>
          <a:bodyPr/>
          <a:lstStyle/>
          <a:p>
            <a:endParaRPr lang="zh-TW" altLang="en-US"/>
          </a:p>
        </p:txBody>
      </p:sp>
      <p:pic>
        <p:nvPicPr>
          <p:cNvPr id="34818" name="Picture 2" descr="C:\Users\tantofish\Desktop\4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152" y="1700808"/>
            <a:ext cx="7845051"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132</a:t>
            </a:fld>
            <a:endParaRPr lang="zh-TW" altLang="en-US"/>
          </a:p>
        </p:txBody>
      </p:sp>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1088201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28046" y="1844824"/>
            <a:ext cx="8229600" cy="4525963"/>
          </a:xfrm>
        </p:spPr>
        <p:txBody>
          <a:bodyPr>
            <a:normAutofit fontScale="92500" lnSpcReduction="20000"/>
          </a:bodyPr>
          <a:lstStyle/>
          <a:p>
            <a:pPr marL="0" indent="0">
              <a:buNone/>
            </a:pPr>
            <a:r>
              <a:rPr lang="en-US" altLang="zh-TW" sz="2400" dirty="0" smtClean="0"/>
              <a:t>Trimethoprim </a:t>
            </a:r>
            <a:r>
              <a:rPr lang="en-US" altLang="zh-TW" sz="1600" dirty="0" smtClean="0"/>
              <a:t>(</a:t>
            </a:r>
            <a:r>
              <a:rPr lang="en-US" altLang="zh-TW" sz="1600" dirty="0"/>
              <a:t>an anti-bacterial drug) </a:t>
            </a:r>
            <a:r>
              <a:rPr lang="en-US" altLang="zh-TW" sz="2400" dirty="0"/>
              <a:t>and </a:t>
            </a:r>
            <a:r>
              <a:rPr lang="en-US" altLang="zh-TW" sz="2400" dirty="0" smtClean="0"/>
              <a:t>methotrexate </a:t>
            </a:r>
            <a:r>
              <a:rPr lang="en-US" altLang="zh-TW" sz="1600" dirty="0" smtClean="0"/>
              <a:t>(</a:t>
            </a:r>
            <a:r>
              <a:rPr lang="en-US" altLang="zh-TW" sz="1600" dirty="0"/>
              <a:t>MTX, an anti-cancer </a:t>
            </a:r>
            <a:r>
              <a:rPr lang="en-US" altLang="zh-TW" sz="1600" dirty="0" smtClean="0"/>
              <a:t>drug) </a:t>
            </a:r>
            <a:r>
              <a:rPr lang="en-US" altLang="zh-TW" sz="2400" dirty="0" smtClean="0"/>
              <a:t>binds </a:t>
            </a:r>
            <a:r>
              <a:rPr lang="en-US" altLang="zh-TW" sz="2400" dirty="0"/>
              <a:t>to DHFR much easier than </a:t>
            </a:r>
            <a:r>
              <a:rPr lang="en-US" altLang="zh-TW" sz="2400" dirty="0" err="1"/>
              <a:t>folate</a:t>
            </a:r>
            <a:r>
              <a:rPr lang="en-US" altLang="zh-TW" sz="2400" dirty="0"/>
              <a:t>.</a:t>
            </a:r>
            <a:br>
              <a:rPr lang="en-US" altLang="zh-TW" sz="2400" dirty="0"/>
            </a:br>
            <a:r>
              <a:rPr lang="en-US" altLang="zh-TW" sz="2400" dirty="0"/>
              <a:t>Therefore, analogues of trimethoprim and methotrexate becomes </a:t>
            </a:r>
            <a:r>
              <a:rPr lang="en-US" altLang="zh-TW" sz="2400" dirty="0" smtClean="0"/>
              <a:t>good candidates </a:t>
            </a:r>
            <a:r>
              <a:rPr lang="en-US" altLang="zh-TW" sz="2400" dirty="0"/>
              <a:t>for binding tests</a:t>
            </a:r>
            <a:r>
              <a:rPr lang="en-US" altLang="zh-TW" sz="2400" dirty="0" smtClean="0"/>
              <a:t>.</a:t>
            </a:r>
          </a:p>
          <a:p>
            <a:pPr marL="0" indent="0">
              <a:buNone/>
            </a:pPr>
            <a:endParaRPr lang="en-US" altLang="zh-TW" sz="2400" dirty="0"/>
          </a:p>
          <a:p>
            <a:pPr marL="0" indent="0">
              <a:buNone/>
            </a:pPr>
            <a:r>
              <a:rPr lang="zh-TW" altLang="en-US" sz="2400" dirty="0">
                <a:latin typeface="標楷體" pitchFamily="65" charset="-120"/>
                <a:ea typeface="標楷體" pitchFamily="65" charset="-120"/>
              </a:rPr>
              <a:t>科普導讀：天下文化所出版</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基因聖戰</a:t>
            </a:r>
            <a:r>
              <a:rPr lang="en-US" altLang="zh-TW" sz="2400" dirty="0" smtClean="0">
                <a:latin typeface="標楷體" pitchFamily="65" charset="-120"/>
                <a:ea typeface="標楷體" pitchFamily="65" charset="-120"/>
              </a:rPr>
              <a:t>》</a:t>
            </a:r>
          </a:p>
          <a:p>
            <a:pPr marL="0" indent="0">
              <a:buNone/>
            </a:pPr>
            <a:r>
              <a:rPr lang="zh-TW" altLang="en-US" sz="2400" dirty="0" smtClean="0">
                <a:latin typeface="標楷體" pitchFamily="65" charset="-120"/>
                <a:ea typeface="標楷體" pitchFamily="65" charset="-120"/>
              </a:rPr>
              <a:t>（</a:t>
            </a:r>
            <a:r>
              <a:rPr lang="en-US" altLang="zh-TW" sz="2400" dirty="0">
                <a:latin typeface="標楷體" pitchFamily="65" charset="-120"/>
                <a:ea typeface="標楷體" pitchFamily="65" charset="-120"/>
              </a:rPr>
              <a:t>Jerry Bishop </a:t>
            </a:r>
            <a:r>
              <a:rPr lang="zh-TW" altLang="en-US" sz="2400" dirty="0">
                <a:latin typeface="標楷體" pitchFamily="65" charset="-120"/>
                <a:ea typeface="標楷體" pitchFamily="65" charset="-120"/>
              </a:rPr>
              <a:t>著，楊玉齡 譯），</a:t>
            </a:r>
            <a:r>
              <a:rPr lang="en-US" altLang="zh-TW" sz="2400" dirty="0">
                <a:latin typeface="標楷體" pitchFamily="65" charset="-120"/>
                <a:ea typeface="標楷體" pitchFamily="65" charset="-120"/>
              </a:rPr>
              <a:t>1994, 10</a:t>
            </a:r>
            <a:br>
              <a:rPr lang="en-US" altLang="zh-TW" sz="2400" dirty="0">
                <a:latin typeface="標楷體" pitchFamily="65" charset="-120"/>
                <a:ea typeface="標楷體" pitchFamily="65" charset="-120"/>
              </a:rPr>
            </a:br>
            <a:r>
              <a:rPr lang="en-US" altLang="zh-TW" sz="2400" dirty="0"/>
              <a:t/>
            </a:r>
            <a:br>
              <a:rPr lang="en-US" altLang="zh-TW" sz="2400" dirty="0"/>
            </a:br>
            <a:r>
              <a:rPr lang="en-US" altLang="zh-TW" sz="2400" dirty="0"/>
              <a:t/>
            </a:r>
            <a:br>
              <a:rPr lang="en-US" altLang="zh-TW" sz="2400" dirty="0"/>
            </a:br>
            <a:r>
              <a:rPr lang="en-US" altLang="zh-TW" sz="2400" dirty="0"/>
              <a:t>Where to </a:t>
            </a:r>
            <a:r>
              <a:rPr lang="en-US" altLang="zh-TW" sz="2400" dirty="0" smtClean="0"/>
              <a:t>obtain </a:t>
            </a:r>
            <a:r>
              <a:rPr lang="en-US" altLang="zh-TW" sz="2400" dirty="0"/>
              <a:t>the molecules?</a:t>
            </a:r>
            <a:br>
              <a:rPr lang="en-US" altLang="zh-TW" sz="2400" dirty="0"/>
            </a:br>
            <a:r>
              <a:rPr lang="en-US" altLang="zh-TW" sz="2400" dirty="0"/>
              <a:t>from </a:t>
            </a:r>
            <a:r>
              <a:rPr lang="en-US" altLang="zh-TW" sz="2400" dirty="0" smtClean="0"/>
              <a:t>Brook heaven </a:t>
            </a:r>
            <a:r>
              <a:rPr lang="en-US" altLang="zh-TW" sz="2400" dirty="0"/>
              <a:t>Protein Databank(US. $70, one CD)</a:t>
            </a:r>
            <a:br>
              <a:rPr lang="en-US" altLang="zh-TW" sz="2400" dirty="0"/>
            </a:br>
            <a:r>
              <a:rPr lang="en-US" altLang="zh-TW" sz="2400" dirty="0"/>
              <a:t/>
            </a:r>
            <a:br>
              <a:rPr lang="en-US" altLang="zh-TW" sz="2400" dirty="0"/>
            </a:br>
            <a:r>
              <a:rPr lang="en-US" altLang="zh-TW" sz="2400" dirty="0"/>
              <a:t>available from ftp.csie.ntu.edu.tw(</a:t>
            </a:r>
            <a:r>
              <a:rPr lang="zh-TW" altLang="en-US" sz="2400" dirty="0"/>
              <a:t>台大資訊系</a:t>
            </a:r>
            <a:r>
              <a:rPr lang="en-US" altLang="zh-TW" sz="2400" dirty="0"/>
              <a:t>), </a:t>
            </a:r>
            <a:endParaRPr lang="en-US" altLang="zh-TW" sz="2400" dirty="0" smtClean="0"/>
          </a:p>
          <a:p>
            <a:pPr marL="0" indent="0">
              <a:buNone/>
            </a:pPr>
            <a:r>
              <a:rPr lang="en-US" altLang="zh-TW" sz="2400" dirty="0" smtClean="0"/>
              <a:t>including X-ray</a:t>
            </a:r>
            <a:r>
              <a:rPr lang="en-US" altLang="zh-TW" sz="2400" dirty="0"/>
              <a:t>, CT, </a:t>
            </a:r>
            <a:r>
              <a:rPr lang="en-US" altLang="zh-TW" sz="2400" dirty="0" smtClean="0"/>
              <a:t>MRI, Ultrasound </a:t>
            </a:r>
            <a:r>
              <a:rPr lang="en-US" altLang="zh-TW" sz="2400" dirty="0"/>
              <a:t>data.</a:t>
            </a:r>
            <a:endParaRPr lang="zh-TW" altLang="en-US" sz="2400" dirty="0"/>
          </a:p>
        </p:txBody>
      </p:sp>
      <p:pic>
        <p:nvPicPr>
          <p:cNvPr id="35843" name="Picture 3" descr="C:\Users\tantofish\Desktop\49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14" y="3076"/>
            <a:ext cx="8771664"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133</a:t>
            </a:fld>
            <a:endParaRPr lang="zh-TW" altLang="en-US"/>
          </a:p>
        </p:txBody>
      </p:sp>
    </p:spTree>
    <p:extLst>
      <p:ext uri="{BB962C8B-B14F-4D97-AF65-F5344CB8AC3E}">
        <p14:creationId xmlns:p14="http://schemas.microsoft.com/office/powerpoint/2010/main" val="276054474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134</a:t>
            </a:fld>
            <a:endParaRPr lang="zh-TW" altLang="en-US"/>
          </a:p>
        </p:txBody>
      </p:sp>
      <p:pic>
        <p:nvPicPr>
          <p:cNvPr id="7" name="Picture 2" descr="C:\Users\tantofish\Desktop\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1" y="0"/>
            <a:ext cx="5148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09412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135</a:t>
            </a:fld>
            <a:endParaRPr lang="zh-TW" altLang="en-US"/>
          </a:p>
        </p:txBody>
      </p:sp>
      <p:pic>
        <p:nvPicPr>
          <p:cNvPr id="7" name="Picture 2" descr="C:\Users\tantofish\Desktop\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369" y="188640"/>
            <a:ext cx="5956091"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0231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6672"/>
            <a:ext cx="9036496" cy="1143000"/>
          </a:xfrm>
        </p:spPr>
        <p:txBody>
          <a:bodyPr>
            <a:normAutofit/>
          </a:bodyPr>
          <a:lstStyle/>
          <a:p>
            <a:pPr algn="l"/>
            <a:r>
              <a:rPr lang="en-US" altLang="zh-TW" sz="3000" i="1" dirty="0" smtClean="0">
                <a:solidFill>
                  <a:srgbClr val="0070C0"/>
                </a:solidFill>
                <a:latin typeface="Comic Sans MS" pitchFamily="66" charset="0"/>
                <a:ea typeface="Arial Unicode MS" pitchFamily="34" charset="-120"/>
                <a:cs typeface="Arial Unicode MS" pitchFamily="34" charset="-120"/>
              </a:rPr>
              <a:t>Two ways to solve the molecular binding problem</a:t>
            </a:r>
            <a:endParaRPr lang="zh-TW" altLang="en-US" sz="3000" i="1" dirty="0">
              <a:solidFill>
                <a:srgbClr val="0070C0"/>
              </a:solidFill>
              <a:latin typeface="Comic Sans MS" pitchFamily="66" charset="0"/>
              <a:ea typeface="Arial Unicode MS" pitchFamily="34" charset="-120"/>
              <a:cs typeface="Arial Unicode MS" pitchFamily="34" charset="-12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1520" y="1628800"/>
                <a:ext cx="8640960" cy="4464495"/>
              </a:xfrm>
            </p:spPr>
            <p:txBody>
              <a:bodyPr>
                <a:normAutofit/>
              </a:bodyPr>
              <a:lstStyle/>
              <a:p>
                <a:pPr marL="540000" indent="-514350">
                  <a:lnSpc>
                    <a:spcPct val="150000"/>
                  </a:lnSpc>
                  <a:spcAft>
                    <a:spcPts val="600"/>
                  </a:spcAft>
                  <a:buFont typeface="+mj-lt"/>
                  <a:buAutoNum type="arabicParenR"/>
                </a:pPr>
                <a:r>
                  <a:rPr lang="en-US" altLang="zh-TW" sz="2000" dirty="0" smtClean="0">
                    <a:latin typeface="Arial Unicode MS" pitchFamily="34" charset="-120"/>
                    <a:ea typeface="Arial Unicode MS" pitchFamily="34" charset="-120"/>
                    <a:cs typeface="Arial Unicode MS" pitchFamily="34" charset="-120"/>
                  </a:rPr>
                  <a:t>Man-in-the-loop design (Human Computer Interface)</a:t>
                </a:r>
              </a:p>
              <a:p>
                <a:pPr marL="540000" indent="-514350">
                  <a:lnSpc>
                    <a:spcPct val="150000"/>
                  </a:lnSpc>
                  <a:spcAft>
                    <a:spcPts val="1200"/>
                  </a:spcAft>
                  <a:buFont typeface="+mj-lt"/>
                  <a:buAutoNum type="arabicParenR"/>
                </a:pPr>
                <a:r>
                  <a:rPr lang="en-US" altLang="zh-TW" sz="2000" dirty="0" smtClean="0">
                    <a:latin typeface="Arial Unicode MS" pitchFamily="34" charset="-120"/>
                    <a:ea typeface="Arial Unicode MS" pitchFamily="34" charset="-120"/>
                    <a:cs typeface="Arial Unicode MS" pitchFamily="34" charset="-120"/>
                  </a:rPr>
                  <a:t>Algorithms (searching &amp; global optimization)</a:t>
                </a:r>
                <a:br>
                  <a:rPr lang="en-US" altLang="zh-TW" sz="2000" dirty="0" smtClean="0">
                    <a:latin typeface="Arial Unicode MS" pitchFamily="34" charset="-120"/>
                    <a:ea typeface="Arial Unicode MS" pitchFamily="34" charset="-120"/>
                    <a:cs typeface="Arial Unicode MS" pitchFamily="34" charset="-120"/>
                  </a:rPr>
                </a:br>
                <a:r>
                  <a:rPr lang="en-US" altLang="zh-TW" sz="2000" dirty="0" smtClean="0">
                    <a:latin typeface="Arial Unicode MS" pitchFamily="34" charset="-120"/>
                    <a:ea typeface="Arial Unicode MS" pitchFamily="34" charset="-120"/>
                    <a:cs typeface="Arial Unicode MS" pitchFamily="34" charset="-120"/>
                  </a:rPr>
                  <a:t>if 5 degrees in rotation, 0.2 angstrom in translation</a:t>
                </a:r>
                <a:br>
                  <a:rPr lang="en-US" altLang="zh-TW" sz="2000" dirty="0" smtClean="0">
                    <a:latin typeface="Arial Unicode MS" pitchFamily="34" charset="-120"/>
                    <a:ea typeface="Arial Unicode MS" pitchFamily="34" charset="-120"/>
                    <a:cs typeface="Arial Unicode MS" pitchFamily="34" charset="-120"/>
                  </a:rPr>
                </a:br>
                <a:r>
                  <a:rPr lang="en-US" altLang="zh-TW" sz="2000" dirty="0" smtClean="0">
                    <a:latin typeface="Arial Unicode MS" pitchFamily="34" charset="-120"/>
                    <a:ea typeface="Arial Unicode MS" pitchFamily="34" charset="-120"/>
                    <a:cs typeface="Arial Unicode MS" pitchFamily="34" charset="-120"/>
                  </a:rPr>
                  <a:t>search range = 10 angstrom(</a:t>
                </a:r>
                <a14:m>
                  <m:oMath xmlns:m="http://schemas.openxmlformats.org/officeDocument/2006/math">
                    <m:r>
                      <a:rPr lang="en-US" altLang="zh-TW" sz="2000" i="1" smtClean="0">
                        <a:latin typeface="Cambria Math"/>
                        <a:ea typeface="Cambria Math"/>
                      </a:rPr>
                      <m:t>Å</m:t>
                    </m:r>
                  </m:oMath>
                </a14:m>
                <a:r>
                  <a:rPr lang="en-US" altLang="zh-TW" sz="2000" dirty="0" smtClean="0">
                    <a:latin typeface="Arial Unicode MS" pitchFamily="34" charset="-120"/>
                    <a:ea typeface="Arial Unicode MS" pitchFamily="34" charset="-120"/>
                    <a:cs typeface="Arial Unicode MS" pitchFamily="34" charset="-120"/>
                  </a:rPr>
                  <a:t>), a drug molecule with 6 single bands,</a:t>
                </a:r>
                <a:br>
                  <a:rPr lang="en-US" altLang="zh-TW" sz="2000" dirty="0" smtClean="0">
                    <a:latin typeface="Arial Unicode MS" pitchFamily="34" charset="-120"/>
                    <a:ea typeface="Arial Unicode MS" pitchFamily="34" charset="-120"/>
                    <a:cs typeface="Arial Unicode MS" pitchFamily="34" charset="-120"/>
                  </a:rPr>
                </a:br>
                <a:r>
                  <a:rPr lang="en-US" altLang="zh-TW" sz="2000" dirty="0" smtClean="0">
                    <a:latin typeface="Arial Unicode MS" pitchFamily="34" charset="-120"/>
                    <a:ea typeface="Arial Unicode MS" pitchFamily="34" charset="-120"/>
                    <a:cs typeface="Arial Unicode MS" pitchFamily="34" charset="-120"/>
                  </a:rPr>
                  <a:t>	</a:t>
                </a:r>
                <a:r>
                  <a:rPr lang="zh-TW" altLang="en-US" sz="2000" dirty="0" smtClean="0">
                    <a:latin typeface="Arial Unicode MS" pitchFamily="34" charset="-120"/>
                    <a:ea typeface="Arial Unicode MS" pitchFamily="34" charset="-120"/>
                    <a:cs typeface="Arial Unicode MS" pitchFamily="34" charset="-120"/>
                  </a:rPr>
                  <a:t>→</a:t>
                </a:r>
                <a:r>
                  <a:rPr lang="en-US" altLang="zh-TW" sz="2000" dirty="0" smtClean="0">
                    <a:latin typeface="Arial Unicode MS" pitchFamily="34" charset="-120"/>
                    <a:ea typeface="Arial Unicode MS" pitchFamily="34" charset="-120"/>
                    <a:cs typeface="Arial Unicode MS" pitchFamily="34" charset="-120"/>
                  </a:rPr>
                  <a:t>cardinality of search space </a:t>
                </a:r>
                <a14:m>
                  <m:oMath xmlns:m="http://schemas.openxmlformats.org/officeDocument/2006/math">
                    <m:sSup>
                      <m:sSupPr>
                        <m:ctrlPr>
                          <a:rPr lang="en-US" altLang="zh-TW" sz="2000" i="1" smtClean="0">
                            <a:latin typeface="Cambria Math" panose="02040503050406030204" pitchFamily="18" charset="0"/>
                            <a:ea typeface="Arial Unicode MS" pitchFamily="34" charset="-120"/>
                            <a:cs typeface="Arial Unicode MS" pitchFamily="34" charset="-120"/>
                          </a:rPr>
                        </m:ctrlPr>
                      </m:sSupPr>
                      <m:e>
                        <m:r>
                          <a:rPr lang="en-US" altLang="zh-TW" sz="2000" b="0" i="1" smtClean="0">
                            <a:latin typeface="Cambria Math"/>
                            <a:ea typeface="Arial Unicode MS" pitchFamily="34" charset="-120"/>
                            <a:cs typeface="Arial Unicode MS" pitchFamily="34" charset="-120"/>
                          </a:rPr>
                          <m:t>50</m:t>
                        </m:r>
                      </m:e>
                      <m:sup>
                        <m:r>
                          <a:rPr lang="en-US" altLang="zh-TW" sz="2000" b="0" i="1" smtClean="0">
                            <a:latin typeface="Cambria Math"/>
                            <a:ea typeface="Arial Unicode MS" pitchFamily="34" charset="-120"/>
                            <a:cs typeface="Arial Unicode MS" pitchFamily="34" charset="-120"/>
                          </a:rPr>
                          <m:t>3</m:t>
                        </m:r>
                      </m:sup>
                    </m:sSup>
                    <m:r>
                      <a:rPr lang="en-US" altLang="zh-TW" sz="2000" i="1" smtClean="0">
                        <a:latin typeface="Cambria Math"/>
                        <a:ea typeface="Cambria Math"/>
                        <a:cs typeface="Arial Unicode MS" pitchFamily="34" charset="-120"/>
                      </a:rPr>
                      <m:t>×</m:t>
                    </m:r>
                    <m:sSup>
                      <m:sSupPr>
                        <m:ctrlPr>
                          <a:rPr lang="en-US" altLang="zh-TW" sz="2000" i="1">
                            <a:latin typeface="Cambria Math" panose="02040503050406030204" pitchFamily="18" charset="0"/>
                            <a:ea typeface="Arial Unicode MS" pitchFamily="34" charset="-120"/>
                            <a:cs typeface="Arial Unicode MS" pitchFamily="34" charset="-120"/>
                          </a:rPr>
                        </m:ctrlPr>
                      </m:sSupPr>
                      <m:e>
                        <m:r>
                          <a:rPr lang="en-US" altLang="zh-TW" sz="2000" b="0" i="1" smtClean="0">
                            <a:latin typeface="Cambria Math"/>
                            <a:ea typeface="Arial Unicode MS" pitchFamily="34" charset="-120"/>
                            <a:cs typeface="Arial Unicode MS" pitchFamily="34" charset="-120"/>
                          </a:rPr>
                          <m:t>72</m:t>
                        </m:r>
                      </m:e>
                      <m:sup>
                        <m:r>
                          <a:rPr lang="en-US" altLang="zh-TW" sz="2000" b="0" i="1" smtClean="0">
                            <a:latin typeface="Cambria Math"/>
                            <a:ea typeface="Arial Unicode MS" pitchFamily="34" charset="-120"/>
                            <a:cs typeface="Arial Unicode MS" pitchFamily="34" charset="-120"/>
                          </a:rPr>
                          <m:t>9</m:t>
                        </m:r>
                      </m:sup>
                    </m:sSup>
                    <m:r>
                      <a:rPr lang="en-US" altLang="zh-TW" sz="2000" b="0" i="1" smtClean="0">
                        <a:latin typeface="Cambria Math"/>
                        <a:ea typeface="Arial Unicode MS" pitchFamily="34" charset="-120"/>
                        <a:cs typeface="Arial Unicode MS" pitchFamily="34" charset="-120"/>
                      </a:rPr>
                      <m:t>=6.5</m:t>
                    </m:r>
                    <m:r>
                      <a:rPr lang="en-US" altLang="zh-TW" sz="2000" i="1">
                        <a:latin typeface="Cambria Math"/>
                        <a:ea typeface="Cambria Math"/>
                        <a:cs typeface="Arial Unicode MS" pitchFamily="34" charset="-120"/>
                      </a:rPr>
                      <m:t>×</m:t>
                    </m:r>
                    <m:sSup>
                      <m:sSupPr>
                        <m:ctrlPr>
                          <a:rPr lang="en-US" altLang="zh-TW" sz="2000" i="1">
                            <a:latin typeface="Cambria Math" panose="02040503050406030204" pitchFamily="18" charset="0"/>
                            <a:ea typeface="Arial Unicode MS" pitchFamily="34" charset="-120"/>
                            <a:cs typeface="Arial Unicode MS" pitchFamily="34" charset="-120"/>
                          </a:rPr>
                        </m:ctrlPr>
                      </m:sSupPr>
                      <m:e>
                        <m:r>
                          <a:rPr lang="en-US" altLang="zh-TW" sz="2000" b="0" i="1" smtClean="0">
                            <a:latin typeface="Cambria Math"/>
                            <a:ea typeface="Arial Unicode MS" pitchFamily="34" charset="-120"/>
                            <a:cs typeface="Arial Unicode MS" pitchFamily="34" charset="-120"/>
                          </a:rPr>
                          <m:t>10</m:t>
                        </m:r>
                      </m:e>
                      <m:sup>
                        <m:r>
                          <a:rPr lang="en-US" altLang="zh-TW" sz="2000" b="0" i="1" smtClean="0">
                            <a:latin typeface="Cambria Math"/>
                            <a:ea typeface="Arial Unicode MS" pitchFamily="34" charset="-120"/>
                            <a:cs typeface="Arial Unicode MS" pitchFamily="34" charset="-120"/>
                          </a:rPr>
                          <m:t>21</m:t>
                        </m:r>
                      </m:sup>
                    </m:sSup>
                  </m:oMath>
                </a14:m>
                <a:r>
                  <a:rPr lang="en-US" altLang="zh-TW" sz="2000" dirty="0" smtClean="0">
                    <a:latin typeface="Arial Unicode MS" pitchFamily="34" charset="-120"/>
                    <a:ea typeface="Arial Unicode MS" pitchFamily="34" charset="-120"/>
                    <a:cs typeface="Arial Unicode MS" pitchFamily="34" charset="-120"/>
                  </a:rPr>
                  <a:t/>
                </a:r>
                <a:br>
                  <a:rPr lang="en-US" altLang="zh-TW" sz="2000" dirty="0" smtClean="0">
                    <a:latin typeface="Arial Unicode MS" pitchFamily="34" charset="-120"/>
                    <a:ea typeface="Arial Unicode MS" pitchFamily="34" charset="-120"/>
                    <a:cs typeface="Arial Unicode MS" pitchFamily="34" charset="-120"/>
                  </a:rPr>
                </a:br>
                <a:r>
                  <a:rPr lang="en-US" altLang="zh-TW" sz="2000" dirty="0" smtClean="0">
                    <a:latin typeface="Arial Unicode MS" pitchFamily="34" charset="-120"/>
                    <a:ea typeface="Arial Unicode MS" pitchFamily="34" charset="-120"/>
                    <a:cs typeface="Arial Unicode MS" pitchFamily="34" charset="-120"/>
                  </a:rPr>
                  <a:t>Energy calculation on SUN </a:t>
                </a:r>
                <a:r>
                  <a:rPr lang="en-US" altLang="zh-TW" sz="2000" dirty="0" err="1" smtClean="0">
                    <a:latin typeface="Arial Unicode MS" pitchFamily="34" charset="-120"/>
                    <a:ea typeface="Arial Unicode MS" pitchFamily="34" charset="-120"/>
                    <a:cs typeface="Arial Unicode MS" pitchFamily="34" charset="-120"/>
                  </a:rPr>
                  <a:t>SparcStation</a:t>
                </a:r>
                <a:r>
                  <a:rPr lang="en-US" altLang="zh-TW" sz="2000" dirty="0" smtClean="0">
                    <a:latin typeface="Arial Unicode MS" pitchFamily="34" charset="-120"/>
                    <a:ea typeface="Arial Unicode MS" pitchFamily="34" charset="-120"/>
                    <a:cs typeface="Arial Unicode MS" pitchFamily="34" charset="-120"/>
                  </a:rPr>
                  <a:t> 10 </a:t>
                </a:r>
                <a14:m>
                  <m:oMath xmlns:m="http://schemas.openxmlformats.org/officeDocument/2006/math">
                    <m:r>
                      <a:rPr lang="en-US" altLang="zh-TW" sz="2000" i="1" smtClean="0">
                        <a:latin typeface="Cambria Math"/>
                        <a:ea typeface="Cambria Math"/>
                        <a:cs typeface="Arial Unicode MS" pitchFamily="34" charset="-120"/>
                      </a:rPr>
                      <m:t>≅</m:t>
                    </m:r>
                  </m:oMath>
                </a14:m>
                <a:r>
                  <a:rPr lang="en-US" altLang="zh-TW" sz="2000" dirty="0" smtClean="0">
                    <a:latin typeface="Arial Unicode MS" pitchFamily="34" charset="-120"/>
                    <a:ea typeface="Arial Unicode MS" pitchFamily="34" charset="-120"/>
                    <a:cs typeface="Arial Unicode MS" pitchFamily="34" charset="-120"/>
                  </a:rPr>
                  <a:t> 0.1ms (fast method)</a:t>
                </a:r>
                <a:br>
                  <a:rPr lang="en-US" altLang="zh-TW" sz="2000" dirty="0" smtClean="0">
                    <a:latin typeface="Arial Unicode MS" pitchFamily="34" charset="-120"/>
                    <a:ea typeface="Arial Unicode MS" pitchFamily="34" charset="-120"/>
                    <a:cs typeface="Arial Unicode MS" pitchFamily="34" charset="-120"/>
                  </a:rPr>
                </a:br>
                <a:r>
                  <a:rPr lang="en-US" altLang="zh-TW" sz="2000" dirty="0" smtClean="0">
                    <a:latin typeface="Arial Unicode MS" pitchFamily="34" charset="-120"/>
                    <a:ea typeface="Arial Unicode MS" pitchFamily="34" charset="-120"/>
                    <a:cs typeface="Arial Unicode MS" pitchFamily="34" charset="-120"/>
                  </a:rPr>
                  <a:t>Brute force search will take 200 years</a:t>
                </a:r>
              </a:p>
              <a:p>
                <a:pPr marL="540000" indent="-514350">
                  <a:lnSpc>
                    <a:spcPct val="150000"/>
                  </a:lnSpc>
                  <a:spcAft>
                    <a:spcPts val="1200"/>
                  </a:spcAft>
                  <a:buFont typeface="+mj-lt"/>
                  <a:buAutoNum type="arabicParenR"/>
                </a:pPr>
                <a:endParaRPr lang="en-US" altLang="zh-TW" sz="2000" dirty="0">
                  <a:latin typeface="Arial Unicode MS" pitchFamily="34" charset="-120"/>
                  <a:ea typeface="Arial Unicode MS" pitchFamily="34" charset="-120"/>
                  <a:cs typeface="Arial Unicode MS" pitchFamily="34" charset="-12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1520" y="1628800"/>
                <a:ext cx="8640960" cy="4464495"/>
              </a:xfrm>
              <a:blipFill rotWithShape="1">
                <a:blip r:embed="rId2" cstate="print"/>
                <a:stretch>
                  <a:fillRect l="-635"/>
                </a:stretch>
              </a:blipFill>
            </p:spPr>
            <p:txBody>
              <a:bodyPr/>
              <a:lstStyle/>
              <a:p>
                <a:r>
                  <a:rPr lang="zh-TW" altLang="en-US">
                    <a:noFill/>
                  </a:rPr>
                  <a:t> </a:t>
                </a:r>
              </a:p>
            </p:txBody>
          </p:sp>
        </mc:Fallback>
      </mc:AlternateContent>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136</a:t>
            </a:fld>
            <a:endParaRPr lang="zh-TW" altLang="en-US"/>
          </a:p>
        </p:txBody>
      </p:sp>
    </p:spTree>
    <p:extLst>
      <p:ext uri="{BB962C8B-B14F-4D97-AF65-F5344CB8AC3E}">
        <p14:creationId xmlns:p14="http://schemas.microsoft.com/office/powerpoint/2010/main" val="36430932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Molecular </a:t>
            </a:r>
            <a:r>
              <a:rPr lang="en-US" altLang="zh-TW" sz="4000" dirty="0">
                <a:latin typeface="Comic Sans MS" pitchFamily="66" charset="0"/>
              </a:rPr>
              <a:t>binding </a:t>
            </a:r>
            <a:r>
              <a:rPr lang="en-US" altLang="zh-TW" sz="4000" dirty="0" smtClean="0">
                <a:latin typeface="Comic Sans MS" pitchFamily="66" charset="0"/>
              </a:rPr>
              <a:t>problem (2)</a:t>
            </a:r>
            <a:endParaRPr lang="zh-TW" altLang="en-US" sz="4000" dirty="0">
              <a:latin typeface="Comic Sans MS" pitchFamily="66" charset="0"/>
            </a:endParaRPr>
          </a:p>
        </p:txBody>
      </p:sp>
      <p:sp>
        <p:nvSpPr>
          <p:cNvPr id="3" name="內容版面配置區 2"/>
          <p:cNvSpPr>
            <a:spLocks noGrp="1"/>
          </p:cNvSpPr>
          <p:nvPr>
            <p:ph idx="1"/>
          </p:nvPr>
        </p:nvSpPr>
        <p:spPr/>
        <p:txBody>
          <a:bodyPr>
            <a:normAutofit/>
          </a:bodyPr>
          <a:lstStyle/>
          <a:p>
            <a:r>
              <a:rPr lang="en-US" altLang="zh-TW" dirty="0" smtClean="0">
                <a:latin typeface="Comic Sans MS" pitchFamily="66" charset="0"/>
              </a:rPr>
              <a:t>Problem definition</a:t>
            </a:r>
            <a:endParaRPr lang="en-US" altLang="zh-TW" dirty="0">
              <a:latin typeface="Comic Sans MS" pitchFamily="66" charset="0"/>
            </a:endParaRPr>
          </a:p>
          <a:p>
            <a:pPr lvl="1"/>
            <a:r>
              <a:rPr lang="en-US" altLang="zh-TW" dirty="0">
                <a:latin typeface="Comic Sans MS" pitchFamily="66" charset="0"/>
              </a:rPr>
              <a:t>Given 2 molecules</a:t>
            </a:r>
          </a:p>
          <a:p>
            <a:pPr lvl="1"/>
            <a:r>
              <a:rPr lang="en-US" altLang="zh-TW" dirty="0">
                <a:latin typeface="Comic Sans MS" pitchFamily="66" charset="0"/>
              </a:rPr>
              <a:t>Energy minimization </a:t>
            </a:r>
            <a:r>
              <a:rPr lang="en-US" altLang="zh-TW" dirty="0" smtClean="0">
                <a:latin typeface="Comic Sans MS" pitchFamily="66" charset="0"/>
              </a:rPr>
              <a:t>problem</a:t>
            </a:r>
            <a:r>
              <a:rPr lang="en-US" altLang="zh-TW" dirty="0">
                <a:latin typeface="Comic Sans MS" pitchFamily="66" charset="0"/>
              </a:rPr>
              <a:t/>
            </a:r>
            <a:br>
              <a:rPr lang="en-US" altLang="zh-TW" dirty="0">
                <a:latin typeface="Comic Sans MS" pitchFamily="66" charset="0"/>
              </a:rPr>
            </a:br>
            <a:endParaRPr lang="en-US" altLang="zh-TW" dirty="0">
              <a:latin typeface="Comic Sans MS" pitchFamily="66" charset="0"/>
            </a:endParaRPr>
          </a:p>
          <a:p>
            <a:r>
              <a:rPr lang="en-US" altLang="zh-TW" dirty="0" smtClean="0">
                <a:latin typeface="Comic Sans MS" pitchFamily="66" charset="0"/>
              </a:rPr>
              <a:t>Quantitative analysis</a:t>
            </a:r>
            <a:endParaRPr lang="en-US" altLang="zh-TW" dirty="0">
              <a:latin typeface="Comic Sans MS" pitchFamily="66" charset="0"/>
            </a:endParaRPr>
          </a:p>
          <a:p>
            <a:pPr lvl="1"/>
            <a:r>
              <a:rPr lang="en-US" altLang="zh-TW" dirty="0">
                <a:latin typeface="Comic Sans MS" pitchFamily="66" charset="0"/>
              </a:rPr>
              <a:t>Electrostatic force</a:t>
            </a:r>
          </a:p>
          <a:p>
            <a:pPr lvl="1"/>
            <a:r>
              <a:rPr lang="en-US" altLang="zh-TW" dirty="0">
                <a:latin typeface="Comic Sans MS" pitchFamily="66" charset="0"/>
              </a:rPr>
              <a:t>van der Waals force</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137</a:t>
            </a:fld>
            <a:endParaRPr lang="zh-TW" altLang="en-US"/>
          </a:p>
        </p:txBody>
      </p:sp>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95056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Computational </a:t>
            </a:r>
            <a:r>
              <a:rPr lang="en-US" altLang="zh-TW" sz="4000" dirty="0" smtClean="0">
                <a:latin typeface="Comic Sans MS" pitchFamily="66" charset="0"/>
              </a:rPr>
              <a:t>Complexity</a:t>
            </a:r>
            <a:endParaRPr lang="zh-TW" altLang="en-US" sz="4000" dirty="0">
              <a:latin typeface="Comic Sans MS" pitchFamily="66" charset="0"/>
            </a:endParaRPr>
          </a:p>
        </p:txBody>
      </p:sp>
      <p:sp>
        <p:nvSpPr>
          <p:cNvPr id="3" name="內容版面配置區 2"/>
          <p:cNvSpPr>
            <a:spLocks noGrp="1"/>
          </p:cNvSpPr>
          <p:nvPr>
            <p:ph idx="1"/>
          </p:nvPr>
        </p:nvSpPr>
        <p:spPr/>
        <p:txBody>
          <a:bodyPr>
            <a:normAutofit fontScale="92500" lnSpcReduction="20000"/>
          </a:bodyPr>
          <a:lstStyle/>
          <a:p>
            <a:pPr marL="0" indent="0">
              <a:buNone/>
            </a:pPr>
            <a:r>
              <a:rPr lang="en-US" altLang="zh-TW" sz="3300" dirty="0">
                <a:latin typeface="Comic Sans MS" pitchFamily="66" charset="0"/>
              </a:rPr>
              <a:t>Quantum </a:t>
            </a:r>
            <a:r>
              <a:rPr lang="en-US" altLang="zh-TW" sz="3300" dirty="0" smtClean="0">
                <a:latin typeface="Comic Sans MS" pitchFamily="66" charset="0"/>
              </a:rPr>
              <a:t>mechanics</a:t>
            </a:r>
          </a:p>
          <a:p>
            <a:pPr lvl="1"/>
            <a:r>
              <a:rPr lang="en-US" altLang="zh-TW" sz="2400" dirty="0" smtClean="0">
                <a:latin typeface="Comic Sans MS" pitchFamily="66" charset="0"/>
              </a:rPr>
              <a:t>O(n^4</a:t>
            </a:r>
            <a:r>
              <a:rPr lang="en-US" altLang="zh-TW" sz="2400" dirty="0">
                <a:latin typeface="Comic Sans MS" pitchFamily="66" charset="0"/>
              </a:rPr>
              <a:t>) where n = number </a:t>
            </a:r>
            <a:r>
              <a:rPr lang="en-US" altLang="zh-TW" sz="2400" dirty="0" smtClean="0">
                <a:latin typeface="Comic Sans MS" pitchFamily="66" charset="0"/>
              </a:rPr>
              <a:t>of orbitals</a:t>
            </a:r>
          </a:p>
          <a:p>
            <a:pPr lvl="1"/>
            <a:r>
              <a:rPr lang="en-US" altLang="zh-TW" sz="2400" dirty="0" err="1" smtClean="0">
                <a:latin typeface="Comic Sans MS" pitchFamily="66" charset="0"/>
              </a:rPr>
              <a:t>Eg</a:t>
            </a:r>
            <a:r>
              <a:rPr lang="en-US" altLang="zh-TW" sz="2400" dirty="0">
                <a:latin typeface="Comic Sans MS" pitchFamily="66" charset="0"/>
              </a:rPr>
              <a:t>. In Gaussian 82, 38 Cray hours for dimethyl phosphate, which contains less than 50 </a:t>
            </a:r>
            <a:r>
              <a:rPr lang="en-US" altLang="zh-TW" sz="2400" dirty="0" smtClean="0">
                <a:latin typeface="Comic Sans MS" pitchFamily="66" charset="0"/>
              </a:rPr>
              <a:t>atoms</a:t>
            </a:r>
          </a:p>
          <a:p>
            <a:pPr marL="0" indent="0">
              <a:buNone/>
            </a:pPr>
            <a:r>
              <a:rPr lang="en-US" altLang="zh-TW" sz="3300" dirty="0">
                <a:latin typeface="Comic Sans MS" pitchFamily="66" charset="0"/>
              </a:rPr>
              <a:t>Molecular mechanics</a:t>
            </a:r>
          </a:p>
          <a:p>
            <a:pPr lvl="1"/>
            <a:r>
              <a:rPr lang="en-US" altLang="zh-TW" dirty="0" smtClean="0">
                <a:latin typeface="Comic Sans MS" pitchFamily="66" charset="0"/>
              </a:rPr>
              <a:t>O(M*N</a:t>
            </a:r>
            <a:r>
              <a:rPr lang="en-US" altLang="zh-TW" dirty="0">
                <a:latin typeface="Comic Sans MS" pitchFamily="66" charset="0"/>
              </a:rPr>
              <a:t>) where M is the number of atoms in protein, N is </a:t>
            </a:r>
            <a:r>
              <a:rPr lang="en-US" altLang="zh-TW" dirty="0" smtClean="0">
                <a:latin typeface="Comic Sans MS" pitchFamily="66" charset="0"/>
              </a:rPr>
              <a:t>the </a:t>
            </a:r>
            <a:r>
              <a:rPr lang="en-US" altLang="zh-TW" dirty="0">
                <a:latin typeface="Comic Sans MS" pitchFamily="66" charset="0"/>
              </a:rPr>
              <a:t>number of atoms in a drug </a:t>
            </a:r>
            <a:r>
              <a:rPr lang="en-US" altLang="zh-TW" dirty="0" smtClean="0">
                <a:latin typeface="Comic Sans MS" pitchFamily="66" charset="0"/>
              </a:rPr>
              <a:t>molecule</a:t>
            </a:r>
          </a:p>
          <a:p>
            <a:pPr lvl="1"/>
            <a:r>
              <a:rPr lang="en-US" altLang="zh-TW" dirty="0" smtClean="0">
                <a:latin typeface="Comic Sans MS" pitchFamily="66" charset="0"/>
              </a:rPr>
              <a:t>Grid </a:t>
            </a:r>
            <a:r>
              <a:rPr lang="en-US" altLang="zh-TW" dirty="0">
                <a:latin typeface="Comic Sans MS" pitchFamily="66" charset="0"/>
              </a:rPr>
              <a:t>tabulation </a:t>
            </a:r>
            <a:r>
              <a:rPr lang="en-US" altLang="zh-TW" dirty="0" smtClean="0">
                <a:latin typeface="Comic Sans MS" pitchFamily="66" charset="0"/>
              </a:rPr>
              <a:t>O(n)</a:t>
            </a:r>
          </a:p>
          <a:p>
            <a:pPr marL="0" indent="0">
              <a:buNone/>
            </a:pPr>
            <a:r>
              <a:rPr lang="en-US" altLang="zh-TW" sz="3300" dirty="0">
                <a:latin typeface="Comic Sans MS" pitchFamily="66" charset="0"/>
              </a:rPr>
              <a:t>Molecular Dynamics</a:t>
            </a:r>
          </a:p>
          <a:p>
            <a:pPr lvl="1"/>
            <a:r>
              <a:rPr lang="en-US" altLang="zh-TW" dirty="0" smtClean="0">
                <a:latin typeface="Comic Sans MS" pitchFamily="66" charset="0"/>
              </a:rPr>
              <a:t>Molecular </a:t>
            </a:r>
            <a:r>
              <a:rPr lang="en-US" altLang="zh-TW" dirty="0">
                <a:latin typeface="Comic Sans MS" pitchFamily="66" charset="0"/>
              </a:rPr>
              <a:t>mechanics solution as a function of time</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138</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20684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en-US" altLang="zh-TW" dirty="0" smtClean="0">
                <a:latin typeface="Comic Sans MS" pitchFamily="66" charset="0"/>
              </a:rPr>
              <a:t>Objective</a:t>
            </a:r>
            <a:endParaRPr lang="en-US" altLang="zh-TW" dirty="0">
              <a:latin typeface="Comic Sans MS" pitchFamily="66" charset="0"/>
            </a:endParaRPr>
          </a:p>
          <a:p>
            <a:pPr lvl="1"/>
            <a:r>
              <a:rPr lang="en-US" altLang="zh-TW" dirty="0">
                <a:latin typeface="Comic Sans MS" pitchFamily="66" charset="0"/>
              </a:rPr>
              <a:t>Automatic and efficient</a:t>
            </a:r>
          </a:p>
          <a:p>
            <a:pPr marL="0" indent="0">
              <a:buNone/>
            </a:pPr>
            <a:endParaRPr lang="en-US" altLang="zh-TW" dirty="0">
              <a:latin typeface="Comic Sans MS" pitchFamily="66" charset="0"/>
            </a:endParaRPr>
          </a:p>
          <a:p>
            <a:r>
              <a:rPr lang="en-US" altLang="zh-TW" dirty="0" smtClean="0">
                <a:latin typeface="Comic Sans MS" pitchFamily="66" charset="0"/>
              </a:rPr>
              <a:t>Solution</a:t>
            </a:r>
            <a:endParaRPr lang="en-US" altLang="zh-TW" dirty="0">
              <a:latin typeface="Comic Sans MS" pitchFamily="66" charset="0"/>
            </a:endParaRPr>
          </a:p>
          <a:p>
            <a:pPr lvl="1"/>
            <a:r>
              <a:rPr lang="en-US" altLang="zh-TW" dirty="0">
                <a:latin typeface="Comic Sans MS" pitchFamily="66" charset="0"/>
              </a:rPr>
              <a:t>Simulated annealing + Genetic </a:t>
            </a:r>
            <a:r>
              <a:rPr lang="en-US" altLang="zh-TW" dirty="0" smtClean="0">
                <a:latin typeface="Comic Sans MS" pitchFamily="66" charset="0"/>
              </a:rPr>
              <a:t>algorithm</a:t>
            </a:r>
            <a:endParaRPr lang="en-US" altLang="zh-TW"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139</a:t>
            </a:fld>
            <a:endParaRPr lang="zh-TW" altLang="en-US"/>
          </a:p>
        </p:txBody>
      </p:sp>
      <p:sp>
        <p:nvSpPr>
          <p:cNvPr id="7" name="標題 1"/>
          <p:cNvSpPr>
            <a:spLocks noGrp="1"/>
          </p:cNvSpPr>
          <p:nvPr>
            <p:ph type="title"/>
          </p:nvPr>
        </p:nvSpPr>
        <p:spPr>
          <a:xfrm>
            <a:off x="457200" y="274638"/>
            <a:ext cx="8229600" cy="850106"/>
          </a:xfrm>
        </p:spPr>
        <p:txBody>
          <a:bodyPr>
            <a:normAutofit/>
          </a:bodyPr>
          <a:lstStyle/>
          <a:p>
            <a:r>
              <a:rPr lang="en-US" altLang="zh-TW" sz="4000" dirty="0">
                <a:latin typeface="Comic Sans MS" pitchFamily="66" charset="0"/>
              </a:rPr>
              <a:t>Annealing genetic </a:t>
            </a:r>
            <a:r>
              <a:rPr lang="en-US" altLang="zh-TW" sz="4000" dirty="0" smtClean="0">
                <a:latin typeface="Comic Sans MS" pitchFamily="66" charset="0"/>
              </a:rPr>
              <a:t>algorithm (1)</a:t>
            </a:r>
            <a:endParaRPr lang="en-US" altLang="zh-TW" sz="4000" dirty="0">
              <a:latin typeface="Comic Sans MS" pitchFamily="66" charset="0"/>
            </a:endParaRPr>
          </a:p>
        </p:txBody>
      </p:sp>
      <p:cxnSp>
        <p:nvCxnSpPr>
          <p:cNvPr id="8" name="直線接點 7"/>
          <p:cNvCxnSpPr/>
          <p:nvPr/>
        </p:nvCxnSpPr>
        <p:spPr>
          <a:xfrm>
            <a:off x="107504" y="112474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8260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r>
              <a:rPr lang="en-US" altLang="zh-TW" smtClean="0"/>
              <a:t>Google Glass 2013</a:t>
            </a:r>
            <a:endParaRPr lang="zh-TW" altLang="en-US" smtClean="0"/>
          </a:p>
        </p:txBody>
      </p:sp>
      <p:pic>
        <p:nvPicPr>
          <p:cNvPr id="5123" name="內容版面配置區 3" descr="Google_glass_1.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0" y="1600200"/>
            <a:ext cx="4435475" cy="2492375"/>
          </a:xfrm>
        </p:spPr>
      </p:pic>
      <p:pic>
        <p:nvPicPr>
          <p:cNvPr id="5124" name="圖片 4" descr="Google_glass_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191000"/>
            <a:ext cx="4397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2886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340769"/>
            <a:ext cx="8229600" cy="1512168"/>
          </a:xfrm>
        </p:spPr>
        <p:txBody>
          <a:bodyPr>
            <a:normAutofit fontScale="92500"/>
          </a:bodyPr>
          <a:lstStyle/>
          <a:p>
            <a:r>
              <a:rPr lang="en-US" altLang="zh-TW" sz="3000" dirty="0">
                <a:latin typeface="Comic Sans MS" pitchFamily="66" charset="0"/>
              </a:rPr>
              <a:t>Simulated </a:t>
            </a:r>
            <a:r>
              <a:rPr lang="en-US" altLang="zh-TW" sz="3000" dirty="0" smtClean="0">
                <a:latin typeface="Comic Sans MS" pitchFamily="66" charset="0"/>
              </a:rPr>
              <a:t>annealing(SA)</a:t>
            </a:r>
          </a:p>
          <a:p>
            <a:pPr lvl="1"/>
            <a:r>
              <a:rPr lang="en-US" altLang="zh-TW" sz="2200" i="1" dirty="0" err="1">
                <a:latin typeface="Comic Sans MS" pitchFamily="66" charset="0"/>
              </a:rPr>
              <a:t>S..Kirkpatrick</a:t>
            </a:r>
            <a:r>
              <a:rPr lang="en-US" altLang="zh-TW" sz="2200" i="1" dirty="0">
                <a:latin typeface="Comic Sans MS" pitchFamily="66" charset="0"/>
              </a:rPr>
              <a:t>, Science, </a:t>
            </a:r>
            <a:r>
              <a:rPr lang="en-US" altLang="zh-TW" sz="2200" i="1" dirty="0" err="1">
                <a:latin typeface="Comic Sans MS" pitchFamily="66" charset="0"/>
              </a:rPr>
              <a:t>Vol</a:t>
            </a:r>
            <a:r>
              <a:rPr lang="en-US" altLang="zh-TW" sz="2200" i="1" dirty="0">
                <a:latin typeface="Comic Sans MS" pitchFamily="66" charset="0"/>
              </a:rPr>
              <a:t> 220, No 4598, pp671-680, 1983</a:t>
            </a:r>
            <a:endParaRPr lang="en-US" altLang="zh-TW" sz="2200" b="1" i="1" dirty="0">
              <a:latin typeface="Comic Sans MS" pitchFamily="66" charset="0"/>
            </a:endParaRPr>
          </a:p>
          <a:p>
            <a:pPr lvl="1"/>
            <a:r>
              <a:rPr lang="en-US" altLang="zh-TW" sz="2600" dirty="0" smtClean="0">
                <a:latin typeface="Comic Sans MS" pitchFamily="66" charset="0"/>
              </a:rPr>
              <a:t>Guided </a:t>
            </a:r>
            <a:r>
              <a:rPr lang="en-US" altLang="zh-TW" sz="2600" dirty="0">
                <a:latin typeface="Comic Sans MS" pitchFamily="66" charset="0"/>
              </a:rPr>
              <a:t>random </a:t>
            </a:r>
            <a:r>
              <a:rPr lang="en-US" altLang="zh-TW" sz="2600" dirty="0" smtClean="0">
                <a:latin typeface="Comic Sans MS" pitchFamily="66" charset="0"/>
              </a:rPr>
              <a:t>search</a:t>
            </a:r>
          </a:p>
          <a:p>
            <a:pPr lvl="1"/>
            <a:endParaRPr lang="en-US" altLang="zh-TW" dirty="0"/>
          </a:p>
          <a:p>
            <a:pPr marL="0" indent="0">
              <a:buNone/>
            </a:pPr>
            <a:endParaRPr lang="en-US" altLang="zh-TW"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140</a:t>
            </a:fld>
            <a:endParaRPr lang="zh-TW" altLang="en-US"/>
          </a:p>
        </p:txBody>
      </p:sp>
      <p:pic>
        <p:nvPicPr>
          <p:cNvPr id="38914" name="Picture 2" descr="C:\Users\tantofish\Desktop\56_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951755"/>
            <a:ext cx="2664296" cy="19142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內容版面配置區 2"/>
              <p:cNvSpPr txBox="1">
                <a:spLocks/>
              </p:cNvSpPr>
              <p:nvPr/>
            </p:nvSpPr>
            <p:spPr>
              <a:xfrm>
                <a:off x="4107854" y="3152803"/>
                <a:ext cx="3344466" cy="151216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n-US" altLang="zh-TW" b="0" i="1" smtClean="0">
                          <a:latin typeface="Cambria Math"/>
                        </a:rPr>
                        <m:t>𝑃𝑟𝑜𝑏</m:t>
                      </m:r>
                      <m:r>
                        <a:rPr lang="en-US" altLang="zh-TW" b="0" i="1" smtClean="0">
                          <a:latin typeface="Cambria Math"/>
                        </a:rPr>
                        <m:t>=</m:t>
                      </m:r>
                      <m:r>
                        <a:rPr lang="en-US" altLang="zh-TW" b="0" i="1" smtClean="0">
                          <a:latin typeface="Cambria Math"/>
                        </a:rPr>
                        <m:t>𝑒𝑥𝑝</m:t>
                      </m:r>
                      <m:d>
                        <m:dPr>
                          <m:ctrlPr>
                            <a:rPr lang="en-US" altLang="zh-TW" b="0" i="1" smtClean="0">
                              <a:latin typeface="Cambria Math" panose="02040503050406030204" pitchFamily="18" charset="0"/>
                            </a:rPr>
                          </m:ctrlPr>
                        </m:dPr>
                        <m:e>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m:t>
                              </m:r>
                              <m:r>
                                <a:rPr lang="en-US" altLang="zh-TW" b="0" i="1" smtClean="0">
                                  <a:latin typeface="Cambria Math"/>
                                  <a:ea typeface="Cambria Math"/>
                                </a:rPr>
                                <m:t>𝐶</m:t>
                              </m:r>
                            </m:num>
                            <m:den>
                              <m:r>
                                <a:rPr lang="en-US" altLang="zh-TW" b="0" i="1" smtClean="0">
                                  <a:latin typeface="Cambria Math"/>
                                  <a:ea typeface="Cambria Math"/>
                                </a:rPr>
                                <m:t>𝑇</m:t>
                              </m:r>
                            </m:den>
                          </m:f>
                        </m:e>
                      </m:d>
                    </m:oMath>
                  </m:oMathPara>
                </a14:m>
                <a:endParaRPr lang="en-US" altLang="zh-TW" b="0" i="1" dirty="0" smtClean="0">
                  <a:latin typeface="Cambria Math"/>
                </a:endParaRPr>
              </a:p>
              <a:p>
                <a:pPr marL="0" indent="0">
                  <a:buNone/>
                </a:pPr>
                <a:r>
                  <a:rPr lang="en-US" altLang="zh-TW" dirty="0" smtClean="0">
                    <a:ea typeface="Cambria Math"/>
                  </a:rPr>
                  <a:t>	</a:t>
                </a:r>
                <a14:m>
                  <m:oMath xmlns:m="http://schemas.openxmlformats.org/officeDocument/2006/math">
                    <m:r>
                      <a:rPr lang="en-US" altLang="zh-TW" i="1">
                        <a:latin typeface="Cambria Math"/>
                        <a:ea typeface="Cambria Math"/>
                      </a:rPr>
                      <m:t>∆</m:t>
                    </m:r>
                    <m:r>
                      <a:rPr lang="en-US" altLang="zh-TW" i="1">
                        <a:latin typeface="Cambria Math"/>
                        <a:ea typeface="Cambria Math"/>
                      </a:rPr>
                      <m:t>𝐶</m:t>
                    </m:r>
                  </m:oMath>
                </a14:m>
                <a:r>
                  <a:rPr lang="en-US" altLang="zh-TW" dirty="0" smtClean="0"/>
                  <a:t> : cost difference</a:t>
                </a:r>
              </a:p>
              <a:p>
                <a:pPr marL="0" indent="0">
                  <a:buNone/>
                </a:pPr>
                <a:r>
                  <a:rPr lang="en-US" altLang="zh-TW" dirty="0" smtClean="0"/>
                  <a:t>	T    : temperature</a:t>
                </a:r>
                <a:endParaRPr lang="en-US" altLang="zh-TW" dirty="0"/>
              </a:p>
            </p:txBody>
          </p:sp>
        </mc:Choice>
        <mc:Fallback xmlns="">
          <p:sp>
            <p:nvSpPr>
              <p:cNvPr id="7" name="內容版面配置區 2"/>
              <p:cNvSpPr txBox="1">
                <a:spLocks noRot="1" noChangeAspect="1" noMove="1" noResize="1" noEditPoints="1" noAdjustHandles="1" noChangeArrowheads="1" noChangeShapeType="1" noTextEdit="1"/>
              </p:cNvSpPr>
              <p:nvPr/>
            </p:nvSpPr>
            <p:spPr>
              <a:xfrm>
                <a:off x="4107854" y="3152803"/>
                <a:ext cx="3344466" cy="1512168"/>
              </a:xfrm>
              <a:prstGeom prst="rect">
                <a:avLst/>
              </a:prstGeom>
              <a:blipFill rotWithShape="1">
                <a:blip r:embed="rId3"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內容版面配置區 2"/>
              <p:cNvSpPr txBox="1">
                <a:spLocks/>
              </p:cNvSpPr>
              <p:nvPr/>
            </p:nvSpPr>
            <p:spPr>
              <a:xfrm>
                <a:off x="1115616" y="4930293"/>
                <a:ext cx="6264696" cy="152304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b="1" dirty="0" smtClean="0">
                    <a:latin typeface="Angelina" pitchFamily="2" charset="0"/>
                  </a:rPr>
                  <a:t>Algorithm:  after perturbation, the cost difference is </a:t>
                </a:r>
                <a14:m>
                  <m:oMath xmlns:m="http://schemas.openxmlformats.org/officeDocument/2006/math">
                    <m:r>
                      <a:rPr lang="en-US" altLang="zh-TW" sz="2400" b="1" i="1">
                        <a:latin typeface="Cambria Math"/>
                        <a:ea typeface="Cambria Math"/>
                      </a:rPr>
                      <m:t>∆</m:t>
                    </m:r>
                    <m:r>
                      <a:rPr lang="en-US" altLang="zh-TW" sz="2400" b="1" i="1">
                        <a:latin typeface="Cambria Math"/>
                        <a:ea typeface="Cambria Math"/>
                      </a:rPr>
                      <m:t>𝑪</m:t>
                    </m:r>
                  </m:oMath>
                </a14:m>
                <a:r>
                  <a:rPr lang="en-US" altLang="zh-TW" b="1" dirty="0" smtClean="0">
                    <a:latin typeface="Angelina" pitchFamily="2" charset="0"/>
                  </a:rPr>
                  <a:t>, </a:t>
                </a:r>
                <a:br>
                  <a:rPr lang="en-US" altLang="zh-TW" b="1" dirty="0" smtClean="0">
                    <a:latin typeface="Angelina" pitchFamily="2" charset="0"/>
                  </a:rPr>
                </a:br>
                <a:r>
                  <a:rPr lang="en-US" altLang="zh-TW" b="1" dirty="0" smtClean="0">
                    <a:latin typeface="Angelina" pitchFamily="2" charset="0"/>
                  </a:rPr>
                  <a:t>	  Get random number [0, 1]</a:t>
                </a:r>
              </a:p>
              <a:p>
                <a:pPr marL="0" indent="0">
                  <a:buNone/>
                </a:pPr>
                <a:r>
                  <a:rPr lang="en-US" altLang="zh-TW" b="1" dirty="0">
                    <a:latin typeface="Angelina" pitchFamily="2" charset="0"/>
                  </a:rPr>
                  <a:t>	</a:t>
                </a:r>
                <a:r>
                  <a:rPr lang="en-US" altLang="zh-TW" b="1" dirty="0" smtClean="0">
                    <a:latin typeface="Angelina" pitchFamily="2" charset="0"/>
                  </a:rPr>
                  <a:t>  if ( random number </a:t>
                </a:r>
                <a:r>
                  <a:rPr lang="en-US" altLang="zh-TW" b="1" dirty="0" smtClean="0">
                    <a:latin typeface="Ebrima" pitchFamily="2" charset="0"/>
                    <a:ea typeface="Ebrima" pitchFamily="2" charset="0"/>
                    <a:cs typeface="Ebrima" pitchFamily="2" charset="0"/>
                  </a:rPr>
                  <a:t>&lt; </a:t>
                </a:r>
                <a:r>
                  <a:rPr lang="en-US" altLang="zh-TW" b="1" dirty="0" err="1" smtClean="0">
                    <a:latin typeface="Angelina" pitchFamily="2" charset="0"/>
                  </a:rPr>
                  <a:t>prob</a:t>
                </a:r>
                <a:r>
                  <a:rPr lang="en-US" altLang="zh-TW" b="1" dirty="0" smtClean="0">
                    <a:latin typeface="Angelina" pitchFamily="2" charset="0"/>
                  </a:rPr>
                  <a:t> )	accept;</a:t>
                </a:r>
              </a:p>
              <a:p>
                <a:pPr marL="0" indent="0">
                  <a:buNone/>
                </a:pPr>
                <a:r>
                  <a:rPr lang="en-US" altLang="zh-TW" b="1" dirty="0" smtClean="0">
                    <a:latin typeface="Angelina" pitchFamily="2" charset="0"/>
                  </a:rPr>
                  <a:t>	  else			try another perturbation</a:t>
                </a:r>
                <a:endParaRPr lang="en-US" altLang="zh-TW" b="1" dirty="0">
                  <a:latin typeface="Angelina" pitchFamily="2" charset="0"/>
                </a:endParaRPr>
              </a:p>
            </p:txBody>
          </p:sp>
        </mc:Choice>
        <mc:Fallback xmlns="">
          <p:sp>
            <p:nvSpPr>
              <p:cNvPr id="8" name="內容版面配置區 2"/>
              <p:cNvSpPr txBox="1">
                <a:spLocks noRot="1" noChangeAspect="1" noMove="1" noResize="1" noEditPoints="1" noAdjustHandles="1" noChangeArrowheads="1" noChangeShapeType="1" noTextEdit="1"/>
              </p:cNvSpPr>
              <p:nvPr/>
            </p:nvSpPr>
            <p:spPr>
              <a:xfrm>
                <a:off x="1115616" y="4930293"/>
                <a:ext cx="6264696" cy="1523043"/>
              </a:xfrm>
              <a:prstGeom prst="rect">
                <a:avLst/>
              </a:prstGeom>
              <a:blipFill rotWithShape="1">
                <a:blip r:embed="rId4" cstate="print"/>
                <a:stretch>
                  <a:fillRect l="-1556" t="-6800" b="-6800"/>
                </a:stretch>
              </a:blipFill>
            </p:spPr>
            <p:txBody>
              <a:bodyPr/>
              <a:lstStyle/>
              <a:p>
                <a:r>
                  <a:rPr lang="zh-TW" altLang="en-US">
                    <a:noFill/>
                  </a:rPr>
                  <a:t> </a:t>
                </a:r>
              </a:p>
            </p:txBody>
          </p:sp>
        </mc:Fallback>
      </mc:AlternateContent>
      <p:sp>
        <p:nvSpPr>
          <p:cNvPr id="12" name="標題 1"/>
          <p:cNvSpPr txBox="1">
            <a:spLocks/>
          </p:cNvSpPr>
          <p:nvPr/>
        </p:nvSpPr>
        <p:spPr>
          <a:xfrm>
            <a:off x="457200" y="274638"/>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dirty="0" smtClean="0">
                <a:latin typeface="Comic Sans MS" pitchFamily="66" charset="0"/>
              </a:rPr>
              <a:t>Annealing genetic algorithm (2)</a:t>
            </a:r>
            <a:endParaRPr lang="en-US" altLang="zh-TW" sz="4000" dirty="0">
              <a:latin typeface="Comic Sans MS" pitchFamily="66" charset="0"/>
            </a:endParaRPr>
          </a:p>
        </p:txBody>
      </p:sp>
      <p:cxnSp>
        <p:nvCxnSpPr>
          <p:cNvPr id="13" name="直線接點 12"/>
          <p:cNvCxnSpPr/>
          <p:nvPr/>
        </p:nvCxnSpPr>
        <p:spPr>
          <a:xfrm>
            <a:off x="107504" y="112474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037113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157192"/>
            <a:ext cx="8229600" cy="1110208"/>
          </a:xfrm>
        </p:spPr>
        <p:txBody>
          <a:bodyPr>
            <a:normAutofit fontScale="85000" lnSpcReduction="10000"/>
          </a:bodyPr>
          <a:lstStyle/>
          <a:p>
            <a:pPr marL="571500" indent="-514350">
              <a:buFont typeface="+mj-lt"/>
              <a:buAutoNum type="arabicParenR"/>
            </a:pPr>
            <a:r>
              <a:rPr lang="en-US" altLang="zh-TW" sz="1700" dirty="0" smtClean="0">
                <a:latin typeface="Arial Unicode MS" pitchFamily="34" charset="-120"/>
                <a:ea typeface="Arial Unicode MS" pitchFamily="34" charset="-120"/>
                <a:cs typeface="Arial Unicode MS" pitchFamily="34" charset="-120"/>
              </a:rPr>
              <a:t>F.T</a:t>
            </a:r>
            <a:r>
              <a:rPr lang="en-US" altLang="zh-TW" sz="1700" dirty="0">
                <a:latin typeface="Arial Unicode MS" pitchFamily="34" charset="-120"/>
                <a:ea typeface="Arial Unicode MS" pitchFamily="34" charset="-120"/>
                <a:cs typeface="Arial Unicode MS" pitchFamily="34" charset="-120"/>
              </a:rPr>
              <a:t>. Lin, C.Y. Kao, C.C. Hsu, "Applying the Genetic Approach to Simulated Annealing</a:t>
            </a:r>
            <a:br>
              <a:rPr lang="en-US" altLang="zh-TW" sz="1700" dirty="0">
                <a:latin typeface="Arial Unicode MS" pitchFamily="34" charset="-120"/>
                <a:ea typeface="Arial Unicode MS" pitchFamily="34" charset="-120"/>
                <a:cs typeface="Arial Unicode MS" pitchFamily="34" charset="-120"/>
              </a:rPr>
            </a:br>
            <a:r>
              <a:rPr lang="en-US" altLang="zh-TW" sz="1700" dirty="0">
                <a:latin typeface="Arial Unicode MS" pitchFamily="34" charset="-120"/>
                <a:ea typeface="Arial Unicode MS" pitchFamily="34" charset="-120"/>
                <a:cs typeface="Arial Unicode MS" pitchFamily="34" charset="-120"/>
              </a:rPr>
              <a:t>in </a:t>
            </a:r>
            <a:r>
              <a:rPr lang="en-US" altLang="zh-TW" sz="1700" dirty="0" err="1">
                <a:latin typeface="Arial Unicode MS" pitchFamily="34" charset="-120"/>
                <a:ea typeface="Arial Unicode MS" pitchFamily="34" charset="-120"/>
                <a:cs typeface="Arial Unicode MS" pitchFamily="34" charset="-120"/>
              </a:rPr>
              <a:t>Solring</a:t>
            </a:r>
            <a:r>
              <a:rPr lang="en-US" altLang="zh-TW" sz="1700" dirty="0">
                <a:latin typeface="Arial Unicode MS" pitchFamily="34" charset="-120"/>
                <a:ea typeface="Arial Unicode MS" pitchFamily="34" charset="-120"/>
                <a:cs typeface="Arial Unicode MS" pitchFamily="34" charset="-120"/>
              </a:rPr>
              <a:t> Some NP-Hard Problems", IEEE tr. System, Man, Cybernetics, Nov </a:t>
            </a:r>
            <a:r>
              <a:rPr lang="en-US" altLang="zh-TW" sz="1700" dirty="0" smtClean="0">
                <a:latin typeface="Arial Unicode MS" pitchFamily="34" charset="-120"/>
                <a:ea typeface="Arial Unicode MS" pitchFamily="34" charset="-120"/>
                <a:cs typeface="Arial Unicode MS" pitchFamily="34" charset="-120"/>
              </a:rPr>
              <a:t>1993.</a:t>
            </a:r>
          </a:p>
          <a:p>
            <a:pPr marL="571500" indent="-514350">
              <a:buFont typeface="+mj-lt"/>
              <a:buAutoNum type="arabicParenR"/>
            </a:pPr>
            <a:endParaRPr lang="en-US" altLang="zh-TW" sz="1700" dirty="0" smtClean="0">
              <a:latin typeface="Arial Unicode MS" pitchFamily="34" charset="-120"/>
              <a:ea typeface="Arial Unicode MS" pitchFamily="34" charset="-120"/>
              <a:cs typeface="Arial Unicode MS" pitchFamily="34" charset="-120"/>
            </a:endParaRPr>
          </a:p>
          <a:p>
            <a:pPr marL="571500" indent="-514350">
              <a:buFont typeface="+mj-lt"/>
              <a:buAutoNum type="arabicParenR"/>
            </a:pPr>
            <a:r>
              <a:rPr lang="en-US" altLang="zh-TW" sz="1700" dirty="0" smtClean="0">
                <a:latin typeface="Arial Unicode MS" pitchFamily="34" charset="-120"/>
                <a:ea typeface="Arial Unicode MS" pitchFamily="34" charset="-120"/>
                <a:cs typeface="Arial Unicode MS" pitchFamily="34" charset="-120"/>
              </a:rPr>
              <a:t>L.H</a:t>
            </a:r>
            <a:r>
              <a:rPr lang="en-US" altLang="zh-TW" sz="1700" dirty="0">
                <a:latin typeface="Arial Unicode MS" pitchFamily="34" charset="-120"/>
                <a:ea typeface="Arial Unicode MS" pitchFamily="34" charset="-120"/>
                <a:cs typeface="Arial Unicode MS" pitchFamily="34" charset="-120"/>
              </a:rPr>
              <a:t>. Wang, C.Y. Kao, M. </a:t>
            </a:r>
            <a:r>
              <a:rPr lang="en-US" altLang="zh-TW" sz="1700" dirty="0" err="1">
                <a:latin typeface="Arial Unicode MS" pitchFamily="34" charset="-120"/>
                <a:ea typeface="Arial Unicode MS" pitchFamily="34" charset="-120"/>
                <a:cs typeface="Arial Unicode MS" pitchFamily="34" charset="-120"/>
              </a:rPr>
              <a:t>Ouhyoung</a:t>
            </a:r>
            <a:r>
              <a:rPr lang="en-US" altLang="zh-TW" sz="1700" dirty="0">
                <a:latin typeface="Arial Unicode MS" pitchFamily="34" charset="-120"/>
                <a:ea typeface="Arial Unicode MS" pitchFamily="34" charset="-120"/>
                <a:cs typeface="Arial Unicode MS" pitchFamily="34" charset="-120"/>
              </a:rPr>
              <a:t>, W.C. Chen, Proc. Tools with AI(TAI' 94), Nov 1994</a:t>
            </a:r>
            <a:r>
              <a:rPr lang="en-US" altLang="zh-TW" sz="1700" dirty="0" smtClean="0">
                <a:latin typeface="Arial Unicode MS" pitchFamily="34" charset="-120"/>
                <a:ea typeface="Arial Unicode MS" pitchFamily="34" charset="-120"/>
                <a:cs typeface="Arial Unicode MS" pitchFamily="34" charset="-120"/>
              </a:rPr>
              <a:t>.</a:t>
            </a:r>
            <a:endParaRPr lang="en-US" altLang="zh-TW" sz="1700" dirty="0">
              <a:latin typeface="Arial Unicode MS" pitchFamily="34" charset="-120"/>
              <a:ea typeface="Arial Unicode MS" pitchFamily="34" charset="-120"/>
              <a:cs typeface="Arial Unicode MS" pitchFamily="34" charset="-12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141</a:t>
            </a:fld>
            <a:endParaRPr lang="zh-TW" altLang="en-US"/>
          </a:p>
        </p:txBody>
      </p:sp>
      <p:pic>
        <p:nvPicPr>
          <p:cNvPr id="39938" name="Picture 2" descr="C:\Users\tantofish\Desktop\57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796" y="1196752"/>
            <a:ext cx="5616624" cy="3899144"/>
          </a:xfrm>
          <a:prstGeom prst="rect">
            <a:avLst/>
          </a:prstGeom>
          <a:noFill/>
          <a:extLst>
            <a:ext uri="{909E8E84-426E-40DD-AFC4-6F175D3DCCD1}">
              <a14:hiddenFill xmlns:a14="http://schemas.microsoft.com/office/drawing/2010/main">
                <a:solidFill>
                  <a:srgbClr val="FFFFFF"/>
                </a:solidFill>
              </a14:hiddenFill>
            </a:ext>
          </a:extLst>
        </p:spPr>
      </p:pic>
      <p:sp>
        <p:nvSpPr>
          <p:cNvPr id="12" name="標題 1"/>
          <p:cNvSpPr txBox="1">
            <a:spLocks/>
          </p:cNvSpPr>
          <p:nvPr/>
        </p:nvSpPr>
        <p:spPr>
          <a:xfrm>
            <a:off x="457200" y="274638"/>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dirty="0" smtClean="0">
                <a:latin typeface="Comic Sans MS" pitchFamily="66" charset="0"/>
              </a:rPr>
              <a:t>Annealing genetic algorithm (4)</a:t>
            </a:r>
            <a:endParaRPr lang="en-US" altLang="zh-TW" sz="4000" dirty="0">
              <a:latin typeface="Comic Sans MS" pitchFamily="66" charset="0"/>
            </a:endParaRPr>
          </a:p>
        </p:txBody>
      </p:sp>
      <p:cxnSp>
        <p:nvCxnSpPr>
          <p:cNvPr id="13" name="直線接點 12"/>
          <p:cNvCxnSpPr/>
          <p:nvPr/>
        </p:nvCxnSpPr>
        <p:spPr>
          <a:xfrm>
            <a:off x="107504" y="112474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440779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normAutofit/>
          </a:bodyPr>
          <a:lstStyle/>
          <a:p>
            <a:r>
              <a:rPr lang="en-US" altLang="zh-TW" sz="4000" dirty="0">
                <a:latin typeface="Comic Sans MS" pitchFamily="66" charset="0"/>
              </a:rPr>
              <a:t>Annealing genetic </a:t>
            </a:r>
            <a:r>
              <a:rPr lang="en-US" altLang="zh-TW" sz="4000" dirty="0" smtClean="0">
                <a:latin typeface="Comic Sans MS" pitchFamily="66" charset="0"/>
              </a:rPr>
              <a:t>algorithm (5)</a:t>
            </a:r>
            <a:endParaRPr lang="en-US" altLang="zh-TW" sz="4000" dirty="0">
              <a:latin typeface="Comic Sans MS" pitchFamily="66" charset="0"/>
            </a:endParaRPr>
          </a:p>
        </p:txBody>
      </p:sp>
      <p:sp>
        <p:nvSpPr>
          <p:cNvPr id="3" name="內容版面配置區 2"/>
          <p:cNvSpPr>
            <a:spLocks noGrp="1"/>
          </p:cNvSpPr>
          <p:nvPr>
            <p:ph idx="1"/>
          </p:nvPr>
        </p:nvSpPr>
        <p:spPr>
          <a:xfrm>
            <a:off x="539552" y="1196752"/>
            <a:ext cx="5256584" cy="1440160"/>
          </a:xfrm>
        </p:spPr>
        <p:txBody>
          <a:bodyPr>
            <a:normAutofit/>
          </a:bodyPr>
          <a:lstStyle/>
          <a:p>
            <a:r>
              <a:rPr lang="en-US" altLang="zh-TW" sz="2200" b="1" dirty="0" smtClean="0">
                <a:latin typeface="Comic Sans MS" pitchFamily="66" charset="0"/>
              </a:rPr>
              <a:t>Concept</a:t>
            </a:r>
          </a:p>
          <a:p>
            <a:pPr lvl="1"/>
            <a:r>
              <a:rPr lang="en-US" altLang="zh-TW" sz="1600" dirty="0" smtClean="0">
                <a:latin typeface="Comic Sans MS" pitchFamily="66" charset="0"/>
              </a:rPr>
              <a:t>Population-based SA</a:t>
            </a:r>
          </a:p>
          <a:p>
            <a:pPr lvl="1"/>
            <a:r>
              <a:rPr lang="en-US" altLang="zh-TW" sz="1600" dirty="0" smtClean="0">
                <a:latin typeface="Comic Sans MS" pitchFamily="66" charset="0"/>
              </a:rPr>
              <a:t>Boltzmann </a:t>
            </a:r>
            <a:r>
              <a:rPr lang="en-US" altLang="zh-TW" sz="1600" dirty="0">
                <a:latin typeface="Comic Sans MS" pitchFamily="66" charset="0"/>
              </a:rPr>
              <a:t>type selection operator</a:t>
            </a:r>
          </a:p>
          <a:p>
            <a:pPr indent="-285750"/>
            <a:endParaRPr lang="en-US" altLang="zh-TW" sz="1600" dirty="0">
              <a:latin typeface="Comic Sans MS" pitchFamily="66" charset="0"/>
              <a:ea typeface="Arial Unicode MS" pitchFamily="34" charset="-120"/>
              <a:cs typeface="Arial Unicode MS" pitchFamily="34" charset="-12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142</a:t>
            </a:fld>
            <a:endParaRPr lang="zh-TW" altLang="en-US"/>
          </a:p>
        </p:txBody>
      </p:sp>
      <p:pic>
        <p:nvPicPr>
          <p:cNvPr id="40962" name="Picture 2" descr="C:\Users\tantofish\Desktop\5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348880"/>
            <a:ext cx="6480720" cy="37270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107504" y="112474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859181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Result (</a:t>
            </a:r>
            <a:r>
              <a:rPr lang="en-US" altLang="zh-TW" sz="4000" dirty="0">
                <a:latin typeface="Comic Sans MS" pitchFamily="66" charset="0"/>
              </a:rPr>
              <a:t>2)</a:t>
            </a:r>
          </a:p>
        </p:txBody>
      </p:sp>
      <p:sp>
        <p:nvSpPr>
          <p:cNvPr id="3" name="內容版面配置區 2"/>
          <p:cNvSpPr>
            <a:spLocks noGrp="1"/>
          </p:cNvSpPr>
          <p:nvPr>
            <p:ph idx="1"/>
          </p:nvPr>
        </p:nvSpPr>
        <p:spPr/>
        <p:txBody>
          <a:bodyPr>
            <a:normAutofit/>
          </a:bodyPr>
          <a:lstStyle/>
          <a:p>
            <a:r>
              <a:rPr lang="en-US" altLang="zh-TW" dirty="0">
                <a:latin typeface="Comic Sans MS" pitchFamily="66" charset="0"/>
              </a:rPr>
              <a:t>Parameter </a:t>
            </a:r>
            <a:r>
              <a:rPr lang="en-US" altLang="zh-TW" dirty="0" smtClean="0">
                <a:latin typeface="Comic Sans MS" pitchFamily="66" charset="0"/>
              </a:rPr>
              <a:t>setting</a:t>
            </a:r>
            <a:endParaRPr lang="en-US" altLang="zh-TW" dirty="0">
              <a:latin typeface="Comic Sans MS" pitchFamily="66" charset="0"/>
            </a:endParaRPr>
          </a:p>
          <a:p>
            <a:pPr lvl="1"/>
            <a:r>
              <a:rPr lang="en-US" altLang="zh-TW" dirty="0">
                <a:latin typeface="Comic Sans MS" pitchFamily="66" charset="0"/>
              </a:rPr>
              <a:t>population size = 50</a:t>
            </a:r>
          </a:p>
          <a:p>
            <a:pPr marL="0" indent="0">
              <a:buNone/>
            </a:pPr>
            <a:endParaRPr lang="en-US" altLang="zh-TW" dirty="0">
              <a:latin typeface="Comic Sans MS" pitchFamily="66" charset="0"/>
            </a:endParaRPr>
          </a:p>
          <a:p>
            <a:r>
              <a:rPr lang="en-US" altLang="zh-TW" dirty="0" smtClean="0">
                <a:latin typeface="Comic Sans MS" pitchFamily="66" charset="0"/>
              </a:rPr>
              <a:t>Precision </a:t>
            </a:r>
            <a:r>
              <a:rPr lang="en-US" altLang="zh-TW" dirty="0">
                <a:latin typeface="Comic Sans MS" pitchFamily="66" charset="0"/>
              </a:rPr>
              <a:t>of Search </a:t>
            </a:r>
            <a:r>
              <a:rPr lang="en-US" altLang="zh-TW" dirty="0" smtClean="0">
                <a:latin typeface="Comic Sans MS" pitchFamily="66" charset="0"/>
              </a:rPr>
              <a:t>Space</a:t>
            </a:r>
            <a:endParaRPr lang="en-US" altLang="zh-TW" dirty="0">
              <a:latin typeface="Comic Sans MS" pitchFamily="66" charset="0"/>
            </a:endParaRPr>
          </a:p>
          <a:p>
            <a:pPr lvl="1"/>
            <a:r>
              <a:rPr lang="en-US" altLang="zh-TW" dirty="0">
                <a:latin typeface="Comic Sans MS" pitchFamily="66" charset="0"/>
              </a:rPr>
              <a:t>0.2 angstrom in translation</a:t>
            </a:r>
          </a:p>
          <a:p>
            <a:pPr lvl="1"/>
            <a:r>
              <a:rPr lang="en-US" altLang="zh-TW" dirty="0">
                <a:latin typeface="Comic Sans MS" pitchFamily="66" charset="0"/>
              </a:rPr>
              <a:t>5 degrees in </a:t>
            </a:r>
            <a:r>
              <a:rPr lang="en-US" altLang="zh-TW" dirty="0" smtClean="0">
                <a:latin typeface="Comic Sans MS" pitchFamily="66" charset="0"/>
              </a:rPr>
              <a:t>rotation</a:t>
            </a:r>
            <a:r>
              <a:rPr lang="en-US" altLang="zh-TW" dirty="0">
                <a:latin typeface="Comic Sans MS" pitchFamily="66" charset="0"/>
              </a:rPr>
              <a:t/>
            </a:r>
            <a:br>
              <a:rPr lang="en-US" altLang="zh-TW" dirty="0">
                <a:latin typeface="Comic Sans MS" pitchFamily="66" charset="0"/>
              </a:rPr>
            </a:b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143</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004262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144</a:t>
            </a:fld>
            <a:endParaRPr lang="zh-TW" altLang="en-US"/>
          </a:p>
        </p:txBody>
      </p:sp>
      <p:pic>
        <p:nvPicPr>
          <p:cNvPr id="41986" name="Picture 2" descr="C:\Users\tantofish\Desktop\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9922"/>
            <a:ext cx="4896544" cy="68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92042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Protein DHFR (</a:t>
            </a:r>
            <a:r>
              <a:rPr lang="en-US" altLang="zh-TW" dirty="0" err="1" smtClean="0"/>
              <a:t>dihydrofolate</a:t>
            </a:r>
            <a:r>
              <a:rPr lang="en-US" altLang="zh-TW" dirty="0" smtClean="0"/>
              <a:t> reductase) with inhibitors</a:t>
            </a:r>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594" y="2204864"/>
            <a:ext cx="7728858" cy="3312368"/>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145</a:t>
            </a:fld>
            <a:endParaRPr lang="zh-TW" altLang="en-US"/>
          </a:p>
        </p:txBody>
      </p:sp>
    </p:spTree>
    <p:extLst>
      <p:ext uri="{BB962C8B-B14F-4D97-AF65-F5344CB8AC3E}">
        <p14:creationId xmlns:p14="http://schemas.microsoft.com/office/powerpoint/2010/main" val="42674395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Conclusion</a:t>
            </a:r>
            <a:endParaRPr lang="zh-TW" altLang="en-US" sz="4000" dirty="0">
              <a:latin typeface="Comic Sans MS" pitchFamily="66" charset="0"/>
            </a:endParaRPr>
          </a:p>
        </p:txBody>
      </p:sp>
      <p:sp>
        <p:nvSpPr>
          <p:cNvPr id="3" name="內容版面配置區 2"/>
          <p:cNvSpPr>
            <a:spLocks noGrp="1"/>
          </p:cNvSpPr>
          <p:nvPr>
            <p:ph idx="1"/>
          </p:nvPr>
        </p:nvSpPr>
        <p:spPr>
          <a:xfrm>
            <a:off x="251520" y="1711349"/>
            <a:ext cx="8856984" cy="4525963"/>
          </a:xfrm>
        </p:spPr>
        <p:txBody>
          <a:bodyPr>
            <a:normAutofit/>
          </a:bodyPr>
          <a:lstStyle/>
          <a:p>
            <a:r>
              <a:rPr lang="en-US" altLang="zh-TW" sz="2800" dirty="0">
                <a:latin typeface="Comic Sans MS" pitchFamily="66" charset="0"/>
              </a:rPr>
              <a:t>AG is stable and </a:t>
            </a:r>
            <a:r>
              <a:rPr lang="en-US" altLang="zh-TW" sz="2800" dirty="0" smtClean="0">
                <a:latin typeface="Comic Sans MS" pitchFamily="66" charset="0"/>
              </a:rPr>
              <a:t>powerful</a:t>
            </a:r>
          </a:p>
          <a:p>
            <a:endParaRPr lang="en-US" altLang="zh-TW" sz="2800" dirty="0">
              <a:latin typeface="Comic Sans MS" pitchFamily="66" charset="0"/>
            </a:endParaRPr>
          </a:p>
          <a:p>
            <a:r>
              <a:rPr lang="en-US" altLang="zh-TW" sz="2800" dirty="0" smtClean="0">
                <a:latin typeface="Comic Sans MS" pitchFamily="66" charset="0"/>
              </a:rPr>
              <a:t>Algorithm-only </a:t>
            </a:r>
            <a:r>
              <a:rPr lang="en-US" altLang="zh-TW" sz="2800" dirty="0">
                <a:latin typeface="Comic Sans MS" pitchFamily="66" charset="0"/>
              </a:rPr>
              <a:t>approach can </a:t>
            </a:r>
            <a:r>
              <a:rPr lang="en-US" altLang="zh-TW" sz="2800" dirty="0" smtClean="0">
                <a:latin typeface="Comic Sans MS" pitchFamily="66" charset="0"/>
              </a:rPr>
              <a:t>obtain </a:t>
            </a:r>
            <a:r>
              <a:rPr lang="en-US" altLang="zh-TW" sz="2800" dirty="0">
                <a:latin typeface="Comic Sans MS" pitchFamily="66" charset="0"/>
              </a:rPr>
              <a:t>reasonable </a:t>
            </a:r>
            <a:r>
              <a:rPr lang="en-US" altLang="zh-TW" sz="2800" dirty="0" smtClean="0">
                <a:latin typeface="Comic Sans MS" pitchFamily="66" charset="0"/>
              </a:rPr>
              <a:t>solutions</a:t>
            </a:r>
          </a:p>
          <a:p>
            <a:endParaRPr lang="en-US" altLang="zh-TW" sz="2800" dirty="0">
              <a:latin typeface="Comic Sans MS" pitchFamily="66" charset="0"/>
            </a:endParaRPr>
          </a:p>
          <a:p>
            <a:r>
              <a:rPr lang="en-US" altLang="zh-TW" sz="2800" dirty="0" smtClean="0">
                <a:latin typeface="Comic Sans MS" pitchFamily="66" charset="0"/>
              </a:rPr>
              <a:t>Based </a:t>
            </a:r>
            <a:r>
              <a:rPr lang="en-US" altLang="zh-TW" sz="2800" dirty="0">
                <a:latin typeface="Comic Sans MS" pitchFamily="66" charset="0"/>
              </a:rPr>
              <a:t>on AG, drug design tool </a:t>
            </a:r>
            <a:r>
              <a:rPr lang="en-US" altLang="zh-TW" sz="2800" dirty="0" smtClean="0">
                <a:latin typeface="Comic Sans MS" pitchFamily="66" charset="0"/>
              </a:rPr>
              <a:t>can be </a:t>
            </a:r>
            <a:r>
              <a:rPr lang="en-US" altLang="zh-TW" sz="2800" dirty="0">
                <a:latin typeface="Comic Sans MS" pitchFamily="66" charset="0"/>
              </a:rPr>
              <a:t>developed</a:t>
            </a:r>
          </a:p>
          <a:p>
            <a:endParaRPr lang="zh-TW" altLang="en-US" sz="28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146</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151626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Optical Trackers</a:t>
            </a:r>
            <a:r>
              <a:rPr lang="en-US" altLang="zh-TW" sz="4000" dirty="0">
                <a:latin typeface="Comic Sans MS" pitchFamily="66" charset="0"/>
              </a:rPr>
              <a:t/>
            </a:r>
            <a:br>
              <a:rPr lang="en-US" altLang="zh-TW" sz="4000" dirty="0">
                <a:latin typeface="Comic Sans MS" pitchFamily="66" charset="0"/>
              </a:rPr>
            </a:br>
            <a:r>
              <a:rPr lang="en-US" altLang="zh-TW" sz="2700" dirty="0" smtClean="0">
                <a:latin typeface="Comic Sans MS" pitchFamily="66" charset="0"/>
              </a:rPr>
              <a:t>Environment setup</a:t>
            </a:r>
            <a:endParaRPr lang="zh-TW" altLang="en-US" sz="2700" dirty="0">
              <a:latin typeface="Comic Sans MS" pitchFamily="66" charset="0"/>
            </a:endParaRPr>
          </a:p>
        </p:txBody>
      </p:sp>
      <p:sp>
        <p:nvSpPr>
          <p:cNvPr id="3" name="內容版面配置區 2"/>
          <p:cNvSpPr>
            <a:spLocks noGrp="1"/>
          </p:cNvSpPr>
          <p:nvPr>
            <p:ph idx="1"/>
          </p:nvPr>
        </p:nvSpPr>
        <p:spPr/>
        <p:txBody>
          <a:bodyPr>
            <a:normAutofit/>
          </a:bodyPr>
          <a:lstStyle/>
          <a:p>
            <a:r>
              <a:rPr lang="en-US" altLang="zh-TW" sz="2400" dirty="0" smtClean="0">
                <a:latin typeface="Comic Sans MS" pitchFamily="66" charset="0"/>
              </a:rPr>
              <a:t>Outside-in </a:t>
            </a:r>
            <a:r>
              <a:rPr lang="en-US" altLang="zh-TW" sz="2400" dirty="0" err="1">
                <a:latin typeface="Comic Sans MS" pitchFamily="66" charset="0"/>
              </a:rPr>
              <a:t>vs</a:t>
            </a:r>
            <a:r>
              <a:rPr lang="en-US" altLang="zh-TW" sz="2400" dirty="0">
                <a:latin typeface="Comic Sans MS" pitchFamily="66" charset="0"/>
              </a:rPr>
              <a:t> Inside-out optical trackers</a:t>
            </a:r>
          </a:p>
          <a:p>
            <a:r>
              <a:rPr lang="en-US" altLang="zh-TW" sz="2400" dirty="0" smtClean="0">
                <a:latin typeface="Comic Sans MS" pitchFamily="66" charset="0"/>
              </a:rPr>
              <a:t>Environment</a:t>
            </a:r>
            <a:endParaRPr lang="en-US" altLang="zh-TW" sz="2400" dirty="0">
              <a:latin typeface="Comic Sans MS" pitchFamily="66" charset="0"/>
            </a:endParaRPr>
          </a:p>
          <a:p>
            <a:endParaRPr lang="zh-TW" altLang="en-US" sz="28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147</a:t>
            </a:fld>
            <a:endParaRPr lang="zh-TW" altLang="en-US"/>
          </a:p>
        </p:txBody>
      </p:sp>
      <p:pic>
        <p:nvPicPr>
          <p:cNvPr id="44034" name="Picture 2" descr="C:\Users\tantofish\Desktop\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113781"/>
            <a:ext cx="4392488" cy="43121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412776"/>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279618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Comic Sans MS" pitchFamily="66" charset="0"/>
                <a:cs typeface="Times New Roman" pitchFamily="18" charset="0"/>
              </a:rPr>
              <a:t>Algorithms: Inferring 3D </a:t>
            </a:r>
            <a:r>
              <a:rPr lang="en-US" altLang="zh-TW" sz="3600" dirty="0" smtClean="0">
                <a:latin typeface="Comic Sans MS" pitchFamily="66" charset="0"/>
                <a:cs typeface="Times New Roman" pitchFamily="18" charset="0"/>
              </a:rPr>
              <a:t>position</a:t>
            </a:r>
            <a:endParaRPr lang="zh-TW" altLang="en-US" sz="3600" dirty="0">
              <a:latin typeface="Comic Sans MS" pitchFamily="66" charset="0"/>
              <a:cs typeface="Times New Roman" pitchFamily="18" charset="0"/>
            </a:endParaRPr>
          </a:p>
        </p:txBody>
      </p:sp>
      <p:sp>
        <p:nvSpPr>
          <p:cNvPr id="3" name="內容版面配置區 2"/>
          <p:cNvSpPr>
            <a:spLocks noGrp="1"/>
          </p:cNvSpPr>
          <p:nvPr>
            <p:ph idx="1"/>
          </p:nvPr>
        </p:nvSpPr>
        <p:spPr/>
        <p:txBody>
          <a:bodyPr>
            <a:normAutofit/>
          </a:bodyPr>
          <a:lstStyle/>
          <a:p>
            <a:r>
              <a:rPr lang="en-US" altLang="zh-TW" sz="2400" dirty="0"/>
              <a:t>Inferring 3D position from 2D </a:t>
            </a:r>
            <a:r>
              <a:rPr lang="en-US" altLang="zh-TW" sz="2400" dirty="0" smtClean="0"/>
              <a:t>image</a:t>
            </a:r>
          </a:p>
          <a:p>
            <a:endParaRPr lang="en-US" altLang="zh-TW" sz="2400" dirty="0" smtClean="0"/>
          </a:p>
          <a:p>
            <a:endParaRPr lang="en-US" altLang="zh-TW" sz="2400" dirty="0"/>
          </a:p>
          <a:p>
            <a:r>
              <a:rPr lang="en-US" altLang="zh-TW" sz="2400" dirty="0"/>
              <a:t>12 unknowns in M, each 3D point provides 2 independent constrains =&gt; 6 points </a:t>
            </a:r>
            <a:endParaRPr lang="zh-TW" altLang="en-US" sz="2400"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148</a:t>
            </a:fld>
            <a:endParaRPr lang="zh-TW" altLang="en-US"/>
          </a:p>
        </p:txBody>
      </p:sp>
      <p:pic>
        <p:nvPicPr>
          <p:cNvPr id="45058" name="Picture 2" descr="C:\Users\tantofish\Desktop\p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185987"/>
            <a:ext cx="6552728" cy="747011"/>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C:\Users\tantofish\Desktop\p6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786763"/>
            <a:ext cx="3672408" cy="30557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30698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Comic Sans MS" pitchFamily="66" charset="0"/>
                <a:cs typeface="Times New Roman" pitchFamily="18" charset="0"/>
              </a:rPr>
              <a:t>Algorithms: Inferring 3D </a:t>
            </a:r>
            <a:r>
              <a:rPr lang="en-US" altLang="zh-TW" sz="3600" dirty="0" smtClean="0">
                <a:latin typeface="Comic Sans MS" pitchFamily="66" charset="0"/>
                <a:cs typeface="Times New Roman" pitchFamily="18" charset="0"/>
              </a:rPr>
              <a:t>position</a:t>
            </a:r>
            <a:endParaRPr lang="zh-TW" altLang="en-US" sz="3600" dirty="0">
              <a:latin typeface="Comic Sans MS" pitchFamily="66" charset="0"/>
              <a:cs typeface="Times New Roman" pitchFamily="18" charset="0"/>
            </a:endParaRPr>
          </a:p>
        </p:txBody>
      </p:sp>
      <p:sp>
        <p:nvSpPr>
          <p:cNvPr id="3" name="內容版面配置區 2"/>
          <p:cNvSpPr>
            <a:spLocks noGrp="1"/>
          </p:cNvSpPr>
          <p:nvPr>
            <p:ph idx="1"/>
          </p:nvPr>
        </p:nvSpPr>
        <p:spPr>
          <a:xfrm>
            <a:off x="395536" y="1408509"/>
            <a:ext cx="8340923" cy="4525963"/>
          </a:xfrm>
        </p:spPr>
        <p:txBody>
          <a:bodyPr>
            <a:normAutofit/>
          </a:bodyPr>
          <a:lstStyle/>
          <a:p>
            <a:pPr marL="0" indent="0">
              <a:buNone/>
            </a:pPr>
            <a:r>
              <a:rPr lang="en-US" altLang="zh-TW" sz="2400" b="1" dirty="0"/>
              <a:t>Church(1945) method: modified by iterative converging.</a:t>
            </a:r>
          </a:p>
          <a:p>
            <a:endParaRPr lang="zh-TW" altLang="en-US" sz="2400"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149</a:t>
            </a:fld>
            <a:endParaRPr lang="zh-TW" altLang="en-US"/>
          </a:p>
        </p:txBody>
      </p:sp>
      <p:pic>
        <p:nvPicPr>
          <p:cNvPr id="46082" name="Picture 2" descr="C:\Users\tantofish\Desktop\p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88840"/>
            <a:ext cx="7995138" cy="47525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62075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r>
              <a:rPr lang="en-US" altLang="zh-TW" smtClean="0"/>
              <a:t>Google Glass </a:t>
            </a:r>
            <a:endParaRPr lang="zh-TW" altLang="en-US" smtClean="0"/>
          </a:p>
        </p:txBody>
      </p:sp>
      <p:pic>
        <p:nvPicPr>
          <p:cNvPr id="6147" name="內容版面配置區 3" descr="Google_glass_3.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47725" y="1752600"/>
            <a:ext cx="7458075" cy="4225925"/>
          </a:xfrm>
        </p:spPr>
      </p:pic>
    </p:spTree>
    <p:extLst>
      <p:ext uri="{BB962C8B-B14F-4D97-AF65-F5344CB8AC3E}">
        <p14:creationId xmlns:p14="http://schemas.microsoft.com/office/powerpoint/2010/main" val="93592934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150</a:t>
            </a:fld>
            <a:endParaRPr lang="zh-TW" altLang="en-US"/>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65"/>
          <a:stretch/>
        </p:blipFill>
        <p:spPr bwMode="auto">
          <a:xfrm>
            <a:off x="0" y="1247774"/>
            <a:ext cx="9144000" cy="47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標題 1"/>
          <p:cNvSpPr>
            <a:spLocks noGrp="1"/>
          </p:cNvSpPr>
          <p:nvPr>
            <p:ph type="title"/>
          </p:nvPr>
        </p:nvSpPr>
        <p:spPr>
          <a:xfrm>
            <a:off x="457200" y="274638"/>
            <a:ext cx="8229600" cy="1143000"/>
          </a:xfrm>
        </p:spPr>
        <p:txBody>
          <a:bodyPr>
            <a:normAutofit/>
          </a:bodyPr>
          <a:lstStyle/>
          <a:p>
            <a:r>
              <a:rPr lang="en-US" altLang="zh-TW" sz="4000" dirty="0">
                <a:latin typeface="Comic Sans MS" pitchFamily="66" charset="0"/>
              </a:rPr>
              <a:t>Algorithms: System </a:t>
            </a:r>
            <a:r>
              <a:rPr lang="en-US" altLang="zh-TW" sz="4000" dirty="0" smtClean="0">
                <a:latin typeface="Comic Sans MS" pitchFamily="66" charset="0"/>
              </a:rPr>
              <a:t>errors</a:t>
            </a:r>
            <a:endParaRPr lang="zh-TW" altLang="en-US" sz="4000" dirty="0">
              <a:latin typeface="Comic Sans MS" pitchFamily="66" charset="0"/>
            </a:endParaRPr>
          </a:p>
        </p:txBody>
      </p:sp>
      <p:cxnSp>
        <p:nvCxnSpPr>
          <p:cNvPr id="8" name="直線接點 7"/>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3568997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Algorithms: System </a:t>
            </a:r>
            <a:r>
              <a:rPr lang="en-US" altLang="zh-TW" sz="4000" dirty="0" smtClean="0">
                <a:latin typeface="Comic Sans MS" pitchFamily="66" charset="0"/>
              </a:rPr>
              <a:t>errors</a:t>
            </a:r>
            <a:endParaRPr lang="zh-TW" altLang="en-US" sz="4000" dirty="0">
              <a:latin typeface="Comic Sans MS" pitchFamily="66" charset="0"/>
            </a:endParaRPr>
          </a:p>
        </p:txBody>
      </p:sp>
      <p:sp>
        <p:nvSpPr>
          <p:cNvPr id="3" name="內容版面配置區 2"/>
          <p:cNvSpPr>
            <a:spLocks noGrp="1"/>
          </p:cNvSpPr>
          <p:nvPr>
            <p:ph idx="1"/>
          </p:nvPr>
        </p:nvSpPr>
        <p:spPr/>
        <p:txBody>
          <a:bodyPr/>
          <a:lstStyle/>
          <a:p>
            <a:r>
              <a:rPr lang="en-US" altLang="zh-TW" dirty="0">
                <a:latin typeface="Comic Sans MS" pitchFamily="66" charset="0"/>
              </a:rPr>
              <a:t>Result</a:t>
            </a:r>
          </a:p>
          <a:p>
            <a:pPr lvl="1"/>
            <a:r>
              <a:rPr lang="en-US" altLang="zh-TW" dirty="0" smtClean="0">
                <a:latin typeface="Comic Sans MS" pitchFamily="66" charset="0"/>
              </a:rPr>
              <a:t>In </a:t>
            </a:r>
            <a:r>
              <a:rPr lang="en-US" altLang="zh-TW" dirty="0">
                <a:latin typeface="Comic Sans MS" pitchFamily="66" charset="0"/>
              </a:rPr>
              <a:t>camera </a:t>
            </a:r>
            <a:r>
              <a:rPr lang="en-US" altLang="zh-TW" dirty="0" smtClean="0">
                <a:latin typeface="Comic Sans MS" pitchFamily="66" charset="0"/>
              </a:rPr>
              <a:t>coordinate</a:t>
            </a:r>
          </a:p>
          <a:p>
            <a:pPr lvl="2"/>
            <a:r>
              <a:rPr lang="en-US" altLang="zh-TW" dirty="0" smtClean="0">
                <a:latin typeface="Comic Sans MS" pitchFamily="66" charset="0"/>
              </a:rPr>
              <a:t>long </a:t>
            </a:r>
            <a:r>
              <a:rPr lang="en-US" altLang="zh-TW" dirty="0">
                <a:latin typeface="Comic Sans MS" pitchFamily="66" charset="0"/>
              </a:rPr>
              <a:t>focal </a:t>
            </a:r>
            <a:r>
              <a:rPr lang="en-US" altLang="zh-TW" dirty="0" smtClean="0">
                <a:latin typeface="Comic Sans MS" pitchFamily="66" charset="0"/>
              </a:rPr>
              <a:t>length</a:t>
            </a:r>
          </a:p>
          <a:p>
            <a:pPr lvl="2"/>
            <a:r>
              <a:rPr lang="en-US" altLang="zh-TW" dirty="0" smtClean="0">
                <a:latin typeface="Comic Sans MS" pitchFamily="66" charset="0"/>
              </a:rPr>
              <a:t>large </a:t>
            </a:r>
            <a:r>
              <a:rPr lang="en-US" altLang="zh-TW" dirty="0">
                <a:latin typeface="Comic Sans MS" pitchFamily="66" charset="0"/>
              </a:rPr>
              <a:t>separation between image </a:t>
            </a:r>
            <a:r>
              <a:rPr lang="en-US" altLang="zh-TW" dirty="0" smtClean="0">
                <a:latin typeface="Comic Sans MS" pitchFamily="66" charset="0"/>
              </a:rPr>
              <a:t>points</a:t>
            </a:r>
          </a:p>
          <a:p>
            <a:pPr lvl="2"/>
            <a:r>
              <a:rPr lang="en-US" altLang="zh-TW" dirty="0" smtClean="0">
                <a:latin typeface="Comic Sans MS" pitchFamily="66" charset="0"/>
              </a:rPr>
              <a:t>high </a:t>
            </a:r>
            <a:r>
              <a:rPr lang="en-US" altLang="zh-TW" dirty="0">
                <a:latin typeface="Comic Sans MS" pitchFamily="66" charset="0"/>
              </a:rPr>
              <a:t>resolution of </a:t>
            </a:r>
            <a:r>
              <a:rPr lang="en-US" altLang="zh-TW" dirty="0" smtClean="0">
                <a:latin typeface="Comic Sans MS" pitchFamily="66" charset="0"/>
              </a:rPr>
              <a:t>photodiode</a:t>
            </a:r>
          </a:p>
          <a:p>
            <a:r>
              <a:rPr lang="en-US" altLang="zh-TW" dirty="0" smtClean="0">
                <a:latin typeface="Comic Sans MS" pitchFamily="66" charset="0"/>
              </a:rPr>
              <a:t>In </a:t>
            </a:r>
            <a:r>
              <a:rPr lang="en-US" altLang="zh-TW" dirty="0">
                <a:latin typeface="Comic Sans MS" pitchFamily="66" charset="0"/>
              </a:rPr>
              <a:t>world </a:t>
            </a:r>
            <a:r>
              <a:rPr lang="en-US" altLang="zh-TW" dirty="0" smtClean="0">
                <a:latin typeface="Comic Sans MS" pitchFamily="66" charset="0"/>
              </a:rPr>
              <a:t>coordinate</a:t>
            </a:r>
          </a:p>
          <a:p>
            <a:pPr lvl="1"/>
            <a:r>
              <a:rPr lang="en-US" altLang="zh-TW" dirty="0" smtClean="0">
                <a:latin typeface="Comic Sans MS" pitchFamily="66" charset="0"/>
              </a:rPr>
              <a:t>large </a:t>
            </a:r>
            <a:r>
              <a:rPr lang="en-US" altLang="zh-TW" dirty="0">
                <a:latin typeface="Comic Sans MS" pitchFamily="66" charset="0"/>
              </a:rPr>
              <a:t>separation between beacons</a:t>
            </a:r>
          </a:p>
          <a:p>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151</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312805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Algorithms: Multiple </a:t>
            </a:r>
            <a:r>
              <a:rPr lang="en-US" altLang="zh-TW" sz="4000" dirty="0" smtClean="0">
                <a:latin typeface="Comic Sans MS" pitchFamily="66" charset="0"/>
              </a:rPr>
              <a:t>views</a:t>
            </a:r>
            <a:endParaRPr lang="zh-TW" altLang="en-US" sz="40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152</a:t>
            </a:fld>
            <a:endParaRPr lang="zh-TW" altLang="en-US"/>
          </a:p>
        </p:txBody>
      </p:sp>
      <p:pic>
        <p:nvPicPr>
          <p:cNvPr id="48130" name="Picture 2" descr="C:\Users\tantofish\Desktop\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836" y="1484784"/>
            <a:ext cx="8415767" cy="47525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6239216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effectLst>
                  <a:outerShdw blurRad="38100" dist="38100" dir="2700000" algn="tl">
                    <a:srgbClr val="000000">
                      <a:alpha val="43137"/>
                    </a:srgbClr>
                  </a:outerShdw>
                </a:effectLst>
                <a:latin typeface="Comic Sans MS" pitchFamily="66" charset="0"/>
              </a:rPr>
              <a:t>Performance Evaluation</a:t>
            </a:r>
            <a:endParaRPr lang="zh-TW" altLang="en-US" sz="4000" dirty="0">
              <a:effectLst>
                <a:outerShdw blurRad="38100" dist="38100" dir="2700000" algn="tl">
                  <a:srgbClr val="000000">
                    <a:alpha val="43137"/>
                  </a:srgbClr>
                </a:outerShdw>
              </a:effectLst>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153</a:t>
            </a:fld>
            <a:endParaRPr lang="zh-TW" altLang="en-US"/>
          </a:p>
        </p:txBody>
      </p:sp>
      <p:pic>
        <p:nvPicPr>
          <p:cNvPr id="49154" name="Picture 2" descr="C:\Users\tantofish\Desktop\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060848"/>
            <a:ext cx="6350000" cy="34671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856231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404664"/>
            <a:ext cx="4248472" cy="5832648"/>
          </a:xfrm>
        </p:spPr>
        <p:txBody>
          <a:bodyPr>
            <a:normAutofit fontScale="92500" lnSpcReduction="10000"/>
          </a:bodyPr>
          <a:lstStyle/>
          <a:p>
            <a:pPr marL="0" indent="0" algn="just">
              <a:buNone/>
            </a:pPr>
            <a:r>
              <a:rPr lang="en-US" altLang="zh-TW" sz="1600" dirty="0"/>
              <a:t>Position Coverage  The instrument will provide </a:t>
            </a:r>
            <a:r>
              <a:rPr lang="en-US" altLang="zh-TW" sz="1600" dirty="0" smtClean="0"/>
              <a:t>the </a:t>
            </a:r>
            <a:r>
              <a:rPr lang="en-US" altLang="zh-TW" sz="1600" dirty="0"/>
              <a:t>specified accuracy when receivers are </a:t>
            </a:r>
            <a:r>
              <a:rPr lang="en-US" altLang="zh-TW" sz="1600" dirty="0" smtClean="0"/>
              <a:t>located </a:t>
            </a:r>
            <a:r>
              <a:rPr lang="en-US" altLang="zh-TW" sz="1600" dirty="0"/>
              <a:t>within 30"(76cm.) </a:t>
            </a:r>
            <a:r>
              <a:rPr lang="en-US" altLang="zh-TW" sz="1600" dirty="0" smtClean="0"/>
              <a:t>of </a:t>
            </a:r>
            <a:r>
              <a:rPr lang="en-US" altLang="zh-TW" sz="1600" dirty="0"/>
              <a:t>the transmitter. </a:t>
            </a:r>
            <a:br>
              <a:rPr lang="en-US" altLang="zh-TW" sz="1600" dirty="0"/>
            </a:br>
            <a:r>
              <a:rPr lang="en-US" altLang="zh-TW" sz="1600" dirty="0"/>
              <a:t>Operation with separations up to 120"(305cm.) </a:t>
            </a:r>
            <a:br>
              <a:rPr lang="en-US" altLang="zh-TW" sz="1600" dirty="0"/>
            </a:br>
            <a:r>
              <a:rPr lang="en-US" altLang="zh-TW" sz="1600" dirty="0"/>
              <a:t>is possible with reduced accuracy</a:t>
            </a:r>
            <a:r>
              <a:rPr lang="en-US" altLang="zh-TW" sz="1600" dirty="0" smtClean="0"/>
              <a:t>.</a:t>
            </a:r>
          </a:p>
          <a:p>
            <a:pPr marL="0" indent="0" algn="just">
              <a:buNone/>
            </a:pPr>
            <a:endParaRPr lang="en-US" altLang="zh-TW" sz="1600" dirty="0" smtClean="0"/>
          </a:p>
          <a:p>
            <a:pPr marL="0" indent="0" algn="just">
              <a:buNone/>
            </a:pPr>
            <a:r>
              <a:rPr lang="en-US" altLang="zh-TW" sz="1600" dirty="0" smtClean="0"/>
              <a:t>Negative Coverage: The </a:t>
            </a:r>
            <a:r>
              <a:rPr lang="en-US" altLang="zh-TW" sz="1600" dirty="0"/>
              <a:t>receivers are </a:t>
            </a:r>
            <a:r>
              <a:rPr lang="en-US" altLang="zh-TW" sz="1600" dirty="0" smtClean="0"/>
              <a:t>all-attitude.</a:t>
            </a:r>
          </a:p>
          <a:p>
            <a:pPr marL="0" indent="0" algn="just">
              <a:buNone/>
            </a:pPr>
            <a:endParaRPr lang="en-US" altLang="zh-TW" sz="1600" dirty="0"/>
          </a:p>
          <a:p>
            <a:pPr marL="0" indent="0" algn="just">
              <a:buNone/>
            </a:pPr>
            <a:r>
              <a:rPr lang="en-US" altLang="zh-TW" sz="1600" dirty="0"/>
              <a:t>Static Accuracy 0.03"(0.08cm) RMS fro the </a:t>
            </a:r>
            <a:br>
              <a:rPr lang="en-US" altLang="zh-TW" sz="1600" dirty="0"/>
            </a:br>
            <a:r>
              <a:rPr lang="en-US" altLang="zh-TW" sz="1600" dirty="0"/>
              <a:t>X</a:t>
            </a:r>
            <a:r>
              <a:rPr lang="en-US" altLang="zh-TW" sz="1600" dirty="0" smtClean="0"/>
              <a:t>, Y, or </a:t>
            </a:r>
            <a:r>
              <a:rPr lang="en-US" altLang="zh-TW" sz="1600" dirty="0"/>
              <a:t>Z receiver position, and </a:t>
            </a:r>
            <a:r>
              <a:rPr lang="en-US" altLang="zh-TW" sz="1600" dirty="0" smtClean="0"/>
              <a:t>0.15° </a:t>
            </a:r>
            <a:r>
              <a:rPr lang="en-US" altLang="zh-TW" sz="1600" dirty="0"/>
              <a:t>RMS for </a:t>
            </a:r>
            <a:br>
              <a:rPr lang="en-US" altLang="zh-TW" sz="1600" dirty="0"/>
            </a:br>
            <a:r>
              <a:rPr lang="en-US" altLang="zh-TW" sz="1600" dirty="0"/>
              <a:t>receiver orientation</a:t>
            </a:r>
            <a:r>
              <a:rPr lang="en-US" altLang="zh-TW" sz="1600" dirty="0" smtClean="0"/>
              <a:t>.</a:t>
            </a:r>
          </a:p>
          <a:p>
            <a:pPr marL="0" indent="0" algn="just">
              <a:buNone/>
            </a:pPr>
            <a:endParaRPr lang="en-US" altLang="zh-TW" sz="1600" dirty="0"/>
          </a:p>
          <a:p>
            <a:pPr marL="0" indent="0" algn="just">
              <a:buNone/>
            </a:pPr>
            <a:r>
              <a:rPr lang="en-US" altLang="zh-TW" sz="1600" dirty="0"/>
              <a:t>Resolution 0.0002 inches/inch of range(0.0005 </a:t>
            </a:r>
            <a:br>
              <a:rPr lang="en-US" altLang="zh-TW" sz="1600" dirty="0"/>
            </a:br>
            <a:r>
              <a:rPr lang="en-US" altLang="zh-TW" sz="1600" dirty="0" err="1" smtClean="0"/>
              <a:t>cms</a:t>
            </a:r>
            <a:r>
              <a:rPr lang="en-US" altLang="zh-TW" sz="1600" dirty="0" smtClean="0"/>
              <a:t>/cm </a:t>
            </a:r>
            <a:r>
              <a:rPr lang="en-US" altLang="zh-TW" sz="1600" dirty="0"/>
              <a:t>of range), and .025 deg.</a:t>
            </a:r>
          </a:p>
          <a:p>
            <a:pPr marL="0" indent="0" algn="just">
              <a:buNone/>
            </a:pPr>
            <a:endParaRPr lang="en-US" altLang="zh-TW" sz="1600" dirty="0" smtClean="0"/>
          </a:p>
          <a:p>
            <a:pPr marL="0" indent="0" algn="just">
              <a:buNone/>
            </a:pPr>
            <a:r>
              <a:rPr lang="en-US" altLang="zh-TW" sz="1600" dirty="0" smtClean="0"/>
              <a:t>Latency </a:t>
            </a:r>
            <a:r>
              <a:rPr lang="en-US" altLang="zh-TW" sz="1600" dirty="0"/>
              <a:t>4.0 milliseconds from center of </a:t>
            </a:r>
            <a:br>
              <a:rPr lang="en-US" altLang="zh-TW" sz="1600" dirty="0"/>
            </a:br>
            <a:r>
              <a:rPr lang="en-US" altLang="zh-TW" sz="1600" dirty="0"/>
              <a:t>receiver measurement period to beginning of </a:t>
            </a:r>
            <a:br>
              <a:rPr lang="en-US" altLang="zh-TW" sz="1600" dirty="0"/>
            </a:br>
            <a:r>
              <a:rPr lang="en-US" altLang="zh-TW" sz="1600" dirty="0"/>
              <a:t>transfer from output port</a:t>
            </a:r>
            <a:r>
              <a:rPr lang="en-US" altLang="zh-TW" sz="1600" dirty="0" smtClean="0"/>
              <a:t>.</a:t>
            </a:r>
          </a:p>
          <a:p>
            <a:pPr marL="0" indent="0" algn="just">
              <a:buNone/>
            </a:pPr>
            <a:r>
              <a:rPr lang="en-US" altLang="zh-TW" sz="1600" dirty="0"/>
              <a:t> </a:t>
            </a:r>
            <a:br>
              <a:rPr lang="en-US" altLang="zh-TW" sz="1600" dirty="0"/>
            </a:br>
            <a:r>
              <a:rPr lang="en-US" altLang="zh-TW" sz="1600" dirty="0" smtClean="0"/>
              <a:t>Output Software </a:t>
            </a:r>
            <a:r>
              <a:rPr lang="en-US" altLang="zh-TW" sz="1600" dirty="0"/>
              <a:t>selectable including </a:t>
            </a:r>
            <a:r>
              <a:rPr lang="en-US" altLang="zh-TW" sz="1600" dirty="0" smtClean="0"/>
              <a:t>extended</a:t>
            </a:r>
            <a:r>
              <a:rPr lang="en-US" altLang="zh-TW" sz="1600" dirty="0"/>
              <a:t> </a:t>
            </a:r>
            <a:br>
              <a:rPr lang="en-US" altLang="zh-TW" sz="1600" dirty="0"/>
            </a:br>
            <a:r>
              <a:rPr lang="en-US" altLang="zh-TW" sz="1600" dirty="0"/>
              <a:t>precision. Cartesian coordinates of position </a:t>
            </a:r>
            <a:br>
              <a:rPr lang="en-US" altLang="zh-TW" sz="1600" dirty="0"/>
            </a:br>
            <a:r>
              <a:rPr lang="en-US" altLang="zh-TW" sz="1600" dirty="0"/>
              <a:t>and Euler orientation angles are standard. </a:t>
            </a:r>
            <a:br>
              <a:rPr lang="en-US" altLang="zh-TW" sz="1600" dirty="0"/>
            </a:br>
            <a:r>
              <a:rPr lang="en-US" altLang="zh-TW" sz="1600" dirty="0"/>
              <a:t>Direction cosines and quaternions are </a:t>
            </a:r>
            <a:br>
              <a:rPr lang="en-US" altLang="zh-TW" sz="1600" dirty="0"/>
            </a:br>
            <a:r>
              <a:rPr lang="en-US" altLang="zh-TW" sz="1600" dirty="0"/>
              <a:t>selectable. English or metric units are also </a:t>
            </a:r>
            <a:br>
              <a:rPr lang="en-US" altLang="zh-TW" sz="1600" dirty="0"/>
            </a:br>
            <a:r>
              <a:rPr lang="en-US" altLang="zh-TW" sz="1600" dirty="0"/>
              <a:t>selectable.</a:t>
            </a:r>
          </a:p>
          <a:p>
            <a:pPr marL="0" indent="0" algn="just">
              <a:buNone/>
            </a:pPr>
            <a:endParaRPr lang="zh-TW" altLang="en-US" sz="1600"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154</a:t>
            </a:fld>
            <a:endParaRPr lang="zh-TW" altLang="en-US"/>
          </a:p>
        </p:txBody>
      </p:sp>
      <p:sp>
        <p:nvSpPr>
          <p:cNvPr id="6" name="內容版面配置區 2"/>
          <p:cNvSpPr txBox="1">
            <a:spLocks/>
          </p:cNvSpPr>
          <p:nvPr/>
        </p:nvSpPr>
        <p:spPr>
          <a:xfrm>
            <a:off x="4700736" y="404664"/>
            <a:ext cx="4248472" cy="58326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dirty="0"/>
              <a:t>Update Rate </a:t>
            </a:r>
            <a:br>
              <a:rPr lang="en-US" altLang="zh-TW" sz="1600" dirty="0"/>
            </a:br>
            <a:r>
              <a:rPr lang="en-US" altLang="zh-TW" sz="1600" dirty="0"/>
              <a:t>One receiver:       120 updates/second/receiver </a:t>
            </a:r>
            <a:br>
              <a:rPr lang="en-US" altLang="zh-TW" sz="1600" dirty="0"/>
            </a:br>
            <a:r>
              <a:rPr lang="en-US" altLang="zh-TW" sz="1600" dirty="0"/>
              <a:t>Two receivers:       60 updates/second/receiver </a:t>
            </a:r>
            <a:br>
              <a:rPr lang="en-US" altLang="zh-TW" sz="1600" dirty="0"/>
            </a:br>
            <a:r>
              <a:rPr lang="en-US" altLang="zh-TW" sz="1600" dirty="0"/>
              <a:t>Three receivers:     40 updates/second/receiver </a:t>
            </a:r>
            <a:br>
              <a:rPr lang="en-US" altLang="zh-TW" sz="1600" dirty="0"/>
            </a:br>
            <a:r>
              <a:rPr lang="en-US" altLang="zh-TW" sz="1600" dirty="0"/>
              <a:t>Four receivers:      30 </a:t>
            </a:r>
            <a:r>
              <a:rPr lang="en-US" altLang="zh-TW" sz="1600" dirty="0" smtClean="0"/>
              <a:t>updates/second/receiver</a:t>
            </a:r>
          </a:p>
          <a:p>
            <a:pPr marL="0" indent="0" algn="ctr">
              <a:buNone/>
            </a:pPr>
            <a:endParaRPr lang="en-US" altLang="zh-TW" sz="1600" dirty="0"/>
          </a:p>
          <a:p>
            <a:pPr marL="0" indent="0" algn="just">
              <a:buNone/>
            </a:pPr>
            <a:r>
              <a:rPr lang="en-US" altLang="zh-TW" sz="1600" dirty="0" smtClean="0"/>
              <a:t>Carrier Frequency </a:t>
            </a:r>
            <a:r>
              <a:rPr lang="en-US" altLang="zh-TW" sz="1600" dirty="0"/>
              <a:t>The FASTRAK may be configured </a:t>
            </a:r>
            <a:r>
              <a:rPr lang="en-US" altLang="zh-TW" sz="1600" dirty="0" smtClean="0"/>
              <a:t>with </a:t>
            </a:r>
            <a:r>
              <a:rPr lang="en-US" altLang="zh-TW" sz="1600" dirty="0"/>
              <a:t>any one of four discrete carrier </a:t>
            </a:r>
            <a:r>
              <a:rPr lang="en-US" altLang="zh-TW" sz="1600" dirty="0" smtClean="0"/>
              <a:t>frequencies </a:t>
            </a:r>
            <a:r>
              <a:rPr lang="en-US" altLang="zh-TW" sz="1600" dirty="0"/>
              <a:t>to allow </a:t>
            </a:r>
            <a:r>
              <a:rPr lang="en-US" altLang="zh-TW" sz="1600" dirty="0" smtClean="0"/>
              <a:t>simultaneous </a:t>
            </a:r>
            <a:r>
              <a:rPr lang="en-US" altLang="zh-TW" sz="1600" dirty="0"/>
              <a:t>operation of up to </a:t>
            </a:r>
            <a:r>
              <a:rPr lang="en-US" altLang="zh-TW" sz="1600" dirty="0" smtClean="0"/>
              <a:t>four </a:t>
            </a:r>
            <a:r>
              <a:rPr lang="en-US" altLang="zh-TW" sz="1600" dirty="0"/>
              <a:t>instruments in close proximity</a:t>
            </a:r>
            <a:r>
              <a:rPr lang="en-US" altLang="zh-TW" sz="1600" dirty="0" smtClean="0"/>
              <a:t>. Carrier</a:t>
            </a:r>
            <a:r>
              <a:rPr lang="en-US" altLang="zh-TW" sz="1600" dirty="0"/>
              <a:t> </a:t>
            </a:r>
            <a:r>
              <a:rPr lang="en-US" altLang="zh-TW" sz="1600" dirty="0" smtClean="0"/>
              <a:t>frequencies </a:t>
            </a:r>
            <a:r>
              <a:rPr lang="en-US" altLang="zh-TW" sz="1600" dirty="0"/>
              <a:t>are selected via color coded </a:t>
            </a:r>
            <a:br>
              <a:rPr lang="en-US" altLang="zh-TW" sz="1600" dirty="0"/>
            </a:br>
            <a:r>
              <a:rPr lang="en-US" altLang="zh-TW" sz="1600" dirty="0"/>
              <a:t>Frequency Select Modules (FSM). These </a:t>
            </a:r>
            <a:r>
              <a:rPr lang="en-US" altLang="zh-TW" sz="1600" dirty="0" smtClean="0"/>
              <a:t>frequencies </a:t>
            </a:r>
            <a:r>
              <a:rPr lang="en-US" altLang="zh-TW" sz="1600" dirty="0"/>
              <a:t>are:</a:t>
            </a:r>
          </a:p>
          <a:p>
            <a:pPr marL="0" indent="0" algn="just">
              <a:buNone/>
            </a:pPr>
            <a:endParaRPr lang="en-US" altLang="zh-TW" sz="1600" dirty="0" smtClean="0"/>
          </a:p>
          <a:p>
            <a:pPr marL="0" indent="0" algn="just">
              <a:buNone/>
            </a:pPr>
            <a:endParaRPr lang="en-US" altLang="zh-TW" sz="1600" dirty="0" smtClean="0"/>
          </a:p>
          <a:p>
            <a:pPr marL="0" indent="0" algn="just">
              <a:buNone/>
            </a:pPr>
            <a:endParaRPr lang="en-US" altLang="zh-TW" sz="1600" dirty="0"/>
          </a:p>
          <a:p>
            <a:pPr marL="0" indent="0" algn="just">
              <a:buNone/>
            </a:pPr>
            <a:endParaRPr lang="en-US" altLang="zh-TW" sz="1600" dirty="0" smtClean="0"/>
          </a:p>
          <a:p>
            <a:pPr marL="0" indent="0" algn="just">
              <a:buNone/>
            </a:pPr>
            <a:endParaRPr lang="en-US" altLang="zh-TW" sz="1600" dirty="0"/>
          </a:p>
          <a:p>
            <a:pPr marL="0" indent="0" algn="just">
              <a:buNone/>
            </a:pPr>
            <a:endParaRPr lang="en-US" altLang="zh-TW" sz="1600" dirty="0"/>
          </a:p>
          <a:p>
            <a:pPr marL="0" indent="0" algn="just">
              <a:buNone/>
            </a:pPr>
            <a:r>
              <a:rPr lang="en-US" altLang="zh-TW" sz="1600" dirty="0" smtClean="0"/>
              <a:t>The </a:t>
            </a:r>
            <a:r>
              <a:rPr lang="en-US" altLang="zh-TW" sz="1600" dirty="0"/>
              <a:t>color dot can be found on the FSM, on the </a:t>
            </a:r>
            <a:br>
              <a:rPr lang="en-US" altLang="zh-TW" sz="1600" dirty="0"/>
            </a:br>
            <a:r>
              <a:rPr lang="en-US" altLang="zh-TW" sz="1600" dirty="0"/>
              <a:t>end closest to the connector</a:t>
            </a:r>
            <a:r>
              <a:rPr lang="en-US" altLang="zh-TW" sz="1600" dirty="0" smtClean="0"/>
              <a:t>.</a:t>
            </a:r>
          </a:p>
          <a:p>
            <a:pPr marL="0" indent="0" algn="just">
              <a:buNone/>
            </a:pPr>
            <a:endParaRPr lang="en-US" altLang="zh-TW" sz="1600" dirty="0"/>
          </a:p>
          <a:p>
            <a:pPr marL="0" indent="0" algn="just">
              <a:buNone/>
            </a:pPr>
            <a:r>
              <a:rPr lang="en-US" altLang="zh-TW" sz="1600" dirty="0"/>
              <a:t>Interfaces </a:t>
            </a:r>
            <a:r>
              <a:rPr lang="en-US" altLang="zh-TW" sz="1600" dirty="0" smtClean="0"/>
              <a:t>IEEE-488 </a:t>
            </a:r>
            <a:r>
              <a:rPr lang="en-US" altLang="zh-TW" sz="1600" dirty="0"/>
              <a:t>parallel port at </a:t>
            </a:r>
            <a:r>
              <a:rPr lang="en-US" altLang="zh-TW" sz="1600" dirty="0" smtClean="0"/>
              <a:t>100k Bytes/second </a:t>
            </a:r>
            <a:r>
              <a:rPr lang="en-US" altLang="zh-TW" sz="1600" dirty="0"/>
              <a:t>maximum, and RS-232C serial port </a:t>
            </a:r>
            <a:br>
              <a:rPr lang="en-US" altLang="zh-TW" sz="1600" dirty="0"/>
            </a:br>
            <a:r>
              <a:rPr lang="en-US" altLang="zh-TW" sz="1600" dirty="0"/>
              <a:t>with software selectable baud rates of 300, </a:t>
            </a:r>
            <a:br>
              <a:rPr lang="en-US" altLang="zh-TW" sz="1600" dirty="0"/>
            </a:br>
            <a:r>
              <a:rPr lang="en-US" altLang="zh-TW" sz="1600" dirty="0"/>
              <a:t>1200, 2400, 4800, 9600, 19200, 38400, 58600 and </a:t>
            </a:r>
            <a:br>
              <a:rPr lang="en-US" altLang="zh-TW" sz="1600" dirty="0"/>
            </a:br>
            <a:r>
              <a:rPr lang="en-US" altLang="zh-TW" sz="1600" dirty="0"/>
              <a:t>115200; ASCII or Binary format.  The factory </a:t>
            </a:r>
            <a:br>
              <a:rPr lang="en-US" altLang="zh-TW" sz="1600" dirty="0"/>
            </a:br>
            <a:r>
              <a:rPr lang="en-US" altLang="zh-TW" sz="1600" dirty="0"/>
              <a:t>standard for RS-232C is 9600 baud.  An RS-422 </a:t>
            </a:r>
            <a:br>
              <a:rPr lang="en-US" altLang="zh-TW" sz="1600" dirty="0"/>
            </a:br>
            <a:r>
              <a:rPr lang="en-US" altLang="zh-TW" sz="1600" dirty="0"/>
              <a:t>port is available as an optional serial port in </a:t>
            </a:r>
            <a:br>
              <a:rPr lang="en-US" altLang="zh-TW" sz="1600" dirty="0"/>
            </a:br>
            <a:r>
              <a:rPr lang="en-US" altLang="zh-TW" sz="1600" dirty="0"/>
              <a:t>lieu of the RS-232 at the same baud rates. </a:t>
            </a:r>
          </a:p>
        </p:txBody>
      </p:sp>
      <p:graphicFrame>
        <p:nvGraphicFramePr>
          <p:cNvPr id="7" name="表格 6"/>
          <p:cNvGraphicFramePr>
            <a:graphicFrameLocks noGrp="1"/>
          </p:cNvGraphicFramePr>
          <p:nvPr>
            <p:extLst>
              <p:ext uri="{D42A27DB-BD31-4B8C-83A1-F6EECF244321}">
                <p14:modId xmlns:p14="http://schemas.microsoft.com/office/powerpoint/2010/main" val="2892730253"/>
              </p:ext>
            </p:extLst>
          </p:nvPr>
        </p:nvGraphicFramePr>
        <p:xfrm>
          <a:off x="4880756" y="2852936"/>
          <a:ext cx="3888432" cy="1097280"/>
        </p:xfrm>
        <a:graphic>
          <a:graphicData uri="http://schemas.openxmlformats.org/drawingml/2006/table">
            <a:tbl>
              <a:tblPr firstRow="1" bandRow="1">
                <a:tableStyleId>{7E9639D4-E3E2-4D34-9284-5A2195B3D0D7}</a:tableStyleId>
              </a:tblPr>
              <a:tblGrid>
                <a:gridCol w="1080119"/>
                <a:gridCol w="1584176"/>
                <a:gridCol w="1224137"/>
              </a:tblGrid>
              <a:tr h="138296">
                <a:tc>
                  <a:txBody>
                    <a:bodyPr/>
                    <a:lstStyle/>
                    <a:p>
                      <a:r>
                        <a:rPr lang="en-US" altLang="zh-TW" sz="1200" dirty="0" smtClean="0"/>
                        <a:t>Reference #</a:t>
                      </a:r>
                      <a:endParaRPr lang="zh-TW" altLang="en-US" sz="1200" dirty="0"/>
                    </a:p>
                  </a:txBody>
                  <a:tcPr/>
                </a:tc>
                <a:tc>
                  <a:txBody>
                    <a:bodyPr/>
                    <a:lstStyle/>
                    <a:p>
                      <a:r>
                        <a:rPr lang="en-US" altLang="zh-TW" sz="1200" dirty="0" smtClean="0"/>
                        <a:t>Frequency</a:t>
                      </a:r>
                      <a:endParaRPr lang="zh-TW" altLang="en-US" sz="1200" dirty="0"/>
                    </a:p>
                  </a:txBody>
                  <a:tcPr/>
                </a:tc>
                <a:tc>
                  <a:txBody>
                    <a:bodyPr/>
                    <a:lstStyle/>
                    <a:p>
                      <a:r>
                        <a:rPr lang="en-US" altLang="zh-TW" sz="1200" dirty="0" smtClean="0"/>
                        <a:t>Color Code</a:t>
                      </a:r>
                      <a:endParaRPr lang="zh-TW" altLang="en-US" sz="1200" dirty="0"/>
                    </a:p>
                  </a:txBody>
                  <a:tcPr/>
                </a:tc>
              </a:tr>
              <a:tr h="360040">
                <a:tc>
                  <a:txBody>
                    <a:bodyPr/>
                    <a:lstStyle/>
                    <a:p>
                      <a:pPr algn="ctr"/>
                      <a:r>
                        <a:rPr lang="en-US" altLang="zh-TW" sz="1200" dirty="0" smtClean="0"/>
                        <a:t>1</a:t>
                      </a:r>
                    </a:p>
                    <a:p>
                      <a:pPr algn="ctr"/>
                      <a:r>
                        <a:rPr lang="en-US" altLang="zh-TW" sz="1200" dirty="0" smtClean="0"/>
                        <a:t>2</a:t>
                      </a:r>
                    </a:p>
                    <a:p>
                      <a:pPr algn="ctr"/>
                      <a:r>
                        <a:rPr lang="en-US" altLang="zh-TW" sz="1200" dirty="0" smtClean="0"/>
                        <a:t>3</a:t>
                      </a:r>
                    </a:p>
                    <a:p>
                      <a:pPr algn="ctr"/>
                      <a:r>
                        <a:rPr lang="en-US" altLang="zh-TW" sz="1200" dirty="0" smtClean="0"/>
                        <a:t>4</a:t>
                      </a:r>
                      <a:endParaRPr lang="zh-TW" altLang="en-US" sz="1200" dirty="0"/>
                    </a:p>
                  </a:txBody>
                  <a:tcPr/>
                </a:tc>
                <a:tc>
                  <a:txBody>
                    <a:bodyPr/>
                    <a:lstStyle/>
                    <a:p>
                      <a:r>
                        <a:rPr lang="en-US" altLang="zh-TW" sz="1200" dirty="0" smtClean="0"/>
                        <a:t>8013Hz</a:t>
                      </a:r>
                    </a:p>
                    <a:p>
                      <a:r>
                        <a:rPr lang="en-US" altLang="zh-TW" sz="1200" dirty="0" smtClean="0"/>
                        <a:t>10016Hz</a:t>
                      </a:r>
                    </a:p>
                    <a:p>
                      <a:r>
                        <a:rPr lang="en-US" altLang="zh-TW" sz="1200" dirty="0" smtClean="0"/>
                        <a:t>12019Hz(Standard)</a:t>
                      </a:r>
                    </a:p>
                    <a:p>
                      <a:r>
                        <a:rPr lang="en-US" altLang="zh-TW" sz="1200" dirty="0" smtClean="0"/>
                        <a:t>14022Hz</a:t>
                      </a:r>
                      <a:endParaRPr lang="zh-TW" altLang="en-US" sz="1200" dirty="0"/>
                    </a:p>
                  </a:txBody>
                  <a:tcPr/>
                </a:tc>
                <a:tc>
                  <a:txBody>
                    <a:bodyPr/>
                    <a:lstStyle/>
                    <a:p>
                      <a:r>
                        <a:rPr lang="en-US" altLang="zh-TW" sz="1200" dirty="0" smtClean="0"/>
                        <a:t>Black</a:t>
                      </a:r>
                    </a:p>
                    <a:p>
                      <a:r>
                        <a:rPr lang="en-US" altLang="zh-TW" sz="1200" dirty="0" smtClean="0"/>
                        <a:t>Red</a:t>
                      </a:r>
                    </a:p>
                    <a:p>
                      <a:r>
                        <a:rPr lang="en-US" altLang="zh-TW" sz="1200" dirty="0" smtClean="0"/>
                        <a:t>Yellow</a:t>
                      </a:r>
                    </a:p>
                    <a:p>
                      <a:r>
                        <a:rPr lang="en-US" altLang="zh-TW" sz="1200" dirty="0" smtClean="0"/>
                        <a:t>Blue</a:t>
                      </a:r>
                      <a:endParaRPr lang="zh-TW" altLang="en-US" sz="1200" dirty="0"/>
                    </a:p>
                  </a:txBody>
                  <a:tcPr/>
                </a:tc>
              </a:tr>
            </a:tbl>
          </a:graphicData>
        </a:graphic>
      </p:graphicFrame>
    </p:spTree>
    <p:extLst>
      <p:ext uri="{BB962C8B-B14F-4D97-AF65-F5344CB8AC3E}">
        <p14:creationId xmlns:p14="http://schemas.microsoft.com/office/powerpoint/2010/main" val="337970135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0992" y="1916832"/>
            <a:ext cx="9073008" cy="3921299"/>
          </a:xfrm>
        </p:spPr>
        <p:txBody>
          <a:bodyPr>
            <a:normAutofit/>
          </a:bodyPr>
          <a:lstStyle/>
          <a:p>
            <a:pPr marL="0" indent="0" algn="ctr">
              <a:spcBef>
                <a:spcPts val="1800"/>
              </a:spcBef>
              <a:buNone/>
            </a:pPr>
            <a:r>
              <a:rPr lang="en-US" altLang="zh-TW" sz="3000" b="1" dirty="0">
                <a:latin typeface="Comic Sans MS" pitchFamily="66" charset="0"/>
              </a:rPr>
              <a:t>The Development of a Force Feedback Joystick</a:t>
            </a:r>
          </a:p>
          <a:p>
            <a:pPr marL="0" indent="0" algn="ctr">
              <a:spcBef>
                <a:spcPts val="1800"/>
              </a:spcBef>
              <a:buNone/>
            </a:pPr>
            <a:r>
              <a:rPr lang="en-US" altLang="zh-TW" sz="3000" b="1" dirty="0">
                <a:latin typeface="Comic Sans MS" pitchFamily="66" charset="0"/>
              </a:rPr>
              <a:t>and</a:t>
            </a:r>
          </a:p>
          <a:p>
            <a:pPr marL="0" indent="0" algn="ctr">
              <a:spcBef>
                <a:spcPts val="1800"/>
              </a:spcBef>
              <a:buNone/>
            </a:pPr>
            <a:r>
              <a:rPr lang="en-US" altLang="zh-TW" sz="3000" b="1" dirty="0">
                <a:latin typeface="Comic Sans MS" pitchFamily="66" charset="0"/>
              </a:rPr>
              <a:t>Its Use in the Virtual Environment</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155</a:t>
            </a:fld>
            <a:endParaRPr lang="zh-TW" altLang="en-US"/>
          </a:p>
        </p:txBody>
      </p:sp>
    </p:spTree>
    <p:extLst>
      <p:ext uri="{BB962C8B-B14F-4D97-AF65-F5344CB8AC3E}">
        <p14:creationId xmlns:p14="http://schemas.microsoft.com/office/powerpoint/2010/main" val="19745764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Overview</a:t>
            </a:r>
            <a:endParaRPr lang="zh-TW" altLang="en-US" sz="4000" dirty="0">
              <a:latin typeface="Comic Sans MS" pitchFamily="66" charset="0"/>
            </a:endParaRPr>
          </a:p>
        </p:txBody>
      </p:sp>
      <p:sp>
        <p:nvSpPr>
          <p:cNvPr id="3" name="內容版面配置區 2"/>
          <p:cNvSpPr>
            <a:spLocks noGrp="1"/>
          </p:cNvSpPr>
          <p:nvPr>
            <p:ph idx="1"/>
          </p:nvPr>
        </p:nvSpPr>
        <p:spPr>
          <a:xfrm>
            <a:off x="1043608" y="1628800"/>
            <a:ext cx="7200800" cy="4525963"/>
          </a:xfrm>
        </p:spPr>
        <p:txBody>
          <a:bodyPr/>
          <a:lstStyle/>
          <a:p>
            <a:r>
              <a:rPr lang="en-US" altLang="zh-TW" sz="2800" dirty="0">
                <a:latin typeface="Comic Sans MS" pitchFamily="66" charset="0"/>
              </a:rPr>
              <a:t>Motivation</a:t>
            </a:r>
          </a:p>
          <a:p>
            <a:r>
              <a:rPr lang="en-US" altLang="zh-TW" sz="2800" dirty="0" smtClean="0">
                <a:latin typeface="Comic Sans MS" pitchFamily="66" charset="0"/>
              </a:rPr>
              <a:t>Implementation</a:t>
            </a:r>
            <a:endParaRPr lang="en-US" altLang="zh-TW" sz="2800" dirty="0">
              <a:latin typeface="Comic Sans MS" pitchFamily="66" charset="0"/>
            </a:endParaRPr>
          </a:p>
          <a:p>
            <a:r>
              <a:rPr lang="en-US" altLang="zh-TW" sz="2800" dirty="0" smtClean="0">
                <a:latin typeface="Comic Sans MS" pitchFamily="66" charset="0"/>
              </a:rPr>
              <a:t>How </a:t>
            </a:r>
            <a:r>
              <a:rPr lang="en-US" altLang="zh-TW" sz="2800" dirty="0">
                <a:latin typeface="Comic Sans MS" pitchFamily="66" charset="0"/>
              </a:rPr>
              <a:t>to simulate behaviors of </a:t>
            </a:r>
            <a:r>
              <a:rPr lang="en-US" altLang="zh-TW" dirty="0">
                <a:latin typeface="Comic Sans MS" pitchFamily="66" charset="0"/>
              </a:rPr>
              <a:t>objects</a:t>
            </a:r>
          </a:p>
          <a:p>
            <a:pPr lvl="1"/>
            <a:r>
              <a:rPr lang="en-US" altLang="zh-TW" sz="2400" dirty="0" smtClean="0">
                <a:latin typeface="Comic Sans MS" pitchFamily="66" charset="0"/>
              </a:rPr>
              <a:t>theory </a:t>
            </a:r>
            <a:r>
              <a:rPr lang="en-US" altLang="zh-TW" sz="2400" dirty="0">
                <a:latin typeface="Comic Sans MS" pitchFamily="66" charset="0"/>
              </a:rPr>
              <a:t>and experiments</a:t>
            </a:r>
          </a:p>
          <a:p>
            <a:r>
              <a:rPr lang="en-US" altLang="zh-TW" sz="2800" dirty="0" smtClean="0">
                <a:latin typeface="Comic Sans MS" pitchFamily="66" charset="0"/>
              </a:rPr>
              <a:t>VR </a:t>
            </a:r>
            <a:r>
              <a:rPr lang="en-US" altLang="zh-TW" sz="2800" dirty="0">
                <a:latin typeface="Comic Sans MS" pitchFamily="66" charset="0"/>
              </a:rPr>
              <a:t>prototype(Virtual Reality)</a:t>
            </a:r>
          </a:p>
          <a:p>
            <a:r>
              <a:rPr lang="en-US" altLang="zh-TW" sz="2800" dirty="0" smtClean="0">
                <a:latin typeface="Comic Sans MS" pitchFamily="66" charset="0"/>
              </a:rPr>
              <a:t>Conclusion </a:t>
            </a:r>
            <a:r>
              <a:rPr lang="en-US" altLang="zh-TW" sz="2800" dirty="0">
                <a:latin typeface="Comic Sans MS" pitchFamily="66" charset="0"/>
              </a:rPr>
              <a:t>and future work</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156</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1184094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Mechanical </a:t>
            </a:r>
            <a:r>
              <a:rPr lang="en-US" altLang="zh-TW" sz="4000" dirty="0" smtClean="0">
                <a:latin typeface="Comic Sans MS" pitchFamily="66" charset="0"/>
              </a:rPr>
              <a:t>Structure</a:t>
            </a:r>
            <a:endParaRPr lang="zh-TW" altLang="en-US" sz="40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157</a:t>
            </a:fld>
            <a:endParaRPr lang="zh-TW" altLang="en-US"/>
          </a:p>
        </p:txBody>
      </p:sp>
      <p:pic>
        <p:nvPicPr>
          <p:cNvPr id="50178" name="Picture 2" descr="C:\Users\tantofish\Desktop\p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98" y="1491977"/>
            <a:ext cx="8892480" cy="410918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8262460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 name="內容版面配置區 5" descr="Prototype_Gemini_Hand_Controller.jpg"/>
          <p:cNvPicPr>
            <a:picLocks noGrp="1" noChangeAspect="1"/>
          </p:cNvPicPr>
          <p:nvPr>
            <p:ph idx="1"/>
          </p:nvPr>
        </p:nvPicPr>
        <p:blipFill>
          <a:blip r:embed="rId2" cstate="print"/>
          <a:stretch>
            <a:fillRect/>
          </a:stretch>
        </p:blipFill>
        <p:spPr>
          <a:xfrm>
            <a:off x="2727920" y="1600200"/>
            <a:ext cx="3688159" cy="4525963"/>
          </a:xfrm>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158</a:t>
            </a:fld>
            <a:endParaRPr lang="zh-TW" alt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Force feedback 2 Joystick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the Force Feedback Pro was replaced with a Precision 2 derivative, the Force Feedback 2. Since the release of the Force Feedback 2, the stick has garnered a reputation of reliability and resiliency, many Force Feedback 2 sticks are still in use currently. On eBay Sidewinder Force Feedback 2 joysticks regularly sell for more than the original MSRP of $109.</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159</a:t>
            </a:fld>
            <a:endParaRPr lang="zh-TW"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t>UNC</a:t>
            </a:r>
            <a:r>
              <a:rPr lang="zh-TW" altLang="en-US" dirty="0" smtClean="0"/>
              <a:t> </a:t>
            </a:r>
            <a:r>
              <a:rPr lang="en-US" altLang="zh-TW" dirty="0" smtClean="0"/>
              <a:t>See-through </a:t>
            </a:r>
            <a:br>
              <a:rPr lang="en-US" altLang="zh-TW" dirty="0" smtClean="0"/>
            </a:br>
            <a:r>
              <a:rPr lang="en-US" altLang="zh-TW" dirty="0" smtClean="0"/>
              <a:t>Head-mounted display (1989)</a:t>
            </a:r>
            <a:endParaRPr lang="zh-TW" altLang="en-US" dirty="0"/>
          </a:p>
        </p:txBody>
      </p:sp>
      <p:pic>
        <p:nvPicPr>
          <p:cNvPr id="7171" name="內容版面配置區 3" descr="UNC_See_Through_HMD.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28713" y="1447800"/>
            <a:ext cx="7061200" cy="4953000"/>
          </a:xfrm>
        </p:spPr>
      </p:pic>
    </p:spTree>
    <p:extLst>
      <p:ext uri="{BB962C8B-B14F-4D97-AF65-F5344CB8AC3E}">
        <p14:creationId xmlns:p14="http://schemas.microsoft.com/office/powerpoint/2010/main" val="259054026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descr="450px-Microsoft_Precision_Pro.jpg"/>
          <p:cNvPicPr>
            <a:picLocks noGrp="1" noChangeAspect="1"/>
          </p:cNvPicPr>
          <p:nvPr>
            <p:ph idx="1"/>
          </p:nvPr>
        </p:nvPicPr>
        <p:blipFill>
          <a:blip r:embed="rId2" cstate="print"/>
          <a:stretch>
            <a:fillRect/>
          </a:stretch>
        </p:blipFill>
        <p:spPr>
          <a:xfrm>
            <a:off x="2874764" y="1600200"/>
            <a:ext cx="3394472" cy="4525963"/>
          </a:xfrm>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160</a:t>
            </a:fld>
            <a:endParaRPr lang="zh-TW" alt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Patents</a:t>
            </a:r>
            <a:endParaRPr lang="zh-TW" altLang="en-US" dirty="0"/>
          </a:p>
        </p:txBody>
      </p:sp>
      <p:sp>
        <p:nvSpPr>
          <p:cNvPr id="3" name="內容版面配置區 2"/>
          <p:cNvSpPr>
            <a:spLocks noGrp="1"/>
          </p:cNvSpPr>
          <p:nvPr>
            <p:ph idx="1"/>
          </p:nvPr>
        </p:nvSpPr>
        <p:spPr/>
        <p:txBody>
          <a:bodyPr/>
          <a:lstStyle/>
          <a:p>
            <a:r>
              <a:rPr lang="zh-TW" altLang="en-US" dirty="0" smtClean="0"/>
              <a:t>歐陽明</a:t>
            </a:r>
            <a:r>
              <a:rPr lang="en-US" altLang="zh-TW" dirty="0" smtClean="0"/>
              <a:t>, </a:t>
            </a:r>
            <a:r>
              <a:rPr lang="zh-TW" altLang="en-US" dirty="0" smtClean="0"/>
              <a:t>蔡武男</a:t>
            </a:r>
            <a:r>
              <a:rPr lang="en-US" altLang="zh-TW" dirty="0" smtClean="0"/>
              <a:t>, "</a:t>
            </a:r>
            <a:r>
              <a:rPr lang="zh-TW" altLang="en-US" dirty="0" smtClean="0"/>
              <a:t>觸覺回饋裝置</a:t>
            </a:r>
            <a:r>
              <a:rPr lang="en-US" altLang="zh-TW" dirty="0" smtClean="0"/>
              <a:t>", </a:t>
            </a:r>
            <a:r>
              <a:rPr lang="zh-TW" altLang="en-US" dirty="0" smtClean="0"/>
              <a:t>中華民國發明第</a:t>
            </a:r>
            <a:r>
              <a:rPr lang="en-US" altLang="zh-TW" dirty="0" smtClean="0"/>
              <a:t>079611</a:t>
            </a:r>
            <a:r>
              <a:rPr lang="zh-TW" altLang="en-US" dirty="0" smtClean="0"/>
              <a:t>號</a:t>
            </a:r>
            <a:r>
              <a:rPr lang="en-US" altLang="zh-TW" dirty="0" smtClean="0"/>
              <a:t>, 85/07/11-104/6/11</a:t>
            </a:r>
          </a:p>
          <a:p>
            <a:pPr>
              <a:buNone/>
            </a:pPr>
            <a:r>
              <a:rPr lang="en-US" altLang="zh-TW" dirty="0" smtClean="0"/>
              <a:t>    “Tactile feedback device”, Taiwan patent 079611, 1996/7/11-</a:t>
            </a:r>
          </a:p>
          <a:p>
            <a:r>
              <a:rPr lang="en-US" altLang="zh-TW" dirty="0" smtClean="0"/>
              <a:t>Ming-Chang Tsai, Touching Feedback Device, US patent number: 5589854,  1996/12/31- </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161</a:t>
            </a:fld>
            <a:endParaRPr lang="zh-TW" alt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b="1" i="1" dirty="0"/>
              <a:t>Force Feedback Wheel</a:t>
            </a:r>
            <a:endParaRPr lang="zh-TW" altLang="en-US" dirty="0"/>
          </a:p>
        </p:txBody>
      </p:sp>
      <p:sp>
        <p:nvSpPr>
          <p:cNvPr id="3" name="Content Placeholder 2"/>
          <p:cNvSpPr>
            <a:spLocks noGrp="1"/>
          </p:cNvSpPr>
          <p:nvPr>
            <p:ph idx="1"/>
          </p:nvPr>
        </p:nvSpPr>
        <p:spPr/>
        <p:txBody>
          <a:bodyPr/>
          <a:lstStyle/>
          <a:p>
            <a:r>
              <a:rPr lang="en-US" altLang="zh-TW" b="1" i="1" dirty="0"/>
              <a:t>FREX </a:t>
            </a:r>
            <a:r>
              <a:rPr lang="en-US" altLang="zh-TW" b="1" i="1" dirty="0" smtClean="0"/>
              <a:t>Force </a:t>
            </a:r>
            <a:r>
              <a:rPr lang="en-US" altLang="zh-TW" b="1" i="1" dirty="0"/>
              <a:t>Feedback </a:t>
            </a:r>
            <a:r>
              <a:rPr lang="en-US" altLang="zh-TW" b="1" i="1" dirty="0" smtClean="0"/>
              <a:t>Wheel </a:t>
            </a:r>
            <a:r>
              <a:rPr lang="en-US" altLang="zh-TW" b="1" i="1" dirty="0" err="1" smtClean="0"/>
              <a:t>SimWHEEL</a:t>
            </a:r>
            <a:endParaRPr lang="en-US" altLang="zh-TW" b="1" i="1" dirty="0" smtClean="0"/>
          </a:p>
          <a:p>
            <a:endParaRPr lang="en-US" altLang="zh-TW" b="1" i="1" dirty="0"/>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162</a:t>
            </a:fld>
            <a:endParaRPr lang="zh-TW"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420888"/>
            <a:ext cx="5080000" cy="3810000"/>
          </a:xfrm>
          <a:prstGeom prst="rect">
            <a:avLst/>
          </a:prstGeom>
        </p:spPr>
      </p:pic>
    </p:spTree>
    <p:extLst>
      <p:ext uri="{BB962C8B-B14F-4D97-AF65-F5344CB8AC3E}">
        <p14:creationId xmlns:p14="http://schemas.microsoft.com/office/powerpoint/2010/main" val="25940505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9144000" cy="1143000"/>
          </a:xfrm>
        </p:spPr>
        <p:txBody>
          <a:bodyPr>
            <a:normAutofit/>
          </a:bodyPr>
          <a:lstStyle/>
          <a:p>
            <a:r>
              <a:rPr lang="en-US" altLang="zh-TW" sz="3200" b="1" i="1" dirty="0">
                <a:solidFill>
                  <a:srgbClr val="0070C0"/>
                </a:solidFill>
                <a:latin typeface="Comic Sans MS" pitchFamily="66" charset="0"/>
              </a:rPr>
              <a:t>Why implementing a force feedback </a:t>
            </a:r>
            <a:r>
              <a:rPr lang="en-US" altLang="zh-TW" sz="3200" b="1" i="1" dirty="0" smtClean="0">
                <a:solidFill>
                  <a:srgbClr val="0070C0"/>
                </a:solidFill>
                <a:latin typeface="Comic Sans MS" pitchFamily="66" charset="0"/>
              </a:rPr>
              <a:t>joystick</a:t>
            </a:r>
            <a:endParaRPr lang="zh-TW" altLang="en-US" sz="3200" b="1" i="1" dirty="0">
              <a:solidFill>
                <a:srgbClr val="0070C0"/>
              </a:solidFill>
              <a:latin typeface="Comic Sans MS" pitchFamily="66" charset="0"/>
            </a:endParaRPr>
          </a:p>
        </p:txBody>
      </p:sp>
      <p:sp>
        <p:nvSpPr>
          <p:cNvPr id="3" name="內容版面配置區 2"/>
          <p:cNvSpPr>
            <a:spLocks noGrp="1"/>
          </p:cNvSpPr>
          <p:nvPr>
            <p:ph idx="1"/>
          </p:nvPr>
        </p:nvSpPr>
        <p:spPr/>
        <p:txBody>
          <a:bodyPr/>
          <a:lstStyle/>
          <a:p>
            <a:r>
              <a:rPr lang="en-US" altLang="zh-TW" sz="2800" dirty="0">
                <a:latin typeface="Comic Sans MS" pitchFamily="66" charset="0"/>
              </a:rPr>
              <a:t>Correctly and efficiently manipulate </a:t>
            </a:r>
            <a:r>
              <a:rPr lang="en-US" altLang="zh-TW" sz="2800" dirty="0" smtClean="0">
                <a:latin typeface="Comic Sans MS" pitchFamily="66" charset="0"/>
              </a:rPr>
              <a:t>3D objects </a:t>
            </a:r>
            <a:r>
              <a:rPr lang="en-US" altLang="zh-TW" sz="2800" dirty="0">
                <a:latin typeface="Comic Sans MS" pitchFamily="66" charset="0"/>
              </a:rPr>
              <a:t>on a 2D screen</a:t>
            </a:r>
          </a:p>
          <a:p>
            <a:r>
              <a:rPr lang="en-US" altLang="zh-TW" sz="2800" dirty="0" smtClean="0">
                <a:latin typeface="Comic Sans MS" pitchFamily="66" charset="0"/>
              </a:rPr>
              <a:t>Virtual </a:t>
            </a:r>
            <a:r>
              <a:rPr lang="en-US" altLang="zh-TW" sz="2800" dirty="0">
                <a:latin typeface="Comic Sans MS" pitchFamily="66" charset="0"/>
              </a:rPr>
              <a:t>environment</a:t>
            </a:r>
          </a:p>
          <a:p>
            <a:pPr lvl="1"/>
            <a:r>
              <a:rPr lang="en-US" altLang="zh-TW" sz="2400" dirty="0" smtClean="0">
                <a:latin typeface="Comic Sans MS" pitchFamily="66" charset="0"/>
              </a:rPr>
              <a:t>visual</a:t>
            </a:r>
            <a:r>
              <a:rPr lang="en-US" altLang="zh-TW" sz="2400" dirty="0">
                <a:latin typeface="Comic Sans MS" pitchFamily="66" charset="0"/>
              </a:rPr>
              <a:t>, audio, and haptic information</a:t>
            </a:r>
          </a:p>
          <a:p>
            <a:r>
              <a:rPr lang="en-US" altLang="zh-TW" sz="2800" dirty="0" smtClean="0">
                <a:latin typeface="Comic Sans MS" pitchFamily="66" charset="0"/>
              </a:rPr>
              <a:t>Enhance </a:t>
            </a:r>
            <a:r>
              <a:rPr lang="en-US" altLang="zh-TW" sz="2800" dirty="0">
                <a:latin typeface="Comic Sans MS" pitchFamily="66" charset="0"/>
              </a:rPr>
              <a:t>the illusion of virtual environment</a:t>
            </a:r>
          </a:p>
          <a:p>
            <a:r>
              <a:rPr lang="en-US" altLang="zh-TW" sz="2800" dirty="0" smtClean="0">
                <a:latin typeface="Comic Sans MS" pitchFamily="66" charset="0"/>
              </a:rPr>
              <a:t>Commercially </a:t>
            </a:r>
            <a:r>
              <a:rPr lang="en-US" altLang="zh-TW" sz="2800" dirty="0">
                <a:latin typeface="Comic Sans MS" pitchFamily="66" charset="0"/>
              </a:rPr>
              <a:t>available (Microsoft, etc.)</a:t>
            </a:r>
          </a:p>
          <a:p>
            <a:endParaRPr lang="zh-TW" altLang="en-US" sz="28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163</a:t>
            </a:fld>
            <a:endParaRPr lang="zh-TW" altLang="en-US"/>
          </a:p>
        </p:txBody>
      </p:sp>
    </p:spTree>
    <p:extLst>
      <p:ext uri="{BB962C8B-B14F-4D97-AF65-F5344CB8AC3E}">
        <p14:creationId xmlns:p14="http://schemas.microsoft.com/office/powerpoint/2010/main" val="24783856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effectLst>
                  <a:outerShdw blurRad="38100" dist="38100" dir="2700000" algn="tl">
                    <a:srgbClr val="000000">
                      <a:alpha val="43137"/>
                    </a:srgbClr>
                  </a:outerShdw>
                </a:effectLst>
                <a:latin typeface="Comic Sans MS" pitchFamily="66" charset="0"/>
              </a:rPr>
              <a:t>A simple flight </a:t>
            </a:r>
            <a:r>
              <a:rPr lang="en-US" altLang="zh-TW" sz="4000" dirty="0" smtClean="0">
                <a:effectLst>
                  <a:outerShdw blurRad="38100" dist="38100" dir="2700000" algn="tl">
                    <a:srgbClr val="000000">
                      <a:alpha val="43137"/>
                    </a:srgbClr>
                  </a:outerShdw>
                </a:effectLst>
                <a:latin typeface="Comic Sans MS" pitchFamily="66" charset="0"/>
              </a:rPr>
              <a:t>simulator</a:t>
            </a:r>
            <a:endParaRPr lang="zh-TW" altLang="en-US" sz="4000" dirty="0">
              <a:effectLst>
                <a:outerShdw blurRad="38100" dist="38100" dir="2700000" algn="tl">
                  <a:srgbClr val="000000">
                    <a:alpha val="43137"/>
                  </a:srgbClr>
                </a:outerShdw>
              </a:effectLst>
              <a:latin typeface="Comic Sans MS" pitchFamily="66" charset="0"/>
            </a:endParaRPr>
          </a:p>
        </p:txBody>
      </p:sp>
      <p:sp>
        <p:nvSpPr>
          <p:cNvPr id="3" name="內容版面配置區 2"/>
          <p:cNvSpPr>
            <a:spLocks noGrp="1"/>
          </p:cNvSpPr>
          <p:nvPr>
            <p:ph idx="1"/>
          </p:nvPr>
        </p:nvSpPr>
        <p:spPr>
          <a:xfrm>
            <a:off x="539552" y="1463138"/>
            <a:ext cx="8229600" cy="4525963"/>
          </a:xfrm>
        </p:spPr>
        <p:txBody>
          <a:bodyPr/>
          <a:lstStyle/>
          <a:p>
            <a:r>
              <a:rPr lang="en-US" altLang="zh-TW" sz="2800" dirty="0">
                <a:latin typeface="Comic Sans MS" pitchFamily="66" charset="0"/>
              </a:rPr>
              <a:t>X-wing like game</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164</a:t>
            </a:fld>
            <a:endParaRPr lang="zh-TW" altLang="en-US"/>
          </a:p>
        </p:txBody>
      </p:sp>
      <p:pic>
        <p:nvPicPr>
          <p:cNvPr id="51202" name="Picture 2" descr="C:\Users\tantofish\Desktop\p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276872"/>
            <a:ext cx="5400600" cy="370801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6973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effectLst>
                  <a:outerShdw blurRad="38100" dist="38100" dir="2700000" algn="tl">
                    <a:srgbClr val="000000">
                      <a:alpha val="43137"/>
                    </a:srgbClr>
                  </a:outerShdw>
                </a:effectLst>
                <a:latin typeface="Comic Sans MS" pitchFamily="66" charset="0"/>
              </a:rPr>
              <a:t>Flow Control</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165</a:t>
            </a:fld>
            <a:endParaRPr lang="zh-TW" altLang="en-US"/>
          </a:p>
        </p:txBody>
      </p:sp>
      <p:pic>
        <p:nvPicPr>
          <p:cNvPr id="52226" name="Picture 2" descr="C:\Users\tantofish\Desktop\p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204864"/>
            <a:ext cx="7479926" cy="29523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304867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b="1" dirty="0"/>
              <a:t>Newton's Three Laws</a:t>
            </a:r>
            <a:br>
              <a:rPr lang="en-US" altLang="zh-TW" b="1" dirty="0"/>
            </a:br>
            <a:r>
              <a:rPr lang="en-US" altLang="zh-TW" b="1" dirty="0"/>
              <a:t>of Motion</a:t>
            </a:r>
            <a:endParaRPr lang="zh-TW" altLang="en-US" dirty="0"/>
          </a:p>
        </p:txBody>
      </p:sp>
      <p:sp>
        <p:nvSpPr>
          <p:cNvPr id="3" name="Content Placeholder 2"/>
          <p:cNvSpPr>
            <a:spLocks noGrp="1"/>
          </p:cNvSpPr>
          <p:nvPr>
            <p:ph idx="1"/>
          </p:nvPr>
        </p:nvSpPr>
        <p:spPr/>
        <p:txBody>
          <a:bodyPr/>
          <a:lstStyle/>
          <a:p>
            <a:r>
              <a:rPr lang="en-US" altLang="zh-TW" dirty="0" smtClean="0"/>
              <a:t>1.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166</a:t>
            </a:fld>
            <a:endParaRPr lang="zh-TW" altLang="en-US"/>
          </a:p>
        </p:txBody>
      </p:sp>
      <p:graphicFrame>
        <p:nvGraphicFramePr>
          <p:cNvPr id="6" name="Table 5"/>
          <p:cNvGraphicFramePr>
            <a:graphicFrameLocks noGrp="1"/>
          </p:cNvGraphicFramePr>
          <p:nvPr>
            <p:extLst>
              <p:ext uri="{D42A27DB-BD31-4B8C-83A1-F6EECF244321}">
                <p14:modId xmlns:p14="http://schemas.microsoft.com/office/powerpoint/2010/main" val="1937270009"/>
              </p:ext>
            </p:extLst>
          </p:nvPr>
        </p:nvGraphicFramePr>
        <p:xfrm>
          <a:off x="1331640" y="2255202"/>
          <a:ext cx="6601916" cy="2901989"/>
        </p:xfrm>
        <a:graphic>
          <a:graphicData uri="http://schemas.openxmlformats.org/drawingml/2006/table">
            <a:tbl>
              <a:tblPr/>
              <a:tblGrid>
                <a:gridCol w="6601916"/>
              </a:tblGrid>
              <a:tr h="2901989">
                <a:tc>
                  <a:txBody>
                    <a:bodyPr/>
                    <a:lstStyle/>
                    <a:p>
                      <a:r>
                        <a:rPr lang="en-US" sz="3200" b="1" dirty="0">
                          <a:latin typeface="helvetica,geneva,arial"/>
                        </a:rPr>
                        <a:t>Every object in a state of uniform motion tends to remain in that state of motion unless an external force is applied to it.</a:t>
                      </a:r>
                      <a:endParaRPr lang="en-US" sz="3200" dirty="0"/>
                    </a:p>
                  </a:txBody>
                  <a:tcPr marL="95250" marR="95250" marT="95250" marB="95250" anchor="ctr">
                    <a:lnL>
                      <a:noFill/>
                    </a:lnL>
                    <a:lnR>
                      <a:noFill/>
                    </a:lnR>
                    <a:lnT>
                      <a:noFill/>
                    </a:lnT>
                    <a:lnB>
                      <a:noFill/>
                    </a:lnB>
                    <a:solidFill>
                      <a:srgbClr val="FFFFE0"/>
                    </a:solidFill>
                  </a:tcPr>
                </a:tc>
              </a:tr>
            </a:tbl>
          </a:graphicData>
        </a:graphic>
      </p:graphicFrame>
      <p:sp>
        <p:nvSpPr>
          <p:cNvPr id="7" name="Rectangle 1"/>
          <p:cNvSpPr>
            <a:spLocks noChangeArrowheads="1"/>
          </p:cNvSpPr>
          <p:nvPr/>
        </p:nvSpPr>
        <p:spPr bwMode="auto">
          <a:xfrm>
            <a:off x="3143250" y="2944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67675009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dirty="0"/>
          </a:p>
        </p:txBody>
      </p:sp>
      <p:sp>
        <p:nvSpPr>
          <p:cNvPr id="3" name="Content Placeholder 2"/>
          <p:cNvSpPr>
            <a:spLocks noGrp="1"/>
          </p:cNvSpPr>
          <p:nvPr>
            <p:ph idx="1"/>
          </p:nvPr>
        </p:nvSpPr>
        <p:spPr/>
        <p:txBody>
          <a:bodyPr/>
          <a:lstStyle/>
          <a:p>
            <a:r>
              <a:rPr lang="en-US" altLang="zh-TW" dirty="0" smtClean="0"/>
              <a:t>2.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167</a:t>
            </a:fld>
            <a:endParaRPr lang="zh-TW" altLang="en-US"/>
          </a:p>
        </p:txBody>
      </p:sp>
      <p:graphicFrame>
        <p:nvGraphicFramePr>
          <p:cNvPr id="6" name="Table 5"/>
          <p:cNvGraphicFramePr>
            <a:graphicFrameLocks noGrp="1"/>
          </p:cNvGraphicFramePr>
          <p:nvPr>
            <p:extLst>
              <p:ext uri="{D42A27DB-BD31-4B8C-83A1-F6EECF244321}">
                <p14:modId xmlns:p14="http://schemas.microsoft.com/office/powerpoint/2010/main" val="2137800718"/>
              </p:ext>
            </p:extLst>
          </p:nvPr>
        </p:nvGraphicFramePr>
        <p:xfrm>
          <a:off x="1403648" y="764704"/>
          <a:ext cx="6768752" cy="6048672"/>
        </p:xfrm>
        <a:graphic>
          <a:graphicData uri="http://schemas.openxmlformats.org/drawingml/2006/table">
            <a:tbl>
              <a:tblPr/>
              <a:tblGrid>
                <a:gridCol w="6768752"/>
              </a:tblGrid>
              <a:tr h="6048672">
                <a:tc>
                  <a:txBody>
                    <a:bodyPr/>
                    <a:lstStyle/>
                    <a:p>
                      <a:r>
                        <a:rPr lang="en-US" sz="3200" b="1" dirty="0">
                          <a:latin typeface="helvetica,geneva,arial"/>
                        </a:rPr>
                        <a:t>The relationship between an object's mass </a:t>
                      </a:r>
                      <a:r>
                        <a:rPr lang="en-US" sz="3200" b="1" i="1" dirty="0">
                          <a:latin typeface="helvetica,geneva,arial"/>
                        </a:rPr>
                        <a:t>m</a:t>
                      </a:r>
                      <a:r>
                        <a:rPr lang="en-US" sz="3200" b="1" dirty="0">
                          <a:latin typeface="helvetica,geneva,arial"/>
                        </a:rPr>
                        <a:t>, its acceleration a, and the applied force </a:t>
                      </a:r>
                      <a:r>
                        <a:rPr lang="en-US" sz="3200" b="1" i="1" dirty="0">
                          <a:latin typeface="helvetica,geneva,arial"/>
                        </a:rPr>
                        <a:t>F</a:t>
                      </a:r>
                      <a:r>
                        <a:rPr lang="en-US" sz="3200" b="1" dirty="0">
                          <a:latin typeface="helvetica,geneva,arial"/>
                        </a:rPr>
                        <a:t> is </a:t>
                      </a:r>
                      <a:r>
                        <a:rPr lang="en-US" sz="3200" b="1" i="1" dirty="0">
                          <a:latin typeface="helvetica,geneva,arial"/>
                        </a:rPr>
                        <a:t>F = ma</a:t>
                      </a:r>
                      <a:r>
                        <a:rPr lang="en-US" sz="3200" b="1" dirty="0">
                          <a:latin typeface="helvetica,geneva,arial"/>
                        </a:rPr>
                        <a:t>. Acceleration and force are vectors (as indicated by their symbols being displayed in slant bold font); in this law the direction of the force vector is the same as the direction of the acceleration vector.</a:t>
                      </a:r>
                      <a:endParaRPr lang="en-US" sz="3200" dirty="0"/>
                    </a:p>
                  </a:txBody>
                  <a:tcPr marL="95250" marR="95250" marT="95250" marB="95250" anchor="ctr">
                    <a:lnL>
                      <a:noFill/>
                    </a:lnL>
                    <a:lnR>
                      <a:noFill/>
                    </a:lnR>
                    <a:lnT>
                      <a:noFill/>
                    </a:lnT>
                    <a:lnB>
                      <a:noFill/>
                    </a:lnB>
                    <a:solidFill>
                      <a:srgbClr val="FFFFE0"/>
                    </a:solidFill>
                  </a:tcPr>
                </a:tc>
              </a:tr>
            </a:tbl>
          </a:graphicData>
        </a:graphic>
      </p:graphicFrame>
      <p:sp>
        <p:nvSpPr>
          <p:cNvPr id="7" name="Rectangle 1"/>
          <p:cNvSpPr>
            <a:spLocks noChangeArrowheads="1"/>
          </p:cNvSpPr>
          <p:nvPr/>
        </p:nvSpPr>
        <p:spPr bwMode="auto">
          <a:xfrm>
            <a:off x="3143250" y="1709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9754904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Content Placeholder 2"/>
          <p:cNvSpPr>
            <a:spLocks noGrp="1"/>
          </p:cNvSpPr>
          <p:nvPr>
            <p:ph idx="1"/>
          </p:nvPr>
        </p:nvSpPr>
        <p:spPr/>
        <p:txBody>
          <a:bodyPr/>
          <a:lstStyle/>
          <a:p>
            <a:r>
              <a:rPr lang="en-US" altLang="zh-TW" dirty="0" smtClean="0"/>
              <a:t>3.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168</a:t>
            </a:fld>
            <a:endParaRPr lang="zh-TW" altLang="en-US"/>
          </a:p>
        </p:txBody>
      </p:sp>
      <p:graphicFrame>
        <p:nvGraphicFramePr>
          <p:cNvPr id="6" name="Table 5"/>
          <p:cNvGraphicFramePr>
            <a:graphicFrameLocks noGrp="1"/>
          </p:cNvGraphicFramePr>
          <p:nvPr>
            <p:extLst>
              <p:ext uri="{D42A27DB-BD31-4B8C-83A1-F6EECF244321}">
                <p14:modId xmlns:p14="http://schemas.microsoft.com/office/powerpoint/2010/main" val="2859633521"/>
              </p:ext>
            </p:extLst>
          </p:nvPr>
        </p:nvGraphicFramePr>
        <p:xfrm>
          <a:off x="1043608" y="2204864"/>
          <a:ext cx="6671642" cy="1890727"/>
        </p:xfrm>
        <a:graphic>
          <a:graphicData uri="http://schemas.openxmlformats.org/drawingml/2006/table">
            <a:tbl>
              <a:tblPr/>
              <a:tblGrid>
                <a:gridCol w="6671642"/>
              </a:tblGrid>
              <a:tr h="1890727">
                <a:tc>
                  <a:txBody>
                    <a:bodyPr/>
                    <a:lstStyle/>
                    <a:p>
                      <a:r>
                        <a:rPr lang="en-US" sz="3200" b="1" dirty="0">
                          <a:latin typeface="helvetica,geneva,arial"/>
                        </a:rPr>
                        <a:t>III. For every action there is an equal and opposite reaction.</a:t>
                      </a:r>
                      <a:endParaRPr lang="en-US" sz="3200" dirty="0"/>
                    </a:p>
                  </a:txBody>
                  <a:tcPr marL="95250" marR="95250" marT="95250" marB="95250" anchor="ctr">
                    <a:lnL>
                      <a:noFill/>
                    </a:lnL>
                    <a:lnR>
                      <a:noFill/>
                    </a:lnR>
                    <a:lnT>
                      <a:noFill/>
                    </a:lnT>
                    <a:lnB>
                      <a:noFill/>
                    </a:lnB>
                    <a:solidFill>
                      <a:srgbClr val="FFFFE0"/>
                    </a:solidFill>
                  </a:tcPr>
                </a:tc>
              </a:tr>
            </a:tbl>
          </a:graphicData>
        </a:graphic>
      </p:graphicFrame>
      <p:sp>
        <p:nvSpPr>
          <p:cNvPr id="7" name="Rectangle 1"/>
          <p:cNvSpPr>
            <a:spLocks noChangeArrowheads="1"/>
          </p:cNvSpPr>
          <p:nvPr/>
        </p:nvSpPr>
        <p:spPr bwMode="auto">
          <a:xfrm>
            <a:off x="3143250" y="3355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13382076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Generating forces</a:t>
            </a:r>
            <a:endParaRPr lang="zh-TW" altLang="en-US" dirty="0"/>
          </a:p>
        </p:txBody>
      </p:sp>
      <p:sp>
        <p:nvSpPr>
          <p:cNvPr id="3" name="Content Placeholder 2"/>
          <p:cNvSpPr>
            <a:spLocks noGrp="1"/>
          </p:cNvSpPr>
          <p:nvPr>
            <p:ph idx="1"/>
          </p:nvPr>
        </p:nvSpPr>
        <p:spPr/>
        <p:txBody>
          <a:bodyPr>
            <a:normAutofit fontScale="92500"/>
          </a:bodyPr>
          <a:lstStyle/>
          <a:p>
            <a:r>
              <a:rPr lang="en-US" altLang="zh-TW" dirty="0" smtClean="0"/>
              <a:t>Spring  Force = k * (position- position_0)</a:t>
            </a:r>
          </a:p>
          <a:p>
            <a:r>
              <a:rPr lang="en-US" altLang="zh-TW" dirty="0" smtClean="0"/>
              <a:t>Damper  Force = b * velocity</a:t>
            </a:r>
          </a:p>
          <a:p>
            <a:r>
              <a:rPr lang="en-US" altLang="zh-TW" dirty="0" smtClean="0"/>
              <a:t>Mass     Force = m*acceleration</a:t>
            </a:r>
          </a:p>
          <a:p>
            <a:endParaRPr lang="en-US" altLang="zh-TW" dirty="0" smtClean="0"/>
          </a:p>
          <a:p>
            <a:r>
              <a:rPr lang="en-US" altLang="zh-TW" dirty="0" smtClean="0"/>
              <a:t>In general: force model is </a:t>
            </a:r>
          </a:p>
          <a:p>
            <a:pPr>
              <a:buNone/>
            </a:pPr>
            <a:r>
              <a:rPr lang="en-US" altLang="zh-TW" dirty="0" smtClean="0"/>
              <a:t>  Force = k* x + b*v + m*a ,  </a:t>
            </a:r>
          </a:p>
          <a:p>
            <a:pPr>
              <a:buNone/>
            </a:pPr>
            <a:r>
              <a:rPr lang="en-US" altLang="zh-TW" dirty="0" smtClean="0"/>
              <a:t> where  x = position, v = velocity,  a = acceleration</a:t>
            </a:r>
          </a:p>
          <a:p>
            <a:pPr>
              <a:buNone/>
            </a:pPr>
            <a:r>
              <a:rPr lang="en-US" altLang="zh-TW" dirty="0" smtClean="0"/>
              <a:t>  Note:  b: viscosity  (</a:t>
            </a:r>
            <a:r>
              <a:rPr lang="zh-TW" altLang="en-US" dirty="0" smtClean="0"/>
              <a:t>黏滯力系數</a:t>
            </a:r>
            <a:r>
              <a:rPr lang="en-US" altLang="zh-TW" dirty="0" smtClean="0"/>
              <a:t>) </a:t>
            </a:r>
          </a:p>
          <a:p>
            <a:endParaRPr lang="en-US" altLang="zh-TW" dirty="0" smtClean="0"/>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169</a:t>
            </a:fld>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t>UNC-US AF</a:t>
            </a:r>
            <a:br>
              <a:rPr lang="en-US" altLang="zh-TW" dirty="0" smtClean="0"/>
            </a:br>
            <a:r>
              <a:rPr lang="en-US" altLang="zh-TW" dirty="0" smtClean="0"/>
              <a:t>Head-mounted display (1989)</a:t>
            </a:r>
            <a:endParaRPr lang="zh-TW" altLang="en-US" dirty="0"/>
          </a:p>
        </p:txBody>
      </p:sp>
      <p:pic>
        <p:nvPicPr>
          <p:cNvPr id="8195" name="內容版面配置區 3" descr="UNC_AF_HMD.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09650" y="1524000"/>
            <a:ext cx="7659688" cy="5029200"/>
          </a:xfrm>
        </p:spPr>
      </p:pic>
    </p:spTree>
    <p:extLst>
      <p:ext uri="{BB962C8B-B14F-4D97-AF65-F5344CB8AC3E}">
        <p14:creationId xmlns:p14="http://schemas.microsoft.com/office/powerpoint/2010/main" val="321134897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How about in a sand paper?</a:t>
            </a:r>
            <a:endParaRPr lang="zh-TW" altLang="en-US" dirty="0"/>
          </a:p>
        </p:txBody>
      </p:sp>
      <p:pic>
        <p:nvPicPr>
          <p:cNvPr id="6" name="Content Placeholder 5" descr="sand_paper_2.png"/>
          <p:cNvPicPr>
            <a:picLocks noGrp="1" noChangeAspect="1"/>
          </p:cNvPicPr>
          <p:nvPr>
            <p:ph idx="1"/>
          </p:nvPr>
        </p:nvPicPr>
        <p:blipFill>
          <a:blip r:embed="rId2" cstate="print"/>
          <a:stretch>
            <a:fillRect/>
          </a:stretch>
        </p:blipFill>
        <p:spPr>
          <a:xfrm>
            <a:off x="549784" y="1556793"/>
            <a:ext cx="7478600" cy="4288324"/>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170</a:t>
            </a:fld>
            <a:endParaRPr lang="zh-TW" alt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Sand paper simulation</a:t>
            </a:r>
            <a:endParaRPr lang="zh-TW" altLang="en-US" dirty="0"/>
          </a:p>
        </p:txBody>
      </p:sp>
      <p:pic>
        <p:nvPicPr>
          <p:cNvPr id="6" name="Content Placeholder 5" descr="sand_paper_1.png"/>
          <p:cNvPicPr>
            <a:picLocks noGrp="1" noChangeAspect="1"/>
          </p:cNvPicPr>
          <p:nvPr>
            <p:ph idx="1"/>
          </p:nvPr>
        </p:nvPicPr>
        <p:blipFill>
          <a:blip r:embed="rId2" cstate="print"/>
          <a:stretch>
            <a:fillRect/>
          </a:stretch>
        </p:blipFill>
        <p:spPr>
          <a:xfrm>
            <a:off x="1440810" y="1556792"/>
            <a:ext cx="6587574" cy="4852312"/>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171</a:t>
            </a:fld>
            <a:endParaRPr lang="zh-TW" alt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How to measure force (torque)?</a:t>
            </a:r>
            <a:br>
              <a:rPr lang="en-US" altLang="zh-TW" dirty="0" smtClean="0"/>
            </a:br>
            <a:r>
              <a:rPr lang="en-US" altLang="zh-TW" dirty="0" smtClean="0"/>
              <a:t>strain gauge</a:t>
            </a:r>
            <a:endParaRPr lang="zh-TW" altLang="en-US" dirty="0"/>
          </a:p>
        </p:txBody>
      </p:sp>
      <p:pic>
        <p:nvPicPr>
          <p:cNvPr id="6" name="內容版面配置區 5" descr="Strain_gauge.svg.png"/>
          <p:cNvPicPr>
            <a:picLocks noGrp="1" noChangeAspect="1"/>
          </p:cNvPicPr>
          <p:nvPr>
            <p:ph idx="1"/>
          </p:nvPr>
        </p:nvPicPr>
        <p:blipFill>
          <a:blip r:embed="rId2" cstate="print"/>
          <a:stretch>
            <a:fillRect/>
          </a:stretch>
        </p:blipFill>
        <p:spPr>
          <a:xfrm>
            <a:off x="3181721" y="1600200"/>
            <a:ext cx="2780558" cy="4525963"/>
          </a:xfrm>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172</a:t>
            </a:fld>
            <a:endParaRPr lang="zh-TW" alt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smtClean="0"/>
              <a:t>A </a:t>
            </a:r>
            <a:r>
              <a:rPr lang="en-US" altLang="zh-TW" b="1" dirty="0" smtClean="0"/>
              <a:t>strain gauge</a:t>
            </a:r>
            <a:r>
              <a:rPr lang="en-US" altLang="zh-TW" dirty="0" smtClean="0"/>
              <a:t> (also </a:t>
            </a:r>
            <a:r>
              <a:rPr lang="en-US" altLang="zh-TW" b="1" dirty="0" smtClean="0"/>
              <a:t>strain gage</a:t>
            </a:r>
            <a:r>
              <a:rPr lang="en-US" altLang="zh-TW" dirty="0" smtClean="0"/>
              <a:t>) is a device used to measure the </a:t>
            </a:r>
            <a:r>
              <a:rPr lang="en-US" altLang="zh-TW" dirty="0" smtClean="0">
                <a:hlinkClick r:id="rId2" tooltip="Deformation (mechanics)"/>
              </a:rPr>
              <a:t>strain</a:t>
            </a:r>
            <a:r>
              <a:rPr lang="en-US" altLang="zh-TW" dirty="0" smtClean="0"/>
              <a:t> of an object. Invented by </a:t>
            </a:r>
            <a:r>
              <a:rPr lang="en-US" altLang="zh-TW" dirty="0" smtClean="0">
                <a:hlinkClick r:id="rId3" tooltip="Edward E. Simmons"/>
              </a:rPr>
              <a:t>Edward E. Simmons</a:t>
            </a:r>
            <a:r>
              <a:rPr lang="en-US" altLang="zh-TW" dirty="0" smtClean="0"/>
              <a:t> and </a:t>
            </a:r>
            <a:r>
              <a:rPr lang="en-US" altLang="zh-TW" dirty="0" smtClean="0">
                <a:hlinkClick r:id="rId4" tooltip="Arthur C. Ruge"/>
              </a:rPr>
              <a:t>Arthur C. </a:t>
            </a:r>
            <a:r>
              <a:rPr lang="en-US" altLang="zh-TW" dirty="0" err="1" smtClean="0">
                <a:hlinkClick r:id="rId4" tooltip="Arthur C. Ruge"/>
              </a:rPr>
              <a:t>Ruge</a:t>
            </a:r>
            <a:r>
              <a:rPr lang="en-US" altLang="zh-TW" dirty="0" smtClean="0"/>
              <a:t> in 1938, the most common type of strain gauge consists of an </a:t>
            </a:r>
            <a:r>
              <a:rPr lang="en-US" altLang="zh-TW" dirty="0" smtClean="0">
                <a:hlinkClick r:id="rId5" tooltip="Electrical insulation"/>
              </a:rPr>
              <a:t>insulating</a:t>
            </a:r>
            <a:r>
              <a:rPr lang="en-US" altLang="zh-TW" dirty="0" smtClean="0"/>
              <a:t> flexible backing which supports a metallic foil pattern.</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173</a:t>
            </a:fld>
            <a:endParaRPr lang="zh-TW" alt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Principles of strain gauge</a:t>
            </a:r>
            <a:endParaRPr lang="zh-TW" altLang="en-US" dirty="0"/>
          </a:p>
        </p:txBody>
      </p:sp>
      <p:pic>
        <p:nvPicPr>
          <p:cNvPr id="6" name="內容版面配置區 5" descr="388px-StrainGaugeVisualization.svg.png"/>
          <p:cNvPicPr>
            <a:picLocks noGrp="1" noChangeAspect="1"/>
          </p:cNvPicPr>
          <p:nvPr>
            <p:ph idx="1"/>
          </p:nvPr>
        </p:nvPicPr>
        <p:blipFill>
          <a:blip r:embed="rId2" cstate="print"/>
          <a:stretch>
            <a:fillRect/>
          </a:stretch>
        </p:blipFill>
        <p:spPr>
          <a:xfrm>
            <a:off x="3106162" y="1600200"/>
            <a:ext cx="2931676" cy="4525963"/>
          </a:xfrm>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174</a:t>
            </a:fld>
            <a:endParaRPr lang="zh-TW" alt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altLang="zh-TW" dirty="0" smtClean="0"/>
              <a:t>A force feedback Joystick model</a:t>
            </a:r>
            <a:endParaRPr lang="zh-TW" altLang="en-US" dirty="0"/>
          </a:p>
        </p:txBody>
      </p:sp>
      <p:pic>
        <p:nvPicPr>
          <p:cNvPr id="6" name="Content Placeholder 5" descr="sand_paper_3.png"/>
          <p:cNvPicPr>
            <a:picLocks noGrp="1" noChangeAspect="1"/>
          </p:cNvPicPr>
          <p:nvPr>
            <p:ph idx="1"/>
          </p:nvPr>
        </p:nvPicPr>
        <p:blipFill>
          <a:blip r:embed="rId2" cstate="print"/>
          <a:stretch>
            <a:fillRect/>
          </a:stretch>
        </p:blipFill>
        <p:spPr>
          <a:xfrm>
            <a:off x="364178" y="908720"/>
            <a:ext cx="8384286" cy="5601021"/>
          </a:xfrm>
        </p:spPr>
      </p:pic>
      <p:sp>
        <p:nvSpPr>
          <p:cNvPr id="4" name="Footer Placeholder 3"/>
          <p:cNvSpPr>
            <a:spLocks noGrp="1"/>
          </p:cNvSpPr>
          <p:nvPr>
            <p:ph type="ftr" sz="quarter" idx="11"/>
          </p:nvPr>
        </p:nvSpPr>
        <p:spPr/>
        <p:txBody>
          <a:bodyPr/>
          <a:lstStyle/>
          <a:p>
            <a:r>
              <a:rPr lang="en-US" altLang="zh-TW" dirty="0" smtClean="0"/>
              <a:t>Communications &amp; Multimedia Lab</a:t>
            </a:r>
            <a:endParaRPr lang="zh-TW" altLang="en-US" dirty="0"/>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175</a:t>
            </a:fld>
            <a:endParaRPr lang="zh-TW" alt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Force model continued (1)</a:t>
            </a:r>
            <a:endParaRPr lang="zh-TW" altLang="en-US" dirty="0"/>
          </a:p>
        </p:txBody>
      </p:sp>
      <p:pic>
        <p:nvPicPr>
          <p:cNvPr id="6" name="Content Placeholder 5" descr="sand_paper_4.png"/>
          <p:cNvPicPr>
            <a:picLocks noGrp="1" noChangeAspect="1"/>
          </p:cNvPicPr>
          <p:nvPr>
            <p:ph idx="1"/>
          </p:nvPr>
        </p:nvPicPr>
        <p:blipFill>
          <a:blip r:embed="rId2" cstate="print"/>
          <a:stretch>
            <a:fillRect/>
          </a:stretch>
        </p:blipFill>
        <p:spPr>
          <a:xfrm>
            <a:off x="448151" y="1268760"/>
            <a:ext cx="8695849" cy="5470787"/>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176</a:t>
            </a:fld>
            <a:endParaRPr lang="zh-TW" alt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Force model: final</a:t>
            </a:r>
            <a:endParaRPr lang="zh-TW" altLang="en-US" dirty="0"/>
          </a:p>
        </p:txBody>
      </p:sp>
      <p:pic>
        <p:nvPicPr>
          <p:cNvPr id="6" name="Content Placeholder 5" descr="sand_paper_5.png"/>
          <p:cNvPicPr>
            <a:picLocks noGrp="1" noChangeAspect="1"/>
          </p:cNvPicPr>
          <p:nvPr>
            <p:ph idx="1"/>
          </p:nvPr>
        </p:nvPicPr>
        <p:blipFill>
          <a:blip r:embed="rId2" cstate="print"/>
          <a:stretch>
            <a:fillRect/>
          </a:stretch>
        </p:blipFill>
        <p:spPr>
          <a:xfrm>
            <a:off x="408020" y="1484784"/>
            <a:ext cx="8340444" cy="4763924"/>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177</a:t>
            </a:fld>
            <a:endParaRPr lang="zh-TW" alt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4638"/>
            <a:ext cx="8435280" cy="1143000"/>
          </a:xfrm>
        </p:spPr>
        <p:txBody>
          <a:bodyPr>
            <a:normAutofit/>
          </a:bodyPr>
          <a:lstStyle/>
          <a:p>
            <a:r>
              <a:rPr lang="en-US" altLang="zh-TW" sz="3000" dirty="0" smtClean="0">
                <a:effectLst>
                  <a:outerShdw blurRad="38100" dist="38100" dir="2700000" algn="tl">
                    <a:srgbClr val="000000">
                      <a:alpha val="43137"/>
                    </a:srgbClr>
                  </a:outerShdw>
                </a:effectLst>
                <a:latin typeface="Comic Sans MS" pitchFamily="66" charset="0"/>
              </a:rPr>
              <a:t>How to simulate the behavior of objects ---</a:t>
            </a:r>
            <a:br>
              <a:rPr lang="en-US" altLang="zh-TW" sz="3000" dirty="0" smtClean="0">
                <a:effectLst>
                  <a:outerShdw blurRad="38100" dist="38100" dir="2700000" algn="tl">
                    <a:srgbClr val="000000">
                      <a:alpha val="43137"/>
                    </a:srgbClr>
                  </a:outerShdw>
                </a:effectLst>
                <a:latin typeface="Comic Sans MS" pitchFamily="66" charset="0"/>
              </a:rPr>
            </a:br>
            <a:r>
              <a:rPr lang="en-US" altLang="zh-TW" sz="3000" dirty="0" smtClean="0">
                <a:effectLst>
                  <a:outerShdw blurRad="38100" dist="38100" dir="2700000" algn="tl">
                    <a:srgbClr val="000000">
                      <a:alpha val="43137"/>
                    </a:srgbClr>
                  </a:outerShdw>
                </a:effectLst>
                <a:latin typeface="Comic Sans MS" pitchFamily="66" charset="0"/>
              </a:rPr>
              <a:t>Theory</a:t>
            </a:r>
            <a:endParaRPr lang="zh-TW" altLang="en-US" sz="3000" dirty="0">
              <a:effectLst>
                <a:outerShdw blurRad="38100" dist="38100" dir="2700000" algn="tl">
                  <a:srgbClr val="000000">
                    <a:alpha val="43137"/>
                  </a:srgbClr>
                </a:outerShdw>
              </a:effectLst>
              <a:latin typeface="Comic Sans MS" pitchFamily="66" charset="0"/>
            </a:endParaRPr>
          </a:p>
        </p:txBody>
      </p:sp>
      <p:sp>
        <p:nvSpPr>
          <p:cNvPr id="3" name="內容版面配置區 2"/>
          <p:cNvSpPr>
            <a:spLocks noGrp="1"/>
          </p:cNvSpPr>
          <p:nvPr>
            <p:ph idx="1"/>
          </p:nvPr>
        </p:nvSpPr>
        <p:spPr/>
        <p:txBody>
          <a:bodyPr>
            <a:normAutofit/>
          </a:bodyPr>
          <a:lstStyle/>
          <a:p>
            <a:r>
              <a:rPr lang="en-US" altLang="zh-TW" sz="2400" dirty="0">
                <a:latin typeface="Comic Sans MS" pitchFamily="66" charset="0"/>
              </a:rPr>
              <a:t>Impedance Control Theory</a:t>
            </a:r>
          </a:p>
          <a:p>
            <a:endParaRPr lang="zh-TW" altLang="en-US" sz="24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178</a:t>
            </a:fld>
            <a:endParaRPr lang="zh-TW" altLang="en-US"/>
          </a:p>
        </p:txBody>
      </p:sp>
      <p:pic>
        <p:nvPicPr>
          <p:cNvPr id="53250" name="Picture 2" descr="C:\Users\tantofish\Desktop\p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420888"/>
            <a:ext cx="8077200" cy="35623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484784"/>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682422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Simulate a simple spring, stiffness K, mass m, and </a:t>
            </a:r>
            <a:r>
              <a:rPr lang="en-US" altLang="zh-TW" smtClean="0"/>
              <a:t>no viscosity</a:t>
            </a:r>
            <a:endParaRPr lang="zh-TW" altLang="en-US" dirty="0"/>
          </a:p>
        </p:txBody>
      </p:sp>
      <p:sp>
        <p:nvSpPr>
          <p:cNvPr id="3" name="Content Placeholder 2"/>
          <p:cNvSpPr>
            <a:spLocks noGrp="1"/>
          </p:cNvSpPr>
          <p:nvPr>
            <p:ph idx="1"/>
          </p:nvPr>
        </p:nvSpPr>
        <p:spPr/>
        <p:txBody>
          <a:bodyPr>
            <a:normAutofit/>
          </a:bodyPr>
          <a:lstStyle/>
          <a:p>
            <a:r>
              <a:rPr lang="en-US" altLang="zh-TW" dirty="0" smtClean="0"/>
              <a:t>Let Fs = K (X0 – X), </a:t>
            </a:r>
          </a:p>
          <a:p>
            <a:pPr>
              <a:buNone/>
            </a:pPr>
            <a:r>
              <a:rPr lang="en-US" altLang="zh-TW" dirty="0" smtClean="0"/>
              <a:t>  -</a:t>
            </a:r>
            <a:r>
              <a:rPr lang="en-US" altLang="zh-TW" dirty="0" err="1" smtClean="0"/>
              <a:t>Fext</a:t>
            </a:r>
            <a:r>
              <a:rPr lang="en-US" altLang="zh-TW" dirty="0" smtClean="0"/>
              <a:t> =  - K (X0 – X) – ma –</a:t>
            </a:r>
            <a:r>
              <a:rPr lang="en-US" altLang="zh-TW" dirty="0" err="1" smtClean="0"/>
              <a:t>bv</a:t>
            </a:r>
            <a:r>
              <a:rPr lang="en-US" altLang="zh-TW" dirty="0" smtClean="0"/>
              <a:t>)</a:t>
            </a:r>
          </a:p>
          <a:p>
            <a:pPr>
              <a:buNone/>
            </a:pPr>
            <a:r>
              <a:rPr lang="en-US" altLang="zh-TW" dirty="0" smtClean="0"/>
              <a:t>            = ma + </a:t>
            </a:r>
            <a:r>
              <a:rPr lang="en-US" altLang="zh-TW" dirty="0" err="1" smtClean="0"/>
              <a:t>bv</a:t>
            </a:r>
            <a:r>
              <a:rPr lang="en-US" altLang="zh-TW" dirty="0" smtClean="0"/>
              <a:t> + K (X-X0)</a:t>
            </a:r>
          </a:p>
          <a:p>
            <a:pPr>
              <a:buNone/>
            </a:pPr>
            <a:endParaRPr lang="en-US" altLang="zh-TW" dirty="0" smtClean="0"/>
          </a:p>
          <a:p>
            <a:pPr>
              <a:buNone/>
            </a:pPr>
            <a:r>
              <a:rPr lang="en-US" altLang="zh-TW" dirty="0" smtClean="0"/>
              <a:t>So the real feeling is like holding a spring with stiffness K, mass m, and viscosity b</a:t>
            </a:r>
          </a:p>
          <a:p>
            <a:pPr>
              <a:buNone/>
            </a:pPr>
            <a:r>
              <a:rPr lang="en-US" altLang="zh-TW" dirty="0" smtClean="0"/>
              <a:t>  (not the same, but similar forces are generated).</a:t>
            </a:r>
          </a:p>
          <a:p>
            <a:pPr>
              <a:buNone/>
            </a:pPr>
            <a:endParaRPr lang="en-US" altLang="zh-TW" dirty="0" smtClean="0"/>
          </a:p>
          <a:p>
            <a:pPr>
              <a:buNone/>
            </a:pP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179</a:t>
            </a:fld>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smtClean="0"/>
              <a:t>Sony HMD</a:t>
            </a:r>
            <a:endParaRPr lang="zh-TW" altLang="en-US" smtClean="0"/>
          </a:p>
        </p:txBody>
      </p:sp>
      <p:pic>
        <p:nvPicPr>
          <p:cNvPr id="9219" name="內容版面配置區 5" descr="Sony_HMD.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252538"/>
            <a:ext cx="6216650" cy="5605462"/>
          </a:xfrm>
        </p:spPr>
      </p:pic>
    </p:spTree>
    <p:extLst>
      <p:ext uri="{BB962C8B-B14F-4D97-AF65-F5344CB8AC3E}">
        <p14:creationId xmlns:p14="http://schemas.microsoft.com/office/powerpoint/2010/main" val="3924241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An Analog system with delay T</a:t>
            </a:r>
            <a:endParaRPr lang="zh-TW" altLang="en-US" dirty="0"/>
          </a:p>
        </p:txBody>
      </p:sp>
      <p:pic>
        <p:nvPicPr>
          <p:cNvPr id="6" name="Content Placeholder 5" descr="sand_paper_6.png"/>
          <p:cNvPicPr>
            <a:picLocks noGrp="1" noChangeAspect="1"/>
          </p:cNvPicPr>
          <p:nvPr>
            <p:ph idx="1"/>
          </p:nvPr>
        </p:nvPicPr>
        <p:blipFill>
          <a:blip r:embed="rId2" cstate="print"/>
          <a:stretch>
            <a:fillRect/>
          </a:stretch>
        </p:blipFill>
        <p:spPr>
          <a:xfrm>
            <a:off x="664163" y="1412777"/>
            <a:ext cx="7796269" cy="4888644"/>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180</a:t>
            </a:fld>
            <a:endParaRPr lang="zh-TW" alt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Transfer function between output force and input position</a:t>
            </a:r>
            <a:endParaRPr lang="zh-TW" altLang="en-US" dirty="0"/>
          </a:p>
        </p:txBody>
      </p:sp>
      <p:pic>
        <p:nvPicPr>
          <p:cNvPr id="6" name="Content Placeholder 5" descr="sand_paper_7.png"/>
          <p:cNvPicPr>
            <a:picLocks noGrp="1" noChangeAspect="1"/>
          </p:cNvPicPr>
          <p:nvPr>
            <p:ph idx="1"/>
          </p:nvPr>
        </p:nvPicPr>
        <p:blipFill>
          <a:blip r:embed="rId2" cstate="print"/>
          <a:stretch>
            <a:fillRect/>
          </a:stretch>
        </p:blipFill>
        <p:spPr>
          <a:xfrm>
            <a:off x="-18724" y="2348880"/>
            <a:ext cx="9168512" cy="3024336"/>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181</a:t>
            </a:fld>
            <a:endParaRPr lang="zh-TW" alt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Control theory analysis: unstable condition appears when ….</a:t>
            </a:r>
            <a:endParaRPr lang="zh-TW" altLang="en-US" dirty="0"/>
          </a:p>
        </p:txBody>
      </p:sp>
      <p:sp>
        <p:nvSpPr>
          <p:cNvPr id="3" name="Content Placeholder 2"/>
          <p:cNvSpPr>
            <a:spLocks noGrp="1"/>
          </p:cNvSpPr>
          <p:nvPr>
            <p:ph idx="1"/>
          </p:nvPr>
        </p:nvSpPr>
        <p:spPr/>
        <p:txBody>
          <a:bodyPr>
            <a:normAutofit fontScale="25000" lnSpcReduction="20000"/>
          </a:bodyPr>
          <a:lstStyle/>
          <a:p>
            <a:pPr>
              <a:buNone/>
            </a:pPr>
            <a:r>
              <a:rPr lang="en-US" altLang="zh-TW" sz="8600" dirty="0" smtClean="0"/>
              <a:t>The system becomes unstable, when </a:t>
            </a:r>
          </a:p>
          <a:p>
            <a:pPr>
              <a:buNone/>
            </a:pPr>
            <a:r>
              <a:rPr lang="en-US" altLang="zh-TW" sz="8600" dirty="0" smtClean="0"/>
              <a:t>    </a:t>
            </a:r>
            <a:r>
              <a:rPr lang="en-US" altLang="zh-TW" sz="11200" dirty="0" smtClean="0"/>
              <a:t>KT – B &gt; 0, where K = stiffness of the system,</a:t>
            </a:r>
          </a:p>
          <a:p>
            <a:pPr>
              <a:buNone/>
            </a:pPr>
            <a:r>
              <a:rPr lang="en-US" altLang="zh-TW" sz="11200" dirty="0" smtClean="0"/>
              <a:t>    B is viscosity, and T is the delay</a:t>
            </a:r>
          </a:p>
          <a:p>
            <a:pPr>
              <a:buNone/>
            </a:pPr>
            <a:endParaRPr lang="en-US" altLang="zh-TW" sz="8600" dirty="0" smtClean="0"/>
          </a:p>
          <a:p>
            <a:pPr>
              <a:buNone/>
            </a:pPr>
            <a:r>
              <a:rPr lang="en-US" altLang="zh-TW" sz="8600" dirty="0" smtClean="0"/>
              <a:t> actually  </a:t>
            </a:r>
            <a:r>
              <a:rPr lang="en-US" altLang="zh-TW" sz="12800" dirty="0" smtClean="0"/>
              <a:t>T &gt; 2 * B/K can be unstable for the system!</a:t>
            </a:r>
          </a:p>
          <a:p>
            <a:pPr>
              <a:buNone/>
            </a:pPr>
            <a:endParaRPr lang="en-US" altLang="zh-TW" sz="8600" dirty="0" smtClean="0"/>
          </a:p>
          <a:p>
            <a:pPr>
              <a:buNone/>
            </a:pPr>
            <a:r>
              <a:rPr lang="en-US" altLang="zh-TW" sz="8600" dirty="0" smtClean="0"/>
              <a:t> When the human hand in holding a joy stick,</a:t>
            </a:r>
          </a:p>
          <a:p>
            <a:pPr>
              <a:buNone/>
            </a:pPr>
            <a:r>
              <a:rPr lang="en-US" altLang="zh-TW" sz="14400" dirty="0" smtClean="0"/>
              <a:t>   K = </a:t>
            </a:r>
            <a:r>
              <a:rPr lang="en-US" altLang="zh-TW" sz="14400" dirty="0" err="1" smtClean="0"/>
              <a:t>Hh</a:t>
            </a:r>
            <a:r>
              <a:rPr lang="en-US" altLang="zh-TW" sz="14400" dirty="0" smtClean="0"/>
              <a:t>  + k,  M = </a:t>
            </a:r>
            <a:r>
              <a:rPr lang="en-US" altLang="zh-TW" sz="14400" dirty="0" err="1" smtClean="0"/>
              <a:t>Mh</a:t>
            </a:r>
            <a:r>
              <a:rPr lang="en-US" altLang="zh-TW" sz="14400" dirty="0" smtClean="0"/>
              <a:t> + m, B = </a:t>
            </a:r>
            <a:r>
              <a:rPr lang="en-US" altLang="zh-TW" sz="14400" dirty="0" err="1" smtClean="0"/>
              <a:t>Bh</a:t>
            </a:r>
            <a:r>
              <a:rPr lang="en-US" altLang="zh-TW" sz="14400" dirty="0" smtClean="0"/>
              <a:t> + b,  </a:t>
            </a:r>
            <a:r>
              <a:rPr lang="en-US" altLang="zh-TW" sz="8600" dirty="0" smtClean="0"/>
              <a:t>  </a:t>
            </a:r>
          </a:p>
          <a:p>
            <a:pPr>
              <a:buNone/>
            </a:pPr>
            <a:r>
              <a:rPr lang="en-US" altLang="zh-TW" sz="8600" dirty="0" smtClean="0"/>
              <a:t>   where </a:t>
            </a:r>
            <a:r>
              <a:rPr lang="en-US" altLang="zh-TW" sz="8600" dirty="0" err="1" smtClean="0"/>
              <a:t>Hh</a:t>
            </a:r>
            <a:r>
              <a:rPr lang="en-US" altLang="zh-TW" sz="8600" dirty="0" smtClean="0"/>
              <a:t>,  </a:t>
            </a:r>
            <a:r>
              <a:rPr lang="en-US" altLang="zh-TW" sz="8600" dirty="0" err="1" smtClean="0"/>
              <a:t>Mh</a:t>
            </a:r>
            <a:r>
              <a:rPr lang="en-US" altLang="zh-TW" sz="8600" dirty="0" smtClean="0"/>
              <a:t>, and </a:t>
            </a:r>
            <a:r>
              <a:rPr lang="en-US" altLang="zh-TW" sz="8600" dirty="0" err="1" smtClean="0"/>
              <a:t>Bh</a:t>
            </a:r>
            <a:r>
              <a:rPr lang="en-US" altLang="zh-TW" sz="8600" dirty="0" smtClean="0"/>
              <a:t> are human  parameters.</a:t>
            </a:r>
          </a:p>
          <a:p>
            <a:pPr>
              <a:buNone/>
            </a:pPr>
            <a:endParaRPr lang="en-US" altLang="zh-TW" sz="8600" dirty="0" smtClean="0"/>
          </a:p>
          <a:p>
            <a:pPr>
              <a:buNone/>
            </a:pPr>
            <a:endParaRPr lang="en-US" altLang="zh-TW" sz="8600" dirty="0" smtClean="0"/>
          </a:p>
          <a:p>
            <a:pPr>
              <a:buNone/>
            </a:pPr>
            <a:endParaRPr lang="en-US" altLang="zh-TW" dirty="0" smtClean="0"/>
          </a:p>
          <a:p>
            <a:pPr>
              <a:buNone/>
            </a:pPr>
            <a:endParaRPr lang="en-US" altLang="zh-TW" dirty="0" smtClean="0"/>
          </a:p>
          <a:p>
            <a:pPr>
              <a:buNone/>
            </a:pPr>
            <a:endParaRPr lang="en-US" altLang="zh-TW" dirty="0" smtClean="0"/>
          </a:p>
          <a:p>
            <a:pPr>
              <a:buNone/>
            </a:pPr>
            <a:r>
              <a:rPr lang="en-US" altLang="zh-TW" dirty="0" smtClean="0"/>
              <a:t>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182</a:t>
            </a:fld>
            <a:endParaRPr lang="zh-TW" alt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 magic joystick here!</a:t>
            </a:r>
            <a:endParaRPr lang="zh-TW" altLang="en-US" dirty="0"/>
          </a:p>
        </p:txBody>
      </p:sp>
      <p:sp>
        <p:nvSpPr>
          <p:cNvPr id="3" name="Content Placeholder 2"/>
          <p:cNvSpPr>
            <a:spLocks noGrp="1"/>
          </p:cNvSpPr>
          <p:nvPr>
            <p:ph idx="1"/>
          </p:nvPr>
        </p:nvSpPr>
        <p:spPr/>
        <p:txBody>
          <a:bodyPr>
            <a:normAutofit fontScale="70000" lnSpcReduction="20000"/>
          </a:bodyPr>
          <a:lstStyle/>
          <a:p>
            <a:r>
              <a:rPr lang="en-US" altLang="zh-TW" dirty="0" smtClean="0"/>
              <a:t>Hold it horizontally (sideways), it is unstable; the more force you apply, the more unstable is your hand.</a:t>
            </a:r>
          </a:p>
          <a:p>
            <a:endParaRPr lang="en-US" altLang="zh-TW" dirty="0" smtClean="0"/>
          </a:p>
          <a:p>
            <a:pPr>
              <a:buNone/>
            </a:pPr>
            <a:r>
              <a:rPr lang="en-US" altLang="zh-TW" dirty="0" smtClean="0"/>
              <a:t>But, hold it vertically (back and forth motion), the system is VERY stable!  </a:t>
            </a:r>
          </a:p>
          <a:p>
            <a:pPr>
              <a:buNone/>
            </a:pPr>
            <a:endParaRPr lang="en-US" altLang="zh-TW" dirty="0" smtClean="0"/>
          </a:p>
          <a:p>
            <a:pPr>
              <a:buNone/>
            </a:pPr>
            <a:r>
              <a:rPr lang="en-US" altLang="zh-TW" dirty="0" smtClean="0"/>
              <a:t>How come??   A programmable joystick, where total viscosity is “orientation dependent”. </a:t>
            </a:r>
          </a:p>
          <a:p>
            <a:pPr>
              <a:buNone/>
            </a:pPr>
            <a:r>
              <a:rPr lang="en-US" altLang="zh-TW" dirty="0" smtClean="0"/>
              <a:t>Human arm viscosity is    (vertically) 10</a:t>
            </a:r>
          </a:p>
          <a:p>
            <a:pPr>
              <a:buNone/>
            </a:pPr>
            <a:r>
              <a:rPr lang="en-US" altLang="zh-TW" dirty="0" smtClean="0"/>
              <a:t>  while horizontally, 3</a:t>
            </a:r>
          </a:p>
          <a:p>
            <a:pPr>
              <a:buNone/>
            </a:pPr>
            <a:endParaRPr lang="en-US" altLang="zh-TW" dirty="0" smtClean="0"/>
          </a:p>
          <a:p>
            <a:pPr>
              <a:buNone/>
            </a:pPr>
            <a:r>
              <a:rPr lang="en-US" altLang="zh-TW" dirty="0" smtClean="0"/>
              <a:t>But the joystick has a constant viscosity of  3.5  (assuming in both ways)</a:t>
            </a:r>
          </a:p>
          <a:p>
            <a:pPr>
              <a:buNone/>
            </a:pPr>
            <a:r>
              <a:rPr lang="en-US" altLang="zh-TW" dirty="0" smtClean="0"/>
              <a:t>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183</a:t>
            </a:fld>
            <a:endParaRPr lang="zh-TW" alt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內容版面配置區 10"/>
          <p:cNvGraphicFramePr>
            <a:graphicFrameLocks noGrp="1"/>
          </p:cNvGraphicFramePr>
          <p:nvPr>
            <p:ph idx="1"/>
            <p:extLst>
              <p:ext uri="{D42A27DB-BD31-4B8C-83A1-F6EECF244321}">
                <p14:modId xmlns:p14="http://schemas.microsoft.com/office/powerpoint/2010/main" val="1259194930"/>
              </p:ext>
            </p:extLst>
          </p:nvPr>
        </p:nvGraphicFramePr>
        <p:xfrm>
          <a:off x="457200" y="476250"/>
          <a:ext cx="8229600" cy="1102360"/>
        </p:xfrm>
        <a:graphic>
          <a:graphicData uri="http://schemas.openxmlformats.org/drawingml/2006/table">
            <a:tbl>
              <a:tblPr firstRow="1" bandRow="1">
                <a:tableStyleId>{073A0DAA-6AF3-43AB-8588-CEC1D06C72B9}</a:tableStyleId>
              </a:tblPr>
              <a:tblGrid>
                <a:gridCol w="1371600"/>
                <a:gridCol w="1371600"/>
                <a:gridCol w="1371600"/>
                <a:gridCol w="1371600"/>
                <a:gridCol w="1371600"/>
                <a:gridCol w="1371600"/>
              </a:tblGrid>
              <a:tr h="370840">
                <a:tc>
                  <a:txBody>
                    <a:bodyPr/>
                    <a:lstStyle/>
                    <a:p>
                      <a:r>
                        <a:rPr lang="en-US" sz="1400" dirty="0"/>
                        <a:t>viscosity in horizontal movement</a:t>
                      </a:r>
                    </a:p>
                  </a:txBody>
                  <a:tcPr anchor="ctr"/>
                </a:tc>
                <a:tc>
                  <a:txBody>
                    <a:bodyPr/>
                    <a:lstStyle/>
                    <a:p>
                      <a:r>
                        <a:rPr lang="en-US" sz="1400" dirty="0"/>
                        <a:t>viscosity in vertical movement</a:t>
                      </a:r>
                    </a:p>
                  </a:txBody>
                  <a:tcPr anchor="ctr"/>
                </a:tc>
                <a:tc>
                  <a:txBody>
                    <a:bodyPr/>
                    <a:lstStyle/>
                    <a:p>
                      <a:r>
                        <a:rPr lang="en-US" sz="1400"/>
                        <a:t>viscosity in X-axis</a:t>
                      </a:r>
                    </a:p>
                  </a:txBody>
                  <a:tcPr anchor="ctr"/>
                </a:tc>
                <a:tc>
                  <a:txBody>
                    <a:bodyPr/>
                    <a:lstStyle/>
                    <a:p>
                      <a:r>
                        <a:rPr lang="en-US" sz="1400"/>
                        <a:t>viscosity in Y-axis</a:t>
                      </a:r>
                    </a:p>
                  </a:txBody>
                  <a:tcPr anchor="ctr"/>
                </a:tc>
                <a:tc>
                  <a:txBody>
                    <a:bodyPr/>
                    <a:lstStyle/>
                    <a:p>
                      <a:r>
                        <a:rPr lang="en-US" sz="1400"/>
                        <a:t>stiffness of arm</a:t>
                      </a:r>
                    </a:p>
                  </a:txBody>
                  <a:tcPr anchor="ctr"/>
                </a:tc>
                <a:tc>
                  <a:txBody>
                    <a:bodyPr/>
                    <a:lstStyle/>
                    <a:p>
                      <a:r>
                        <a:rPr lang="en-US" sz="1400" dirty="0"/>
                        <a:t>sampling period</a:t>
                      </a:r>
                    </a:p>
                  </a:txBody>
                  <a:tcPr anchor="ctr"/>
                </a:tc>
              </a:tr>
              <a:tr h="370840">
                <a:tc>
                  <a:txBody>
                    <a:bodyPr/>
                    <a:lstStyle/>
                    <a:p>
                      <a:r>
                        <a:rPr lang="en-US" altLang="zh-TW" sz="1400" dirty="0"/>
                        <a:t>3</a:t>
                      </a:r>
                    </a:p>
                  </a:txBody>
                  <a:tcPr anchor="ctr"/>
                </a:tc>
                <a:tc>
                  <a:txBody>
                    <a:bodyPr/>
                    <a:lstStyle/>
                    <a:p>
                      <a:r>
                        <a:rPr lang="en-US" altLang="zh-TW" sz="1400"/>
                        <a:t>10</a:t>
                      </a:r>
                    </a:p>
                  </a:txBody>
                  <a:tcPr anchor="ctr"/>
                </a:tc>
                <a:tc>
                  <a:txBody>
                    <a:bodyPr/>
                    <a:lstStyle/>
                    <a:p>
                      <a:r>
                        <a:rPr lang="en-US" altLang="zh-TW" sz="1400"/>
                        <a:t>3.496</a:t>
                      </a:r>
                    </a:p>
                  </a:txBody>
                  <a:tcPr anchor="ctr"/>
                </a:tc>
                <a:tc>
                  <a:txBody>
                    <a:bodyPr/>
                    <a:lstStyle/>
                    <a:p>
                      <a:r>
                        <a:rPr lang="en-US" altLang="zh-TW" sz="1400"/>
                        <a:t>3.86</a:t>
                      </a:r>
                    </a:p>
                  </a:txBody>
                  <a:tcPr anchor="ctr"/>
                </a:tc>
                <a:tc>
                  <a:txBody>
                    <a:bodyPr/>
                    <a:lstStyle/>
                    <a:p>
                      <a:r>
                        <a:rPr lang="en-US" altLang="zh-TW" sz="1400"/>
                        <a:t>400</a:t>
                      </a:r>
                    </a:p>
                  </a:txBody>
                  <a:tcPr anchor="ctr"/>
                </a:tc>
                <a:tc>
                  <a:txBody>
                    <a:bodyPr/>
                    <a:lstStyle/>
                    <a:p>
                      <a:r>
                        <a:rPr lang="en-US" altLang="zh-TW" sz="1400" dirty="0"/>
                        <a:t>13.6</a:t>
                      </a:r>
                    </a:p>
                  </a:txBody>
                  <a:tcPr anchor="ctr"/>
                </a:tc>
              </a:tr>
            </a:tbl>
          </a:graphicData>
        </a:graphic>
      </p:graphicFrame>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184</a:t>
            </a:fld>
            <a:endParaRPr lang="zh-TW" altLang="en-US"/>
          </a:p>
        </p:txBody>
      </p:sp>
      <p:graphicFrame>
        <p:nvGraphicFramePr>
          <p:cNvPr id="12" name="表格 11"/>
          <p:cNvGraphicFramePr>
            <a:graphicFrameLocks noGrp="1"/>
          </p:cNvGraphicFramePr>
          <p:nvPr>
            <p:extLst>
              <p:ext uri="{D42A27DB-BD31-4B8C-83A1-F6EECF244321}">
                <p14:modId xmlns:p14="http://schemas.microsoft.com/office/powerpoint/2010/main" val="2199201115"/>
              </p:ext>
            </p:extLst>
          </p:nvPr>
        </p:nvGraphicFramePr>
        <p:xfrm>
          <a:off x="467544" y="4725144"/>
          <a:ext cx="8208912" cy="889000"/>
        </p:xfrm>
        <a:graphic>
          <a:graphicData uri="http://schemas.openxmlformats.org/drawingml/2006/table">
            <a:tbl>
              <a:tblPr firstRow="1" bandRow="1">
                <a:tableStyleId>{073A0DAA-6AF3-43AB-8588-CEC1D06C72B9}</a:tableStyleId>
              </a:tblPr>
              <a:tblGrid>
                <a:gridCol w="2232248"/>
                <a:gridCol w="3096344"/>
                <a:gridCol w="2880320"/>
              </a:tblGrid>
              <a:tr h="370840">
                <a:tc>
                  <a:txBody>
                    <a:bodyPr/>
                    <a:lstStyle/>
                    <a:p>
                      <a:endParaRPr lang="zh-TW" altLang="en-US" sz="1400" dirty="0"/>
                    </a:p>
                  </a:txBody>
                  <a:tcPr/>
                </a:tc>
                <a:tc>
                  <a:txBody>
                    <a:bodyPr/>
                    <a:lstStyle/>
                    <a:p>
                      <a:r>
                        <a:rPr lang="en-US" sz="1400" dirty="0"/>
                        <a:t>Left wall </a:t>
                      </a:r>
                      <a:br>
                        <a:rPr lang="en-US" sz="1400" dirty="0"/>
                      </a:br>
                      <a:r>
                        <a:rPr lang="en-US" sz="1400" dirty="0"/>
                        <a:t>Stiffness=688 Newton-sec/m</a:t>
                      </a:r>
                    </a:p>
                  </a:txBody>
                  <a:tcPr anchor="ctr"/>
                </a:tc>
                <a:tc>
                  <a:txBody>
                    <a:bodyPr/>
                    <a:lstStyle/>
                    <a:p>
                      <a:r>
                        <a:rPr lang="en-US" sz="1400" dirty="0"/>
                        <a:t>Upper wall </a:t>
                      </a:r>
                      <a:br>
                        <a:rPr lang="en-US" sz="1400" dirty="0"/>
                      </a:br>
                      <a:r>
                        <a:rPr lang="en-US" sz="1400" dirty="0"/>
                        <a:t>Stiffness=688 Newton-sec/m</a:t>
                      </a:r>
                    </a:p>
                  </a:txBody>
                  <a:tcPr anchor="ctr"/>
                </a:tc>
              </a:tr>
              <a:tr h="370840">
                <a:tc>
                  <a:txBody>
                    <a:bodyPr/>
                    <a:lstStyle/>
                    <a:p>
                      <a:r>
                        <a:rPr lang="en-US" sz="1400" dirty="0"/>
                        <a:t>Maximal sampling period</a:t>
                      </a:r>
                    </a:p>
                  </a:txBody>
                  <a:tcPr anchor="ctr"/>
                </a:tc>
                <a:tc>
                  <a:txBody>
                    <a:bodyPr/>
                    <a:lstStyle/>
                    <a:p>
                      <a:r>
                        <a:rPr lang="en-US" sz="1400" dirty="0"/>
                        <a:t>2*(3.496+3)/(344+400)=17.46 </a:t>
                      </a:r>
                      <a:r>
                        <a:rPr lang="en-US" sz="1400" dirty="0" err="1"/>
                        <a:t>ms</a:t>
                      </a:r>
                      <a:endParaRPr lang="en-US" sz="1400" dirty="0"/>
                    </a:p>
                  </a:txBody>
                  <a:tcPr anchor="ctr"/>
                </a:tc>
                <a:tc>
                  <a:txBody>
                    <a:bodyPr/>
                    <a:lstStyle/>
                    <a:p>
                      <a:r>
                        <a:rPr lang="en-US" sz="1400" dirty="0"/>
                        <a:t>2*(3.86+10)/(688+400)=25.4 </a:t>
                      </a:r>
                      <a:r>
                        <a:rPr lang="en-US" sz="1400" dirty="0" err="1"/>
                        <a:t>ms</a:t>
                      </a:r>
                      <a:endParaRPr lang="en-US" sz="1400" dirty="0"/>
                    </a:p>
                  </a:txBody>
                  <a:tcPr anchor="ct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846650945"/>
              </p:ext>
            </p:extLst>
          </p:nvPr>
        </p:nvGraphicFramePr>
        <p:xfrm>
          <a:off x="467544" y="3140968"/>
          <a:ext cx="8208912" cy="889000"/>
        </p:xfrm>
        <a:graphic>
          <a:graphicData uri="http://schemas.openxmlformats.org/drawingml/2006/table">
            <a:tbl>
              <a:tblPr firstRow="1" bandRow="1">
                <a:tableStyleId>{073A0DAA-6AF3-43AB-8588-CEC1D06C72B9}</a:tableStyleId>
              </a:tblPr>
              <a:tblGrid>
                <a:gridCol w="2232248"/>
                <a:gridCol w="3096344"/>
                <a:gridCol w="2880320"/>
              </a:tblGrid>
              <a:tr h="370840">
                <a:tc>
                  <a:txBody>
                    <a:bodyPr/>
                    <a:lstStyle/>
                    <a:p>
                      <a:endParaRPr lang="zh-TW" altLang="en-US" sz="1400" dirty="0"/>
                    </a:p>
                  </a:txBody>
                  <a:tcPr/>
                </a:tc>
                <a:tc>
                  <a:txBody>
                    <a:bodyPr/>
                    <a:lstStyle/>
                    <a:p>
                      <a:r>
                        <a:rPr lang="en-US" sz="1400" dirty="0"/>
                        <a:t>Left wall </a:t>
                      </a:r>
                      <a:br>
                        <a:rPr lang="en-US" sz="1400" dirty="0"/>
                      </a:br>
                      <a:r>
                        <a:rPr lang="en-US" sz="1400" dirty="0"/>
                        <a:t>Stiffness=688 Newton-sec/m</a:t>
                      </a:r>
                    </a:p>
                  </a:txBody>
                  <a:tcPr anchor="ctr"/>
                </a:tc>
                <a:tc>
                  <a:txBody>
                    <a:bodyPr/>
                    <a:lstStyle/>
                    <a:p>
                      <a:r>
                        <a:rPr lang="en-US" sz="1400" dirty="0"/>
                        <a:t>Upper wall </a:t>
                      </a:r>
                      <a:br>
                        <a:rPr lang="en-US" sz="1400" dirty="0"/>
                      </a:br>
                      <a:r>
                        <a:rPr lang="en-US" sz="1400" dirty="0"/>
                        <a:t>Stiffness=688 Newton-sec/m</a:t>
                      </a:r>
                    </a:p>
                  </a:txBody>
                  <a:tcPr anchor="ctr"/>
                </a:tc>
              </a:tr>
              <a:tr h="370840">
                <a:tc>
                  <a:txBody>
                    <a:bodyPr/>
                    <a:lstStyle/>
                    <a:p>
                      <a:r>
                        <a:rPr lang="en-US" sz="1400" dirty="0"/>
                        <a:t>Maximal sampling period</a:t>
                      </a:r>
                    </a:p>
                  </a:txBody>
                  <a:tcPr anchor="ctr"/>
                </a:tc>
                <a:tc>
                  <a:txBody>
                    <a:bodyPr/>
                    <a:lstStyle/>
                    <a:p>
                      <a:r>
                        <a:rPr lang="en-US" sz="1400" dirty="0"/>
                        <a:t>2*(3.496+3)/(688+400)=11.94 </a:t>
                      </a:r>
                      <a:r>
                        <a:rPr lang="en-US" sz="1400" dirty="0" err="1"/>
                        <a:t>ms</a:t>
                      </a:r>
                      <a:endParaRPr lang="en-US" sz="1400" dirty="0"/>
                    </a:p>
                  </a:txBody>
                  <a:tcPr anchor="ctr"/>
                </a:tc>
                <a:tc>
                  <a:txBody>
                    <a:bodyPr/>
                    <a:lstStyle/>
                    <a:p>
                      <a:r>
                        <a:rPr lang="en-US" sz="1400" dirty="0"/>
                        <a:t>2*(3.86+10)/(688+400)=25.4 </a:t>
                      </a:r>
                      <a:r>
                        <a:rPr lang="en-US" sz="1400" dirty="0" err="1"/>
                        <a:t>ms</a:t>
                      </a:r>
                      <a:endParaRPr lang="en-US" sz="1400" dirty="0"/>
                    </a:p>
                  </a:txBody>
                  <a:tcPr anchor="ctr"/>
                </a:tc>
              </a:tr>
            </a:tbl>
          </a:graphicData>
        </a:graphic>
      </p:graphicFrame>
      <p:sp>
        <p:nvSpPr>
          <p:cNvPr id="14" name="矩形 13"/>
          <p:cNvSpPr/>
          <p:nvPr/>
        </p:nvSpPr>
        <p:spPr>
          <a:xfrm>
            <a:off x="467544" y="1772817"/>
            <a:ext cx="8208912" cy="584775"/>
          </a:xfrm>
          <a:prstGeom prst="rect">
            <a:avLst/>
          </a:prstGeom>
        </p:spPr>
        <p:txBody>
          <a:bodyPr wrap="square">
            <a:spAutoFit/>
          </a:bodyPr>
          <a:lstStyle/>
          <a:p>
            <a:r>
              <a:rPr lang="en-US" altLang="zh-TW" sz="1400" b="1" dirty="0"/>
              <a:t>viscosity : Newton-sec/m, stiffness : Newton/m, sampling period : </a:t>
            </a:r>
            <a:r>
              <a:rPr lang="en-US" altLang="zh-TW" sz="1400" b="1" dirty="0" err="1" smtClean="0"/>
              <a:t>msec</a:t>
            </a:r>
            <a:endParaRPr lang="en-US" altLang="zh-TW" sz="1400" b="1" dirty="0" smtClean="0"/>
          </a:p>
          <a:p>
            <a:pPr algn="ctr"/>
            <a:r>
              <a:rPr lang="en-US" altLang="zh-TW" sz="1400" b="1" dirty="0"/>
              <a:t>	</a:t>
            </a:r>
            <a:r>
              <a:rPr lang="en-US" altLang="zh-TW" b="1" dirty="0" smtClean="0">
                <a:latin typeface="Angelina" pitchFamily="2" charset="0"/>
              </a:rPr>
              <a:t>a magic that fooled everyone!</a:t>
            </a:r>
            <a:endParaRPr lang="en-US" altLang="zh-TW" b="1" dirty="0"/>
          </a:p>
        </p:txBody>
      </p:sp>
      <p:sp>
        <p:nvSpPr>
          <p:cNvPr id="15" name="矩形 14"/>
          <p:cNvSpPr/>
          <p:nvPr/>
        </p:nvSpPr>
        <p:spPr>
          <a:xfrm>
            <a:off x="467544" y="2674947"/>
            <a:ext cx="8208912" cy="338554"/>
          </a:xfrm>
          <a:prstGeom prst="rect">
            <a:avLst/>
          </a:prstGeom>
        </p:spPr>
        <p:txBody>
          <a:bodyPr wrap="square">
            <a:spAutoFit/>
          </a:bodyPr>
          <a:lstStyle/>
          <a:p>
            <a:r>
              <a:rPr lang="en-US" altLang="zh-TW" sz="1600" b="1" dirty="0"/>
              <a:t>Condition 1 : stable in vertical moving, unstable in horizontal collision with a wall</a:t>
            </a:r>
          </a:p>
        </p:txBody>
      </p:sp>
      <p:sp>
        <p:nvSpPr>
          <p:cNvPr id="16" name="矩形 15"/>
          <p:cNvSpPr/>
          <p:nvPr/>
        </p:nvSpPr>
        <p:spPr>
          <a:xfrm>
            <a:off x="467544" y="4293096"/>
            <a:ext cx="8208912" cy="338554"/>
          </a:xfrm>
          <a:prstGeom prst="rect">
            <a:avLst/>
          </a:prstGeom>
        </p:spPr>
        <p:txBody>
          <a:bodyPr wrap="square">
            <a:spAutoFit/>
          </a:bodyPr>
          <a:lstStyle/>
          <a:p>
            <a:r>
              <a:rPr lang="en-US" altLang="zh-TW" sz="1600" b="1" dirty="0"/>
              <a:t>Condition 2 : stable in both vertical and horizontal </a:t>
            </a:r>
            <a:r>
              <a:rPr lang="en-US" altLang="zh-TW" sz="1600" b="1" dirty="0" smtClean="0"/>
              <a:t>moving,</a:t>
            </a:r>
            <a:r>
              <a:rPr lang="zh-TW" altLang="en-US" sz="1600" b="1" dirty="0" smtClean="0"/>
              <a:t> </a:t>
            </a:r>
            <a:r>
              <a:rPr lang="en-US" altLang="zh-TW" sz="1600" b="1" smtClean="0"/>
              <a:t>sampling period at 10ms</a:t>
            </a:r>
            <a:endParaRPr lang="en-US" altLang="zh-TW" sz="1600" b="1" dirty="0"/>
          </a:p>
        </p:txBody>
      </p:sp>
    </p:spTree>
    <p:extLst>
      <p:ext uri="{BB962C8B-B14F-4D97-AF65-F5344CB8AC3E}">
        <p14:creationId xmlns:p14="http://schemas.microsoft.com/office/powerpoint/2010/main" val="421961913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Self-Design in the past</a:t>
            </a:r>
            <a:endParaRPr lang="zh-TW" altLang="en-US" dirty="0"/>
          </a:p>
        </p:txBody>
      </p:sp>
      <p:sp>
        <p:nvSpPr>
          <p:cNvPr id="3" name="內容版面配置區 2"/>
          <p:cNvSpPr>
            <a:spLocks noGrp="1"/>
          </p:cNvSpPr>
          <p:nvPr>
            <p:ph idx="1"/>
          </p:nvPr>
        </p:nvSpPr>
        <p:spPr/>
        <p:txBody>
          <a:bodyPr/>
          <a:lstStyle/>
          <a:p>
            <a:r>
              <a:rPr lang="en-US" altLang="zh-TW" dirty="0" smtClean="0"/>
              <a:t>1. Electric Motion Chair for fly-through</a:t>
            </a:r>
          </a:p>
          <a:p>
            <a:r>
              <a:rPr lang="en-US" altLang="zh-TW" dirty="0" smtClean="0"/>
              <a:t>2. Fly over the </a:t>
            </a:r>
            <a:r>
              <a:rPr lang="en-US" altLang="zh-TW" dirty="0" err="1" smtClean="0"/>
              <a:t>Taipin</a:t>
            </a:r>
            <a:r>
              <a:rPr lang="en-US" altLang="zh-TW" dirty="0" smtClean="0"/>
              <a:t> Mountain</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185</a:t>
            </a:fld>
            <a:endParaRPr lang="zh-TW" altLang="en-US"/>
          </a:p>
        </p:txBody>
      </p:sp>
    </p:spTree>
    <p:extLst>
      <p:ext uri="{BB962C8B-B14F-4D97-AF65-F5344CB8AC3E}">
        <p14:creationId xmlns:p14="http://schemas.microsoft.com/office/powerpoint/2010/main" val="37547624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066130"/>
          </a:xfrm>
        </p:spPr>
        <p:txBody>
          <a:bodyPr>
            <a:noAutofit/>
          </a:bodyPr>
          <a:lstStyle/>
          <a:p>
            <a:r>
              <a:rPr lang="en-US" altLang="zh-TW" sz="3200" dirty="0" smtClean="0">
                <a:latin typeface="標楷體" pitchFamily="65" charset="-120"/>
                <a:ea typeface="標楷體" pitchFamily="65" charset="-120"/>
              </a:rPr>
              <a:t>System Architecture: motion chair + controllable display</a:t>
            </a:r>
            <a:endParaRPr lang="zh-TW" altLang="en-US" sz="3200" dirty="0">
              <a:latin typeface="標楷體" pitchFamily="65" charset="-120"/>
              <a:ea typeface="標楷體" pitchFamily="65" charset="-12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186</a:t>
            </a:fld>
            <a:endParaRPr lang="zh-TW" altLang="en-US"/>
          </a:p>
        </p:txBody>
      </p:sp>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60136"/>
            <a:ext cx="6394450" cy="425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接點 7"/>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1551162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Ray tracing: Turner </a:t>
            </a:r>
            <a:r>
              <a:rPr lang="en-US" altLang="zh-TW" dirty="0" err="1" smtClean="0"/>
              <a:t>Whitted</a:t>
            </a:r>
            <a:endParaRPr lang="zh-TW" altLang="en-US" dirty="0"/>
          </a:p>
        </p:txBody>
      </p:sp>
      <p:sp>
        <p:nvSpPr>
          <p:cNvPr id="3" name="內容版面配置區 2"/>
          <p:cNvSpPr>
            <a:spLocks noGrp="1"/>
          </p:cNvSpPr>
          <p:nvPr>
            <p:ph idx="1"/>
          </p:nvPr>
        </p:nvSpPr>
        <p:spPr/>
        <p:txBody>
          <a:bodyPr/>
          <a:lstStyle/>
          <a:p>
            <a:r>
              <a:rPr lang="en-US" altLang="zh-TW" dirty="0" smtClean="0"/>
              <a:t>Key to success, from light to eye or from eye to screen?</a:t>
            </a:r>
          </a:p>
          <a:p>
            <a:endParaRPr lang="zh-TW" altLang="en-US" dirty="0"/>
          </a:p>
        </p:txBody>
      </p:sp>
      <p:pic>
        <p:nvPicPr>
          <p:cNvPr id="4" name="圖片 3" descr="Ray_tracing_view_window.jpg"/>
          <p:cNvPicPr>
            <a:picLocks noChangeAspect="1"/>
          </p:cNvPicPr>
          <p:nvPr/>
        </p:nvPicPr>
        <p:blipFill>
          <a:blip r:embed="rId2" cstate="print"/>
          <a:stretch>
            <a:fillRect/>
          </a:stretch>
        </p:blipFill>
        <p:spPr>
          <a:xfrm>
            <a:off x="3491880" y="2636912"/>
            <a:ext cx="5286790" cy="3493992"/>
          </a:xfrm>
          <a:prstGeom prst="rect">
            <a:avLst/>
          </a:prstGeom>
        </p:spPr>
      </p:pic>
      <p:pic>
        <p:nvPicPr>
          <p:cNvPr id="5" name="圖片 4" descr="ray_traced_img_WhiskyGlass.gif"/>
          <p:cNvPicPr>
            <a:picLocks noChangeAspect="1"/>
          </p:cNvPicPr>
          <p:nvPr/>
        </p:nvPicPr>
        <p:blipFill>
          <a:blip r:embed="rId3" cstate="print"/>
          <a:stretch>
            <a:fillRect/>
          </a:stretch>
        </p:blipFill>
        <p:spPr>
          <a:xfrm>
            <a:off x="755575" y="2780928"/>
            <a:ext cx="1993079" cy="2232248"/>
          </a:xfrm>
          <a:prstGeom prst="rect">
            <a:avLst/>
          </a:prstGeo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effectLst>
                  <a:outerShdw blurRad="38100" dist="38100" dir="2700000" algn="tl">
                    <a:srgbClr val="000000">
                      <a:alpha val="43137"/>
                    </a:srgbClr>
                  </a:outerShdw>
                </a:effectLst>
                <a:latin typeface="Comic Sans MS" pitchFamily="66" charset="0"/>
                <a:cs typeface="Times New Roman" pitchFamily="18" charset="0"/>
              </a:rPr>
              <a:t>The Rendering Equation [</a:t>
            </a:r>
            <a:r>
              <a:rPr lang="en-US" altLang="zh-TW" sz="3600" dirty="0" err="1" smtClean="0">
                <a:effectLst>
                  <a:outerShdw blurRad="38100" dist="38100" dir="2700000" algn="tl">
                    <a:srgbClr val="000000">
                      <a:alpha val="43137"/>
                    </a:srgbClr>
                  </a:outerShdw>
                </a:effectLst>
                <a:latin typeface="Comic Sans MS" pitchFamily="66" charset="0"/>
                <a:cs typeface="Times New Roman" pitchFamily="18" charset="0"/>
              </a:rPr>
              <a:t>Kajiya</a:t>
            </a:r>
            <a:r>
              <a:rPr lang="en-US" altLang="zh-TW" sz="3600" dirty="0" smtClean="0">
                <a:effectLst>
                  <a:outerShdw blurRad="38100" dist="38100" dir="2700000" algn="tl">
                    <a:srgbClr val="000000">
                      <a:alpha val="43137"/>
                    </a:srgbClr>
                  </a:outerShdw>
                </a:effectLst>
                <a:latin typeface="Comic Sans MS" pitchFamily="66" charset="0"/>
                <a:cs typeface="Times New Roman" pitchFamily="18" charset="0"/>
              </a:rPr>
              <a:t> </a:t>
            </a:r>
            <a:r>
              <a:rPr lang="en-US" altLang="zh-TW" sz="3600" dirty="0">
                <a:effectLst>
                  <a:outerShdw blurRad="38100" dist="38100" dir="2700000" algn="tl">
                    <a:srgbClr val="000000">
                      <a:alpha val="43137"/>
                    </a:srgbClr>
                  </a:outerShdw>
                </a:effectLst>
                <a:latin typeface="Comic Sans MS" pitchFamily="66" charset="0"/>
                <a:cs typeface="Times New Roman" pitchFamily="18" charset="0"/>
              </a:rPr>
              <a:t>86]</a:t>
            </a:r>
          </a:p>
        </p:txBody>
      </p:sp>
      <p:sp>
        <p:nvSpPr>
          <p:cNvPr id="3" name="內容版面配置區 2"/>
          <p:cNvSpPr>
            <a:spLocks noGrp="1"/>
          </p:cNvSpPr>
          <p:nvPr>
            <p:ph idx="1"/>
          </p:nvPr>
        </p:nvSpPr>
        <p:spPr/>
        <p:txBody>
          <a:bodyPr>
            <a:normAutofit/>
          </a:bodyPr>
          <a:lstStyle/>
          <a:p>
            <a:pPr marL="0" indent="0">
              <a:buNone/>
            </a:pPr>
            <a:r>
              <a:rPr lang="en-US" altLang="zh-TW" sz="2600" dirty="0" smtClean="0">
                <a:latin typeface="Comic Sans MS" pitchFamily="66" charset="0"/>
                <a:cs typeface="Times New Roman" pitchFamily="18" charset="0"/>
              </a:rPr>
              <a:t>global illumination</a:t>
            </a:r>
          </a:p>
          <a:p>
            <a:pPr marL="0" indent="0">
              <a:buNone/>
            </a:pPr>
            <a:r>
              <a:rPr lang="en-US" altLang="zh-TW" sz="2600" dirty="0">
                <a:latin typeface="Comic Sans MS" pitchFamily="66" charset="0"/>
                <a:cs typeface="Times New Roman" pitchFamily="18" charset="0"/>
              </a:rPr>
              <a:t>	</a:t>
            </a:r>
            <a:r>
              <a:rPr lang="en-US" altLang="zh-TW" sz="2600" dirty="0" smtClean="0">
                <a:latin typeface="Comic Sans MS" pitchFamily="66" charset="0"/>
                <a:cs typeface="Times New Roman" pitchFamily="18" charset="0"/>
              </a:rPr>
              <a:t>idea:</a:t>
            </a:r>
          </a:p>
          <a:p>
            <a:pPr marL="0" indent="0">
              <a:buNone/>
            </a:pPr>
            <a:endParaRPr lang="en-US" altLang="zh-TW" sz="2600" dirty="0">
              <a:latin typeface="Comic Sans MS" pitchFamily="66" charset="0"/>
              <a:cs typeface="Times New Roman" pitchFamily="18" charset="0"/>
            </a:endParaRPr>
          </a:p>
          <a:p>
            <a:pPr marL="0" indent="0">
              <a:buNone/>
            </a:pPr>
            <a:endParaRPr lang="en-US" altLang="zh-TW" sz="2600" dirty="0" smtClean="0">
              <a:latin typeface="Comic Sans MS" pitchFamily="66" charset="0"/>
              <a:cs typeface="Times New Roman" pitchFamily="18" charset="0"/>
            </a:endParaRPr>
          </a:p>
          <a:p>
            <a:pPr marL="0" indent="0">
              <a:buNone/>
            </a:pPr>
            <a:endParaRPr lang="en-US" altLang="zh-TW" sz="2600" dirty="0">
              <a:latin typeface="Comic Sans MS" pitchFamily="66" charset="0"/>
              <a:cs typeface="Times New Roman" pitchFamily="18" charset="0"/>
            </a:endParaRPr>
          </a:p>
          <a:p>
            <a:pPr marL="0" indent="0">
              <a:buNone/>
            </a:pPr>
            <a:endParaRPr lang="en-US" altLang="zh-TW" sz="1400" dirty="0" smtClean="0">
              <a:latin typeface="Comic Sans MS" pitchFamily="66" charset="0"/>
              <a:cs typeface="Times New Roman" pitchFamily="18" charset="0"/>
            </a:endParaRPr>
          </a:p>
          <a:p>
            <a:pPr marL="0" indent="0">
              <a:buNone/>
            </a:pPr>
            <a:r>
              <a:rPr lang="en-US" altLang="zh-TW" sz="1400" dirty="0" smtClean="0">
                <a:latin typeface="Comic Sans MS" pitchFamily="66" charset="0"/>
                <a:cs typeface="Times New Roman" pitchFamily="18" charset="0"/>
              </a:rPr>
              <a:t>where</a:t>
            </a:r>
          </a:p>
          <a:p>
            <a:pPr marL="0" indent="0">
              <a:buNone/>
            </a:pPr>
            <a:endParaRPr lang="zh-TW" altLang="en-US" sz="2600" dirty="0">
              <a:latin typeface="Comic Sans MS" pitchFamily="66" charset="0"/>
              <a:cs typeface="Times New Roman" pitchFamily="18"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188</a:t>
            </a:fld>
            <a:endParaRPr lang="zh-TW" altLang="en-US"/>
          </a:p>
        </p:txBody>
      </p:sp>
      <p:grpSp>
        <p:nvGrpSpPr>
          <p:cNvPr id="38" name="群組 37"/>
          <p:cNvGrpSpPr/>
          <p:nvPr/>
        </p:nvGrpSpPr>
        <p:grpSpPr>
          <a:xfrm>
            <a:off x="2843808" y="1708664"/>
            <a:ext cx="4129005" cy="1548037"/>
            <a:chOff x="2714426" y="2201375"/>
            <a:chExt cx="4129005" cy="1548037"/>
          </a:xfrm>
        </p:grpSpPr>
        <p:grpSp>
          <p:nvGrpSpPr>
            <p:cNvPr id="19" name="群組 18"/>
            <p:cNvGrpSpPr/>
            <p:nvPr/>
          </p:nvGrpSpPr>
          <p:grpSpPr>
            <a:xfrm>
              <a:off x="4283968" y="2201375"/>
              <a:ext cx="1119303" cy="723570"/>
              <a:chOff x="2488348" y="1472348"/>
              <a:chExt cx="1119303" cy="1119303"/>
            </a:xfrm>
            <a:scene3d>
              <a:camera prst="orthographicFront"/>
              <a:lightRig rig="flat" dir="t"/>
            </a:scene3d>
          </p:grpSpPr>
          <p:sp>
            <p:nvSpPr>
              <p:cNvPr id="26" name="橢圓 25"/>
              <p:cNvSpPr/>
              <p:nvPr/>
            </p:nvSpPr>
            <p:spPr>
              <a:xfrm>
                <a:off x="2488348" y="1472348"/>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橢圓 4"/>
              <p:cNvSpPr/>
              <p:nvPr/>
            </p:nvSpPr>
            <p:spPr>
              <a:xfrm>
                <a:off x="2652266"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t>x’</a:t>
                </a:r>
                <a:endParaRPr lang="zh-TW" altLang="en-US" sz="5300" kern="1200" dirty="0"/>
              </a:p>
            </p:txBody>
          </p:sp>
        </p:grpSp>
        <p:grpSp>
          <p:nvGrpSpPr>
            <p:cNvPr id="20" name="群組 19"/>
            <p:cNvGrpSpPr/>
            <p:nvPr/>
          </p:nvGrpSpPr>
          <p:grpSpPr>
            <a:xfrm>
              <a:off x="5724128" y="3025841"/>
              <a:ext cx="1119303" cy="723570"/>
              <a:chOff x="2488348" y="15042"/>
              <a:chExt cx="1119303" cy="1119303"/>
            </a:xfrm>
            <a:scene3d>
              <a:camera prst="orthographicFront"/>
              <a:lightRig rig="flat" dir="t"/>
            </a:scene3d>
          </p:grpSpPr>
          <p:sp>
            <p:nvSpPr>
              <p:cNvPr id="24" name="橢圓 23"/>
              <p:cNvSpPr/>
              <p:nvPr/>
            </p:nvSpPr>
            <p:spPr>
              <a:xfrm>
                <a:off x="2488348" y="15042"/>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橢圓 6"/>
              <p:cNvSpPr/>
              <p:nvPr/>
            </p:nvSpPr>
            <p:spPr>
              <a:xfrm>
                <a:off x="2652266" y="178960"/>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t>x’’</a:t>
                </a:r>
                <a:endParaRPr lang="zh-TW" altLang="en-US" sz="5300" kern="1200" dirty="0"/>
              </a:p>
            </p:txBody>
          </p:sp>
        </p:grpSp>
        <p:grpSp>
          <p:nvGrpSpPr>
            <p:cNvPr id="21" name="群組 20"/>
            <p:cNvGrpSpPr/>
            <p:nvPr/>
          </p:nvGrpSpPr>
          <p:grpSpPr>
            <a:xfrm>
              <a:off x="2714426" y="3025842"/>
              <a:ext cx="1119303" cy="723570"/>
              <a:chOff x="2488348" y="2929654"/>
              <a:chExt cx="1119303" cy="1119303"/>
            </a:xfrm>
            <a:scene3d>
              <a:camera prst="orthographicFront"/>
              <a:lightRig rig="flat" dir="t"/>
            </a:scene3d>
          </p:grpSpPr>
          <p:sp>
            <p:nvSpPr>
              <p:cNvPr id="22" name="橢圓 21"/>
              <p:cNvSpPr/>
              <p:nvPr/>
            </p:nvSpPr>
            <p:spPr>
              <a:xfrm>
                <a:off x="2488348" y="2929654"/>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3" name="橢圓 8"/>
              <p:cNvSpPr/>
              <p:nvPr/>
            </p:nvSpPr>
            <p:spPr>
              <a:xfrm>
                <a:off x="2652266" y="3093572"/>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latin typeface="Cambria Math" pitchFamily="18" charset="0"/>
                    <a:ea typeface="Cambria Math" pitchFamily="18" charset="0"/>
                  </a:rPr>
                  <a:t>x</a:t>
                </a:r>
                <a:endParaRPr lang="zh-TW" altLang="en-US" sz="5300" kern="1200" dirty="0">
                  <a:latin typeface="Cambria Math" pitchFamily="18" charset="0"/>
                </a:endParaRPr>
              </a:p>
            </p:txBody>
          </p:sp>
        </p:grpSp>
        <p:cxnSp>
          <p:nvCxnSpPr>
            <p:cNvPr id="31" name="直線單箭頭接點 30"/>
            <p:cNvCxnSpPr/>
            <p:nvPr/>
          </p:nvCxnSpPr>
          <p:spPr>
            <a:xfrm flipH="1" flipV="1">
              <a:off x="5508104" y="2754263"/>
              <a:ext cx="608889" cy="206861"/>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2" name="直線單箭頭接點 31"/>
            <p:cNvCxnSpPr/>
            <p:nvPr/>
          </p:nvCxnSpPr>
          <p:spPr>
            <a:xfrm flipH="1" flipV="1">
              <a:off x="5303178" y="2939172"/>
              <a:ext cx="396189" cy="255831"/>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4" name="直線單箭頭接點 33"/>
            <p:cNvCxnSpPr/>
            <p:nvPr/>
          </p:nvCxnSpPr>
          <p:spPr>
            <a:xfrm flipH="1">
              <a:off x="3669811" y="2585102"/>
              <a:ext cx="491869" cy="418787"/>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5" name="直線單箭頭接點 34"/>
            <p:cNvCxnSpPr/>
            <p:nvPr/>
          </p:nvCxnSpPr>
          <p:spPr>
            <a:xfrm flipH="1">
              <a:off x="3915745" y="2922411"/>
              <a:ext cx="512268" cy="209395"/>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39" name="文字方塊 38"/>
              <p:cNvSpPr txBox="1"/>
              <p:nvPr/>
            </p:nvSpPr>
            <p:spPr>
              <a:xfrm>
                <a:off x="1835696" y="3501008"/>
                <a:ext cx="5766579"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m:t>
                      </m:r>
                      <m:r>
                        <a:rPr lang="en-US" altLang="zh-TW" b="0" i="1" smtClean="0">
                          <a:latin typeface="Cambria Math"/>
                        </a:rPr>
                        <m:t>𝑔</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d>
                        <m:dPr>
                          <m:begChr m:val="["/>
                          <m:endChr m:val="]"/>
                          <m:ctrlPr>
                            <a:rPr lang="en-US" altLang="zh-TW" b="0" i="1" smtClean="0">
                              <a:latin typeface="Cambria Math" panose="02040503050406030204" pitchFamily="18" charset="0"/>
                            </a:rPr>
                          </m:ctrlPr>
                        </m:dPr>
                        <m:e>
                          <m:r>
                            <a:rPr lang="en-US" altLang="zh-TW" b="0" i="1" smtClean="0">
                              <a:latin typeface="Cambria Math"/>
                            </a:rPr>
                            <m:t>𝑒</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m:t>
                          </m:r>
                          <m:nary>
                            <m:naryPr>
                              <m:ctrlPr>
                                <a:rPr lang="en-US" altLang="zh-TW" b="0" i="1" smtClean="0">
                                  <a:latin typeface="Cambria Math" panose="02040503050406030204" pitchFamily="18" charset="0"/>
                                </a:rPr>
                              </m:ctrlPr>
                            </m:naryPr>
                            <m:sub>
                              <m:r>
                                <m:rPr>
                                  <m:brk m:alnAt="23"/>
                                </m:rPr>
                                <a:rPr lang="en-US" altLang="zh-TW" b="0" i="1" smtClean="0">
                                  <a:latin typeface="Cambria Math"/>
                                </a:rPr>
                                <m:t>𝑠</m:t>
                              </m:r>
                            </m:sub>
                            <m:sup>
                              <m:r>
                                <a:rPr lang="en-US" altLang="zh-TW" b="0" i="1" smtClean="0">
                                  <a:latin typeface="Cambria Math"/>
                                </a:rPr>
                                <m:t> </m:t>
                              </m:r>
                            </m:sup>
                            <m:e>
                              <m:r>
                                <a:rPr lang="zh-TW" altLang="en-US" b="0" i="1" smtClean="0">
                                  <a:latin typeface="Cambria Math"/>
                                </a:rPr>
                                <m:t>𝜌</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𝐼</m:t>
                              </m:r>
                              <m:d>
                                <m:dPr>
                                  <m:ctrlPr>
                                    <a:rPr lang="en-US" altLang="zh-TW" b="0"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𝑑𝑥</m:t>
                              </m:r>
                              <m:r>
                                <a:rPr lang="en-US" altLang="zh-TW" b="0" i="1" smtClean="0">
                                  <a:latin typeface="Cambria Math"/>
                                </a:rPr>
                                <m:t>′′</m:t>
                              </m:r>
                            </m:e>
                          </m:nary>
                        </m:e>
                      </m:d>
                    </m:oMath>
                  </m:oMathPara>
                </a14:m>
                <a:endParaRPr lang="zh-TW" altLang="en-US" dirty="0"/>
              </a:p>
            </p:txBody>
          </p:sp>
        </mc:Choice>
        <mc:Fallback xmlns="">
          <p:sp>
            <p:nvSpPr>
              <p:cNvPr id="39" name="文字方塊 38"/>
              <p:cNvSpPr txBox="1">
                <a:spLocks noRot="1" noChangeAspect="1" noMove="1" noResize="1" noEditPoints="1" noAdjustHandles="1" noChangeArrowheads="1" noChangeShapeType="1" noTextEdit="1"/>
              </p:cNvSpPr>
              <p:nvPr/>
            </p:nvSpPr>
            <p:spPr>
              <a:xfrm>
                <a:off x="1835696" y="3501008"/>
                <a:ext cx="5766579" cy="708720"/>
              </a:xfrm>
              <a:prstGeom prst="rect">
                <a:avLst/>
              </a:prstGeom>
              <a:blipFill rotWithShape="1">
                <a:blip r:embed="rId2" cstate="print"/>
                <a:stretch>
                  <a:fillRect/>
                </a:stretch>
              </a:blipFill>
            </p:spPr>
            <p:txBody>
              <a:bodyPr/>
              <a:lstStyle/>
              <a:p>
                <a:r>
                  <a:rPr lang="zh-TW" altLang="en-US">
                    <a:noFill/>
                  </a:rPr>
                  <a:t> </a:t>
                </a:r>
              </a:p>
            </p:txBody>
          </p:sp>
        </mc:Fallback>
      </mc:AlternateContent>
      <p:cxnSp>
        <p:nvCxnSpPr>
          <p:cNvPr id="41" name="直線接點 40"/>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44" name="表格 43"/>
              <p:cNvGraphicFramePr>
                <a:graphicFrameLocks noGrp="1"/>
              </p:cNvGraphicFramePr>
              <p:nvPr>
                <p:extLst>
                  <p:ext uri="{D42A27DB-BD31-4B8C-83A1-F6EECF244321}">
                    <p14:modId xmlns:p14="http://schemas.microsoft.com/office/powerpoint/2010/main" val="2162670780"/>
                  </p:ext>
                </p:extLst>
              </p:nvPr>
            </p:nvGraphicFramePr>
            <p:xfrm>
              <a:off x="936027" y="4509120"/>
              <a:ext cx="7092357" cy="1560005"/>
            </p:xfrm>
            <a:graphic>
              <a:graphicData uri="http://schemas.openxmlformats.org/drawingml/2006/table">
                <a:tbl>
                  <a:tblPr/>
                  <a:tblGrid>
                    <a:gridCol w="1093922"/>
                    <a:gridCol w="5998435"/>
                  </a:tblGrid>
                  <a:tr h="0">
                    <a:tc>
                      <a:txBody>
                        <a:bodyPr/>
                        <a:lstStyle/>
                        <a:p>
                          <a:r>
                            <a:rPr lang="en-US" sz="1400" dirty="0" smtClean="0">
                              <a:latin typeface="Comic Sans MS" pitchFamily="66" charset="0"/>
                              <a:ea typeface="Cambria Math" pitchFamily="18" charset="0"/>
                            </a:rPr>
                            <a:t>I(</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passing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e(</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emitted light intensity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p(</a:t>
                          </a:r>
                          <a:r>
                            <a:rPr lang="en-US" sz="1400" dirty="0" err="1" smtClean="0">
                              <a:latin typeface="Comic Sans MS" pitchFamily="66" charset="0"/>
                              <a:ea typeface="Cambria Math" pitchFamily="18" charset="0"/>
                            </a:rPr>
                            <a:t>x,x',x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of light reflected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from the surface at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g(</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pPr/>
                          <a14:m>
                            <m:oMathPara xmlns:m="http://schemas.openxmlformats.org/officeDocument/2006/math">
                              <m:oMathParaPr>
                                <m:jc m:val="left"/>
                              </m:oMathParaPr>
                              <m:oMath xmlns:m="http://schemas.openxmlformats.org/officeDocument/2006/math">
                                <m:d>
                                  <m:dPr>
                                    <m:begChr m:val="{"/>
                                    <m:endChr m:val=""/>
                                    <m:ctrlPr>
                                      <a:rPr lang="en-US" altLang="zh-TW" sz="1400" i="1" smtClean="0">
                                        <a:latin typeface="Cambria Math" panose="02040503050406030204" pitchFamily="18" charset="0"/>
                                        <a:ea typeface="Cambria Math" pitchFamily="18" charset="0"/>
                                      </a:rPr>
                                    </m:ctrlPr>
                                  </m:dPr>
                                  <m:e>
                                    <m:sSubSup>
                                      <m:sSubSupPr>
                                        <m:ctrlPr>
                                          <a:rPr lang="en-US" altLang="zh-TW" sz="1400" i="1" smtClean="0">
                                            <a:latin typeface="Cambria Math" panose="02040503050406030204" pitchFamily="18" charset="0"/>
                                            <a:ea typeface="Cambria Math" pitchFamily="18" charset="0"/>
                                          </a:rPr>
                                        </m:ctrlPr>
                                      </m:sSubSupPr>
                                      <m:e>
                                        <m:r>
                                          <a:rPr lang="en-US" altLang="zh-TW" sz="1400" b="0" i="1" smtClean="0">
                                            <a:latin typeface="Cambria Math"/>
                                            <a:ea typeface="Cambria Math" pitchFamily="18" charset="0"/>
                                          </a:rPr>
                                          <m:t> </m:t>
                                        </m:r>
                                      </m:e>
                                      <m:sub>
                                        <m:f>
                                          <m:fPr>
                                            <m:type m:val="skw"/>
                                            <m:ctrlPr>
                                              <a:rPr lang="en-US" altLang="zh-TW" sz="1400" i="1" smtClean="0">
                                                <a:latin typeface="Cambria Math" panose="02040503050406030204" pitchFamily="18" charset="0"/>
                                                <a:ea typeface="Cambria Math" pitchFamily="18" charset="0"/>
                                              </a:rPr>
                                            </m:ctrlPr>
                                          </m:fPr>
                                          <m:num>
                                            <m:r>
                                              <a:rPr lang="en-US" altLang="zh-TW" sz="1400" b="0" i="1" smtClean="0">
                                                <a:latin typeface="Cambria Math"/>
                                                <a:ea typeface="Cambria Math" pitchFamily="18" charset="0"/>
                                              </a:rPr>
                                              <m:t>1</m:t>
                                            </m:r>
                                          </m:num>
                                          <m:den>
                                            <m:sSup>
                                              <m:sSupPr>
                                                <m:ctrlPr>
                                                  <a:rPr lang="en-US" altLang="zh-TW" sz="1400" i="1" smtClean="0">
                                                    <a:latin typeface="Cambria Math" panose="02040503050406030204" pitchFamily="18" charset="0"/>
                                                    <a:ea typeface="Cambria Math" pitchFamily="18" charset="0"/>
                                                  </a:rPr>
                                                </m:ctrlPr>
                                              </m:sSupPr>
                                              <m:e>
                                                <m:r>
                                                  <a:rPr lang="en-US" altLang="zh-TW" sz="1400" b="0" i="1" smtClean="0">
                                                    <a:latin typeface="Cambria Math"/>
                                                    <a:ea typeface="Cambria Math" pitchFamily="18" charset="0"/>
                                                  </a:rPr>
                                                  <m:t>𝑟</m:t>
                                                </m:r>
                                              </m:e>
                                              <m:sup>
                                                <m:r>
                                                  <a:rPr lang="en-US" altLang="zh-TW" sz="1400" b="0" i="1" smtClean="0">
                                                    <a:latin typeface="Cambria Math"/>
                                                    <a:ea typeface="Cambria Math" pitchFamily="18" charset="0"/>
                                                  </a:rPr>
                                                  <m:t>2</m:t>
                                                </m:r>
                                              </m:sup>
                                            </m:sSup>
                                          </m:den>
                                        </m:f>
                                        <m:r>
                                          <m:rPr>
                                            <m:nor/>
                                          </m:rPr>
                                          <a:rPr lang="en-US" altLang="zh-TW" sz="1400" dirty="0">
                                            <a:latin typeface="Comic Sans MS" pitchFamily="66" charset="0"/>
                                            <a:ea typeface="Cambria Math" pitchFamily="18" charset="0"/>
                                          </a:rPr>
                                          <m:t> </m:t>
                                        </m:r>
                                        <m:r>
                                          <m:rPr>
                                            <m:nor/>
                                          </m:rPr>
                                          <a:rPr lang="en-US" altLang="zh-TW" sz="1400" dirty="0">
                                            <a:latin typeface="Comic Sans MS" pitchFamily="66" charset="0"/>
                                            <a:ea typeface="Cambria Math" pitchFamily="18" charset="0"/>
                                          </a:rPr>
                                          <m:t>if</m:t>
                                        </m:r>
                                        <m:r>
                                          <m:rPr>
                                            <m:nor/>
                                          </m:rPr>
                                          <a:rPr lang="en-US" altLang="zh-TW" sz="1400" dirty="0">
                                            <a:latin typeface="Comic Sans MS" pitchFamily="66" charset="0"/>
                                            <a:ea typeface="Cambria Math" pitchFamily="18" charset="0"/>
                                          </a:rPr>
                                          <m:t> </m:t>
                                        </m:r>
                                        <m:r>
                                          <m:rPr>
                                            <m:nor/>
                                          </m:rPr>
                                          <a:rPr lang="en-US" altLang="zh-TW" sz="1400" dirty="0">
                                            <a:latin typeface="Comic Sans MS" pitchFamily="66" charset="0"/>
                                            <a:ea typeface="Cambria Math" pitchFamily="18" charset="0"/>
                                          </a:rPr>
                                          <m:t>visible</m:t>
                                        </m:r>
                                      </m:sub>
                                      <m:sup>
                                        <m:r>
                                          <m:rPr>
                                            <m:nor/>
                                          </m:rPr>
                                          <a:rPr lang="en-US" altLang="zh-TW" sz="1400" dirty="0" smtClean="0">
                                            <a:latin typeface="Comic Sans MS" pitchFamily="66" charset="0"/>
                                            <a:ea typeface="Cambria Math" pitchFamily="18" charset="0"/>
                                          </a:rPr>
                                          <m:t>0 </m:t>
                                        </m:r>
                                        <m:r>
                                          <m:rPr>
                                            <m:nor/>
                                          </m:rPr>
                                          <a:rPr lang="en-US" altLang="zh-TW" sz="1400" dirty="0" smtClean="0">
                                            <a:latin typeface="Comic Sans MS" pitchFamily="66" charset="0"/>
                                            <a:ea typeface="Cambria Math" pitchFamily="18" charset="0"/>
                                          </a:rPr>
                                          <m:t>if</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X</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is</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invisible</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from</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x</m:t>
                                        </m:r>
                                      </m:sup>
                                    </m:sSubSup>
                                  </m:e>
                                </m:d>
                              </m:oMath>
                            </m:oMathPara>
                          </a14:m>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bl>
              </a:graphicData>
            </a:graphic>
          </p:graphicFrame>
        </mc:Choice>
        <mc:Fallback xmlns="">
          <p:graphicFrame>
            <p:nvGraphicFramePr>
              <p:cNvPr id="44" name="表格 43"/>
              <p:cNvGraphicFramePr>
                <a:graphicFrameLocks noGrp="1"/>
              </p:cNvGraphicFramePr>
              <p:nvPr>
                <p:extLst>
                  <p:ext uri="{D42A27DB-BD31-4B8C-83A1-F6EECF244321}">
                    <p14:modId xmlns:a14="http://schemas.microsoft.com/office/drawing/2010/main" xmlns="" xmlns:p14="http://schemas.microsoft.com/office/powerpoint/2010/main" val="2162670780"/>
                  </p:ext>
                </p:extLst>
              </p:nvPr>
            </p:nvGraphicFramePr>
            <p:xfrm>
              <a:off x="936027" y="4509120"/>
              <a:ext cx="7092357" cy="1481773"/>
            </p:xfrm>
            <a:graphic>
              <a:graphicData uri="http://schemas.openxmlformats.org/drawingml/2006/table">
                <a:tbl>
                  <a:tblPr/>
                  <a:tblGrid>
                    <a:gridCol w="1093922"/>
                    <a:gridCol w="5998435"/>
                  </a:tblGrid>
                  <a:tr h="304800">
                    <a:tc>
                      <a:txBody>
                        <a:bodyPr/>
                        <a:lstStyle/>
                        <a:p>
                          <a:r>
                            <a:rPr lang="en-US" sz="1400" dirty="0" smtClean="0">
                              <a:latin typeface="Comic Sans MS" pitchFamily="66" charset="0"/>
                              <a:ea typeface="Cambria Math" pitchFamily="18" charset="0"/>
                            </a:rPr>
                            <a:t>I(</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passing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304800">
                    <a:tc>
                      <a:txBody>
                        <a:bodyPr/>
                        <a:lstStyle/>
                        <a:p>
                          <a:r>
                            <a:rPr lang="en-US" sz="1400" dirty="0" smtClean="0">
                              <a:latin typeface="Comic Sans MS" pitchFamily="66" charset="0"/>
                              <a:ea typeface="Cambria Math" pitchFamily="18" charset="0"/>
                            </a:rPr>
                            <a:t>e(</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emitted light intensity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304800">
                    <a:tc>
                      <a:txBody>
                        <a:bodyPr/>
                        <a:lstStyle/>
                        <a:p>
                          <a:r>
                            <a:rPr lang="en-US" sz="1400" dirty="0" smtClean="0">
                              <a:latin typeface="Comic Sans MS" pitchFamily="66" charset="0"/>
                              <a:ea typeface="Cambria Math" pitchFamily="18" charset="0"/>
                            </a:rPr>
                            <a:t>p(</a:t>
                          </a:r>
                          <a:r>
                            <a:rPr lang="en-US" sz="1400" dirty="0" err="1" smtClean="0">
                              <a:latin typeface="Comic Sans MS" pitchFamily="66" charset="0"/>
                              <a:ea typeface="Cambria Math" pitchFamily="18" charset="0"/>
                            </a:rPr>
                            <a:t>x,x',x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of light reflected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from the surface at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567373">
                    <a:tc>
                      <a:txBody>
                        <a:bodyPr/>
                        <a:lstStyle/>
                        <a:p>
                          <a:r>
                            <a:rPr lang="en-US" sz="1400" dirty="0" smtClean="0">
                              <a:latin typeface="Comic Sans MS" pitchFamily="66" charset="0"/>
                              <a:ea typeface="Cambria Math" pitchFamily="18" charset="0"/>
                            </a:rPr>
                            <a:t>g(</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endParaRPr lang="zh-TW"/>
                        </a:p>
                      </a:txBody>
                      <a:tcPr anchor="ctr">
                        <a:lnL>
                          <a:noFill/>
                        </a:lnL>
                        <a:lnR>
                          <a:noFill/>
                        </a:lnR>
                        <a:lnT>
                          <a:noFill/>
                        </a:lnT>
                        <a:lnB>
                          <a:noFill/>
                        </a:lnB>
                        <a:blipFill rotWithShape="1">
                          <a:blip r:embed="rId3"/>
                          <a:stretch>
                            <a:fillRect l="-18293" t="-181720" b="-244086"/>
                          </a:stretch>
                        </a:blipFill>
                      </a:tcPr>
                    </a:tc>
                  </a:tr>
                </a:tbl>
              </a:graphicData>
            </a:graphic>
          </p:graphicFrame>
        </mc:Fallback>
      </mc:AlternateContent>
    </p:spTree>
    <p:extLst>
      <p:ext uri="{BB962C8B-B14F-4D97-AF65-F5344CB8AC3E}">
        <p14:creationId xmlns:p14="http://schemas.microsoft.com/office/powerpoint/2010/main" val="130036930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effectLst>
                  <a:outerShdw blurRad="38100" dist="38100" dir="2700000" algn="tl">
                    <a:srgbClr val="000000">
                      <a:alpha val="43137"/>
                    </a:srgbClr>
                  </a:outerShdw>
                </a:effectLst>
                <a:latin typeface="Comic Sans MS" pitchFamily="66" charset="0"/>
                <a:cs typeface="Times New Roman" pitchFamily="18" charset="0"/>
              </a:rPr>
              <a:t>A simple recursive ray tracing</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189</a:t>
            </a:fld>
            <a:endParaRPr lang="zh-TW" altLang="en-US"/>
          </a:p>
        </p:txBody>
      </p:sp>
      <p:cxnSp>
        <p:nvCxnSpPr>
          <p:cNvPr id="41" name="直線接點 40"/>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44" name="表格 43"/>
          <p:cNvGraphicFramePr>
            <a:graphicFrameLocks noGrp="1"/>
          </p:cNvGraphicFramePr>
          <p:nvPr>
            <p:extLst>
              <p:ext uri="{D42A27DB-BD31-4B8C-83A1-F6EECF244321}">
                <p14:modId xmlns:p14="http://schemas.microsoft.com/office/powerpoint/2010/main" val="1520734478"/>
              </p:ext>
            </p:extLst>
          </p:nvPr>
        </p:nvGraphicFramePr>
        <p:xfrm>
          <a:off x="4788024" y="1988840"/>
          <a:ext cx="3600400" cy="1706880"/>
        </p:xfrm>
        <a:graphic>
          <a:graphicData uri="http://schemas.openxmlformats.org/drawingml/2006/table">
            <a:tbl>
              <a:tblPr/>
              <a:tblGrid>
                <a:gridCol w="612215"/>
                <a:gridCol w="2988185"/>
              </a:tblGrid>
              <a:tr h="0">
                <a:tc>
                  <a:txBody>
                    <a:bodyPr/>
                    <a:lstStyle/>
                    <a:p>
                      <a:r>
                        <a:rPr lang="en-US" sz="2200" dirty="0" smtClean="0">
                          <a:latin typeface="Comic Sans MS" pitchFamily="66" charset="0"/>
                          <a:ea typeface="Cambria Math" pitchFamily="18" charset="0"/>
                        </a:rPr>
                        <a:t>Li:</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2200" dirty="0" smtClean="0">
                          <a:latin typeface="Comic Sans MS" pitchFamily="66" charset="0"/>
                          <a:ea typeface="Cambria Math" pitchFamily="18" charset="0"/>
                        </a:rPr>
                        <a:t>Shadow Ray</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2200" dirty="0" err="1" smtClean="0">
                          <a:latin typeface="Comic Sans MS" pitchFamily="66" charset="0"/>
                          <a:ea typeface="Cambria Math" pitchFamily="18" charset="0"/>
                        </a:rPr>
                        <a:t>Ri</a:t>
                      </a:r>
                      <a:r>
                        <a:rPr lang="en-US" altLang="zh-TW" sz="2200" dirty="0" smtClean="0">
                          <a:latin typeface="Comic Sans MS" pitchFamily="66" charset="0"/>
                          <a:ea typeface="Cambria Math" pitchFamily="18" charset="0"/>
                        </a:rPr>
                        <a:t>:</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2200" dirty="0" smtClean="0">
                          <a:latin typeface="Comic Sans MS" pitchFamily="66" charset="0"/>
                          <a:ea typeface="Cambria Math" pitchFamily="18" charset="0"/>
                        </a:rPr>
                        <a:t>Reflected</a:t>
                      </a:r>
                      <a:r>
                        <a:rPr lang="en-US" sz="2200" baseline="0" dirty="0" smtClean="0">
                          <a:latin typeface="Comic Sans MS" pitchFamily="66" charset="0"/>
                          <a:ea typeface="Cambria Math" pitchFamily="18" charset="0"/>
                        </a:rPr>
                        <a:t> Ray</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2200" dirty="0" smtClean="0">
                          <a:latin typeface="Comic Sans MS" pitchFamily="66" charset="0"/>
                          <a:ea typeface="Cambria Math" pitchFamily="18" charset="0"/>
                        </a:rPr>
                        <a:t>Ni</a:t>
                      </a:r>
                      <a:r>
                        <a:rPr lang="en-US" altLang="zh-TW" sz="2200" dirty="0" smtClean="0">
                          <a:latin typeface="Comic Sans MS" pitchFamily="66" charset="0"/>
                          <a:ea typeface="Cambria Math" pitchFamily="18" charset="0"/>
                        </a:rPr>
                        <a:t>:</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2200" dirty="0" smtClean="0">
                          <a:latin typeface="Comic Sans MS" pitchFamily="66" charset="0"/>
                          <a:ea typeface="Cambria Math" pitchFamily="18" charset="0"/>
                        </a:rPr>
                        <a:t>Normal</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2200" dirty="0" smtClean="0">
                          <a:latin typeface="Comic Sans MS" pitchFamily="66" charset="0"/>
                          <a:ea typeface="Cambria Math" pitchFamily="18" charset="0"/>
                        </a:rPr>
                        <a:t>Ti</a:t>
                      </a:r>
                      <a:r>
                        <a:rPr lang="en-US" altLang="zh-TW" sz="2200" dirty="0" smtClean="0">
                          <a:latin typeface="Comic Sans MS" pitchFamily="66" charset="0"/>
                          <a:ea typeface="Cambria Math" pitchFamily="18" charset="0"/>
                        </a:rPr>
                        <a:t>:</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2200" dirty="0" smtClean="0">
                          <a:latin typeface="Comic Sans MS" pitchFamily="66" charset="0"/>
                          <a:ea typeface="Cambria Math" pitchFamily="18" charset="0"/>
                        </a:rPr>
                        <a:t>Transmitted Ray</a:t>
                      </a:r>
                      <a:endParaRPr lang="en-US" sz="2200" dirty="0">
                        <a:latin typeface="Comic Sans MS" pitchFamily="66" charset="0"/>
                        <a:ea typeface="Cambria Math" pitchFamily="18" charset="0"/>
                      </a:endParaRPr>
                    </a:p>
                  </a:txBody>
                  <a:tcPr anchor="ctr">
                    <a:lnL>
                      <a:noFill/>
                    </a:lnL>
                    <a:lnR>
                      <a:noFill/>
                    </a:lnR>
                    <a:lnT>
                      <a:noFill/>
                    </a:lnT>
                    <a:lnB>
                      <a:noFill/>
                    </a:lnB>
                    <a:solidFill>
                      <a:srgbClr val="FFFFFF"/>
                    </a:solidFill>
                  </a:tcPr>
                </a:tc>
              </a:tr>
            </a:tbl>
          </a:graphicData>
        </a:graphic>
      </p:graphicFrame>
      <p:pic>
        <p:nvPicPr>
          <p:cNvPr id="65539" name="Picture 3" descr="C:\Users\tantofish\Desktop\p88-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84784"/>
            <a:ext cx="3672408" cy="2937927"/>
          </a:xfrm>
          <a:prstGeom prst="rect">
            <a:avLst/>
          </a:prstGeom>
          <a:noFill/>
          <a:extLst>
            <a:ext uri="{909E8E84-426E-40DD-AFC4-6F175D3DCCD1}">
              <a14:hiddenFill xmlns:a14="http://schemas.microsoft.com/office/drawing/2010/main">
                <a:solidFill>
                  <a:srgbClr val="FFFFFF"/>
                </a:solidFill>
              </a14:hiddenFill>
            </a:ext>
          </a:extLst>
        </p:spPr>
      </p:pic>
      <p:pic>
        <p:nvPicPr>
          <p:cNvPr id="65541" name="Picture 5" descr="C:\Users\tantofish\Desktop\p8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077072"/>
            <a:ext cx="2016224" cy="2178823"/>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755576" y="4869160"/>
            <a:ext cx="3187091" cy="1200329"/>
          </a:xfrm>
          <a:prstGeom prst="rect">
            <a:avLst/>
          </a:prstGeom>
          <a:noFill/>
        </p:spPr>
        <p:txBody>
          <a:bodyPr wrap="none" rtlCol="0">
            <a:spAutoFit/>
          </a:bodyPr>
          <a:lstStyle/>
          <a:p>
            <a:r>
              <a:rPr lang="en-US" altLang="zh-TW" dirty="0" smtClean="0">
                <a:latin typeface="Comic Sans MS" pitchFamily="66" charset="0"/>
              </a:rPr>
              <a:t>Whether</a:t>
            </a:r>
          </a:p>
          <a:p>
            <a:pPr marL="342900" indent="-342900">
              <a:buFont typeface="+mj-lt"/>
              <a:buAutoNum type="arabicParenR"/>
            </a:pPr>
            <a:r>
              <a:rPr lang="en-US" altLang="zh-TW" dirty="0" smtClean="0">
                <a:latin typeface="Comic Sans MS" pitchFamily="66" charset="0"/>
              </a:rPr>
              <a:t>L1 = R1 + T1 ?		or</a:t>
            </a:r>
          </a:p>
          <a:p>
            <a:pPr marL="342900" indent="-342900">
              <a:buFont typeface="+mj-lt"/>
              <a:buAutoNum type="arabicParenR"/>
            </a:pPr>
            <a:r>
              <a:rPr lang="en-US" altLang="zh-TW" dirty="0" smtClean="0">
                <a:latin typeface="Comic Sans MS" pitchFamily="66" charset="0"/>
              </a:rPr>
              <a:t>f(L1) = f(R1) + f(T1) ?	or</a:t>
            </a:r>
          </a:p>
          <a:p>
            <a:pPr marL="342900" indent="-342900">
              <a:buFont typeface="+mj-lt"/>
              <a:buAutoNum type="arabicParenR"/>
            </a:pPr>
            <a:r>
              <a:rPr lang="en-US" altLang="zh-TW" dirty="0" smtClean="0">
                <a:latin typeface="Comic Sans MS" pitchFamily="66" charset="0"/>
              </a:rPr>
              <a:t>Color = f(L1,R1,T1) ?</a:t>
            </a:r>
            <a:endParaRPr lang="zh-TW" altLang="en-US" dirty="0">
              <a:latin typeface="Comic Sans MS" pitchFamily="66" charset="0"/>
            </a:endParaRPr>
          </a:p>
        </p:txBody>
      </p:sp>
    </p:spTree>
    <p:extLst>
      <p:ext uri="{BB962C8B-B14F-4D97-AF65-F5344CB8AC3E}">
        <p14:creationId xmlns:p14="http://schemas.microsoft.com/office/powerpoint/2010/main" val="3268214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smtClean="0"/>
              <a:t>Canon Mixed Reality HMD</a:t>
            </a:r>
            <a:endParaRPr lang="zh-TW" altLang="en-US" smtClean="0"/>
          </a:p>
        </p:txBody>
      </p:sp>
      <p:pic>
        <p:nvPicPr>
          <p:cNvPr id="10243" name="內容版面配置區 3" descr="Canon_MIXED_Reality_HMD.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05000" y="1524000"/>
            <a:ext cx="5791200" cy="4267200"/>
          </a:xfrm>
        </p:spPr>
      </p:pic>
    </p:spTree>
    <p:extLst>
      <p:ext uri="{BB962C8B-B14F-4D97-AF65-F5344CB8AC3E}">
        <p14:creationId xmlns:p14="http://schemas.microsoft.com/office/powerpoint/2010/main" val="128223633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Ray_traced_img_glass_human.TIF"/>
          <p:cNvPicPr>
            <a:picLocks noGrp="1" noChangeAspect="1"/>
          </p:cNvPicPr>
          <p:nvPr>
            <p:ph idx="1"/>
          </p:nvPr>
        </p:nvPicPr>
        <p:blipFill>
          <a:blip r:embed="rId2" cstate="print"/>
          <a:stretch>
            <a:fillRect/>
          </a:stretch>
        </p:blipFill>
        <p:spPr>
          <a:xfrm>
            <a:off x="683568" y="1571577"/>
            <a:ext cx="3312368" cy="4798525"/>
          </a:xfrm>
        </p:spPr>
      </p:pic>
      <p:pic>
        <p:nvPicPr>
          <p:cNvPr id="5" name="圖片 4" descr="Ray_traced_img_four_balls.JPG"/>
          <p:cNvPicPr>
            <a:picLocks noChangeAspect="1"/>
          </p:cNvPicPr>
          <p:nvPr/>
        </p:nvPicPr>
        <p:blipFill>
          <a:blip r:embed="rId3" cstate="print"/>
          <a:srcRect l="1219" t="1401" r="37805" b="17873"/>
          <a:stretch>
            <a:fillRect/>
          </a:stretch>
        </p:blipFill>
        <p:spPr>
          <a:xfrm>
            <a:off x="4716016" y="1916832"/>
            <a:ext cx="3600400" cy="4104456"/>
          </a:xfrm>
          <a:prstGeom prst="rect">
            <a:avLst/>
          </a:prstGeo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Ray tracing(1)</a:t>
            </a:r>
            <a:endParaRPr lang="zh-TW" altLang="en-US" dirty="0"/>
          </a:p>
        </p:txBody>
      </p:sp>
      <p:pic>
        <p:nvPicPr>
          <p:cNvPr id="6" name="內容版面配置區 5" descr="P52_1.GIF"/>
          <p:cNvPicPr>
            <a:picLocks noGrp="1" noChangeAspect="1"/>
          </p:cNvPicPr>
          <p:nvPr>
            <p:ph idx="1"/>
          </p:nvPr>
        </p:nvPicPr>
        <p:blipFill>
          <a:blip r:embed="rId2" cstate="print"/>
          <a:stretch>
            <a:fillRect/>
          </a:stretch>
        </p:blipFill>
        <p:spPr>
          <a:xfrm>
            <a:off x="1599584" y="1268760"/>
            <a:ext cx="5924744" cy="5171308"/>
          </a:xfr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Simple recursive ray tracing</a:t>
            </a:r>
            <a:endParaRPr lang="zh-TW" altLang="en-US" dirty="0"/>
          </a:p>
        </p:txBody>
      </p:sp>
      <p:sp>
        <p:nvSpPr>
          <p:cNvPr id="3" name="內容版面配置區 2"/>
          <p:cNvSpPr>
            <a:spLocks noGrp="1"/>
          </p:cNvSpPr>
          <p:nvPr>
            <p:ph idx="1"/>
          </p:nvPr>
        </p:nvSpPr>
        <p:spPr>
          <a:xfrm>
            <a:off x="683568" y="1600200"/>
            <a:ext cx="7355160" cy="4525963"/>
          </a:xfrm>
        </p:spPr>
        <p:txBody>
          <a:bodyPr>
            <a:normAutofit lnSpcReduction="10000"/>
          </a:bodyPr>
          <a:lstStyle/>
          <a:p>
            <a:pPr>
              <a:buNone/>
            </a:pPr>
            <a:r>
              <a:rPr lang="en-US" altLang="zh-TW" dirty="0" smtClean="0"/>
              <a:t>L</a:t>
            </a:r>
            <a:r>
              <a:rPr lang="en-US" altLang="zh-TW" baseline="-25000" dirty="0" smtClean="0"/>
              <a:t>i</a:t>
            </a:r>
            <a:r>
              <a:rPr lang="en-US" altLang="zh-TW" dirty="0" smtClean="0"/>
              <a:t>: shadow ray</a:t>
            </a:r>
          </a:p>
          <a:p>
            <a:pPr>
              <a:buNone/>
            </a:pPr>
            <a:r>
              <a:rPr lang="en-US" altLang="zh-TW" dirty="0" err="1" smtClean="0"/>
              <a:t>R</a:t>
            </a:r>
            <a:r>
              <a:rPr lang="en-US" altLang="zh-TW" baseline="-25000" dirty="0" err="1" smtClean="0"/>
              <a:t>i</a:t>
            </a:r>
            <a:r>
              <a:rPr lang="en-US" altLang="zh-TW" dirty="0" smtClean="0"/>
              <a:t>: reflected ray</a:t>
            </a:r>
          </a:p>
          <a:p>
            <a:pPr>
              <a:buNone/>
            </a:pPr>
            <a:r>
              <a:rPr lang="en-US" altLang="zh-TW" dirty="0" smtClean="0"/>
              <a:t>N</a:t>
            </a:r>
            <a:r>
              <a:rPr lang="en-US" altLang="zh-TW" baseline="-25000" dirty="0" smtClean="0"/>
              <a:t>i</a:t>
            </a:r>
            <a:r>
              <a:rPr lang="en-US" altLang="zh-TW" dirty="0" smtClean="0"/>
              <a:t>: normal</a:t>
            </a:r>
          </a:p>
          <a:p>
            <a:pPr>
              <a:buNone/>
            </a:pPr>
            <a:r>
              <a:rPr lang="en-US" altLang="zh-TW" dirty="0" smtClean="0"/>
              <a:t>T</a:t>
            </a:r>
            <a:r>
              <a:rPr lang="en-US" altLang="zh-TW" baseline="-25000" dirty="0" smtClean="0"/>
              <a:t>i</a:t>
            </a:r>
            <a:r>
              <a:rPr lang="en-US" altLang="zh-TW" dirty="0" smtClean="0"/>
              <a:t>: transmitted ray</a:t>
            </a:r>
            <a:endParaRPr lang="zh-TW" altLang="zh-TW" dirty="0" smtClean="0"/>
          </a:p>
          <a:p>
            <a:pPr>
              <a:spcBef>
                <a:spcPts val="2400"/>
              </a:spcBef>
              <a:buNone/>
            </a:pPr>
            <a:r>
              <a:rPr lang="en-US" altLang="zh-TW" dirty="0" smtClean="0"/>
              <a:t>whether </a:t>
            </a:r>
            <a:endParaRPr lang="zh-TW" altLang="zh-TW" dirty="0" smtClean="0"/>
          </a:p>
          <a:p>
            <a:pPr marL="514350" lvl="0" indent="-514350">
              <a:buFont typeface="+mj-lt"/>
              <a:buAutoNum type="arabicPeriod"/>
            </a:pPr>
            <a:r>
              <a:rPr lang="en-US" altLang="zh-TW" dirty="0" smtClean="0"/>
              <a:t>L</a:t>
            </a:r>
            <a:r>
              <a:rPr lang="en-US" altLang="zh-TW" baseline="-25000" dirty="0" smtClean="0"/>
              <a:t>1</a:t>
            </a:r>
            <a:r>
              <a:rPr lang="en-US" altLang="zh-TW" dirty="0" smtClean="0"/>
              <a:t>=R</a:t>
            </a:r>
            <a:r>
              <a:rPr lang="en-US" altLang="zh-TW" baseline="-25000" dirty="0" smtClean="0"/>
              <a:t>1</a:t>
            </a:r>
            <a:r>
              <a:rPr lang="en-US" altLang="zh-TW" dirty="0" smtClean="0"/>
              <a:t>+T</a:t>
            </a:r>
            <a:r>
              <a:rPr lang="en-US" altLang="zh-TW" baseline="-25000" dirty="0" smtClean="0"/>
              <a:t>1</a:t>
            </a:r>
            <a:r>
              <a:rPr lang="en-US" altLang="zh-TW" dirty="0" smtClean="0"/>
              <a:t>? or </a:t>
            </a:r>
          </a:p>
          <a:p>
            <a:pPr marL="514350" lvl="0" indent="-514350">
              <a:buFont typeface="+mj-lt"/>
              <a:buAutoNum type="arabicPeriod"/>
            </a:pPr>
            <a:r>
              <a:rPr lang="en-US" altLang="zh-TW" dirty="0" smtClean="0"/>
              <a:t>f</a:t>
            </a:r>
            <a:r>
              <a:rPr lang="en-US" altLang="zh-TW" baseline="30000" dirty="0" smtClean="0"/>
              <a:t>1</a:t>
            </a:r>
            <a:r>
              <a:rPr lang="en-US" altLang="zh-TW" dirty="0" smtClean="0"/>
              <a:t>(L</a:t>
            </a:r>
            <a:r>
              <a:rPr lang="en-US" altLang="zh-TW" baseline="-25000" dirty="0" smtClean="0"/>
              <a:t>1</a:t>
            </a:r>
            <a:r>
              <a:rPr lang="en-US" altLang="zh-TW" dirty="0" smtClean="0"/>
              <a:t>)=f(R</a:t>
            </a:r>
            <a:r>
              <a:rPr lang="en-US" altLang="zh-TW" baseline="-25000" dirty="0" smtClean="0"/>
              <a:t>1</a:t>
            </a:r>
            <a:r>
              <a:rPr lang="en-US" altLang="zh-TW" dirty="0" smtClean="0"/>
              <a:t>)+f(T</a:t>
            </a:r>
            <a:r>
              <a:rPr lang="en-US" altLang="zh-TW" baseline="-25000" dirty="0" smtClean="0"/>
              <a:t>1</a:t>
            </a:r>
            <a:r>
              <a:rPr lang="en-US" altLang="zh-TW" dirty="0" smtClean="0"/>
              <a:t>)? or </a:t>
            </a:r>
          </a:p>
          <a:p>
            <a:pPr marL="514350" lvl="0" indent="-514350">
              <a:buFont typeface="+mj-lt"/>
              <a:buAutoNum type="arabicPeriod"/>
            </a:pPr>
            <a:r>
              <a:rPr lang="en-US" altLang="zh-TW" dirty="0" smtClean="0"/>
              <a:t>Color=f(L</a:t>
            </a:r>
            <a:r>
              <a:rPr lang="en-US" altLang="zh-TW" baseline="-25000" dirty="0" smtClean="0"/>
              <a:t>1</a:t>
            </a:r>
            <a:r>
              <a:rPr lang="en-US" altLang="zh-TW" dirty="0" smtClean="0"/>
              <a:t>,R</a:t>
            </a:r>
            <a:r>
              <a:rPr lang="en-US" altLang="zh-TW" baseline="-25000" dirty="0" smtClean="0"/>
              <a:t>1</a:t>
            </a:r>
            <a:r>
              <a:rPr lang="en-US" altLang="zh-TW" dirty="0" smtClean="0"/>
              <a:t>,T</a:t>
            </a:r>
            <a:r>
              <a:rPr lang="en-US" altLang="zh-TW" baseline="-25000" dirty="0" smtClean="0"/>
              <a:t>1</a:t>
            </a:r>
            <a:r>
              <a:rPr lang="en-US" altLang="zh-TW" dirty="0" smtClean="0"/>
              <a:t> </a:t>
            </a:r>
            <a:endParaRPr lang="zh-TW" altLang="zh-TW" dirty="0" smtClean="0"/>
          </a:p>
          <a:p>
            <a:endParaRPr lang="zh-TW" altLang="en-US" dirty="0"/>
          </a:p>
        </p:txBody>
      </p:sp>
      <p:pic>
        <p:nvPicPr>
          <p:cNvPr id="5" name="圖片 4" descr="P52_2.GIF"/>
          <p:cNvPicPr>
            <a:picLocks noChangeAspect="1"/>
          </p:cNvPicPr>
          <p:nvPr/>
        </p:nvPicPr>
        <p:blipFill>
          <a:blip r:embed="rId2" cstate="print"/>
          <a:stretch>
            <a:fillRect/>
          </a:stretch>
        </p:blipFill>
        <p:spPr>
          <a:xfrm>
            <a:off x="5076056" y="4077072"/>
            <a:ext cx="2160240" cy="2528653"/>
          </a:xfrm>
          <a:prstGeom prst="rect">
            <a:avLst/>
          </a:prstGeom>
        </p:spPr>
      </p:pic>
      <p:pic>
        <p:nvPicPr>
          <p:cNvPr id="4" name="圖片 3" descr="P52_1.GIF"/>
          <p:cNvPicPr>
            <a:picLocks noChangeAspect="1"/>
          </p:cNvPicPr>
          <p:nvPr/>
        </p:nvPicPr>
        <p:blipFill>
          <a:blip r:embed="rId3" cstate="print"/>
          <a:stretch>
            <a:fillRect/>
          </a:stretch>
        </p:blipFill>
        <p:spPr>
          <a:xfrm>
            <a:off x="4499992" y="1419019"/>
            <a:ext cx="2880320" cy="2514037"/>
          </a:xfrm>
          <a:prstGeom prst="rect">
            <a:avLst/>
          </a:prstGeom>
          <a:solidFill>
            <a:schemeClr val="bg1"/>
          </a:solidFill>
          <a:ln>
            <a:noFill/>
          </a:ln>
        </p:spPr>
      </p:pic>
      <mc:AlternateContent xmlns:mc="http://schemas.openxmlformats.org/markup-compatibility/2006" xmlns:p14="http://schemas.microsoft.com/office/powerpoint/2010/main">
        <mc:Choice Requires="p14">
          <p:contentPart p14:bwMode="auto" r:id="rId4">
            <p14:nvContentPartPr>
              <p14:cNvPr id="259074" name="Ink 2"/>
              <p14:cNvContentPartPr>
                <a14:cpLocks xmlns:a14="http://schemas.microsoft.com/office/drawing/2010/main" noRot="1" noChangeAspect="1" noEditPoints="1" noChangeArrowheads="1" noChangeShapeType="1"/>
              </p14:cNvContentPartPr>
              <p14:nvPr/>
            </p14:nvContentPartPr>
            <p14:xfrm>
              <a:off x="6202363" y="2420938"/>
              <a:ext cx="241300" cy="169862"/>
            </p14:xfrm>
          </p:contentPart>
        </mc:Choice>
        <mc:Fallback xmlns="">
          <p:pic>
            <p:nvPicPr>
              <p:cNvPr id="259074" name="Ink 2"/>
              <p:cNvPicPr>
                <a:picLocks noRot="1" noChangeAspect="1" noEditPoints="1" noChangeArrowheads="1" noChangeShapeType="1"/>
              </p:cNvPicPr>
              <p:nvPr/>
            </p:nvPicPr>
            <p:blipFill>
              <a:blip r:embed="rId5" cstate="print"/>
              <a:stretch>
                <a:fillRect/>
              </a:stretch>
            </p:blipFill>
            <p:spPr>
              <a:xfrm>
                <a:off x="6193027" y="2411581"/>
                <a:ext cx="259972" cy="18857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9075" name="Ink 3"/>
              <p14:cNvContentPartPr>
                <a14:cpLocks xmlns:a14="http://schemas.microsoft.com/office/drawing/2010/main" noRot="1" noChangeAspect="1" noEditPoints="1" noChangeArrowheads="1" noChangeShapeType="1"/>
              </p14:cNvContentPartPr>
              <p14:nvPr/>
            </p14:nvContentPartPr>
            <p14:xfrm>
              <a:off x="5299075" y="2384425"/>
              <a:ext cx="231775" cy="260350"/>
            </p14:xfrm>
          </p:contentPart>
        </mc:Choice>
        <mc:Fallback xmlns="">
          <p:pic>
            <p:nvPicPr>
              <p:cNvPr id="259075" name="Ink 3"/>
              <p:cNvPicPr>
                <a:picLocks noRot="1" noChangeAspect="1" noEditPoints="1" noChangeArrowheads="1" noChangeShapeType="1"/>
              </p:cNvPicPr>
              <p:nvPr/>
            </p:nvPicPr>
            <p:blipFill>
              <a:blip r:embed="rId7" cstate="print"/>
              <a:stretch>
                <a:fillRect/>
              </a:stretch>
            </p:blipFill>
            <p:spPr>
              <a:xfrm>
                <a:off x="5289747" y="2375050"/>
                <a:ext cx="250432" cy="27910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9076" name="Ink 4"/>
              <p14:cNvContentPartPr>
                <a14:cpLocks xmlns:a14="http://schemas.microsoft.com/office/drawing/2010/main" noRot="1" noChangeAspect="1" noEditPoints="1" noChangeArrowheads="1" noChangeShapeType="1"/>
              </p14:cNvContentPartPr>
              <p14:nvPr/>
            </p14:nvContentPartPr>
            <p14:xfrm>
              <a:off x="5492750" y="2374900"/>
              <a:ext cx="71438" cy="73025"/>
            </p14:xfrm>
          </p:contentPart>
        </mc:Choice>
        <mc:Fallback xmlns="">
          <p:pic>
            <p:nvPicPr>
              <p:cNvPr id="259076" name="Ink 4"/>
              <p:cNvPicPr>
                <a:picLocks noRot="1" noChangeAspect="1" noEditPoints="1" noChangeArrowheads="1" noChangeShapeType="1"/>
              </p:cNvPicPr>
              <p:nvPr/>
            </p:nvPicPr>
            <p:blipFill>
              <a:blip r:embed="rId9" cstate="print"/>
              <a:stretch>
                <a:fillRect/>
              </a:stretch>
            </p:blipFill>
            <p:spPr>
              <a:xfrm>
                <a:off x="5483509" y="2365359"/>
                <a:ext cx="89919" cy="9210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9077" name="Ink 5"/>
              <p14:cNvContentPartPr>
                <a14:cpLocks xmlns:a14="http://schemas.microsoft.com/office/drawing/2010/main" noRot="1" noChangeAspect="1" noEditPoints="1" noChangeArrowheads="1" noChangeShapeType="1"/>
              </p14:cNvContentPartPr>
              <p14:nvPr/>
            </p14:nvContentPartPr>
            <p14:xfrm>
              <a:off x="5251450" y="2652713"/>
              <a:ext cx="34925" cy="9525"/>
            </p14:xfrm>
          </p:contentPart>
        </mc:Choice>
        <mc:Fallback xmlns="">
          <p:pic>
            <p:nvPicPr>
              <p:cNvPr id="259077" name="Ink 5"/>
              <p:cNvPicPr>
                <a:picLocks noRot="1" noChangeAspect="1" noEditPoints="1" noChangeArrowheads="1" noChangeShapeType="1"/>
              </p:cNvPicPr>
              <p:nvPr/>
            </p:nvPicPr>
            <p:blipFill>
              <a:blip r:embed="rId11" cstate="print"/>
              <a:stretch>
                <a:fillRect/>
              </a:stretch>
            </p:blipFill>
            <p:spPr>
              <a:xfrm>
                <a:off x="5242369" y="2644173"/>
                <a:ext cx="53086" cy="26604"/>
              </a:xfrm>
              <a:prstGeom prst="rect">
                <a:avLst/>
              </a:prstGeom>
            </p:spPr>
          </p:pic>
        </mc:Fallback>
      </mc:AlternateContent>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Shadow in ray tracing</a:t>
            </a:r>
            <a:endParaRPr lang="zh-TW" altLang="en-US" dirty="0"/>
          </a:p>
        </p:txBody>
      </p:sp>
      <p:pic>
        <p:nvPicPr>
          <p:cNvPr id="4" name="內容版面配置區 3" descr="ray_tracing_shadows.gif"/>
          <p:cNvPicPr>
            <a:picLocks noGrp="1" noChangeAspect="1"/>
          </p:cNvPicPr>
          <p:nvPr>
            <p:ph idx="1"/>
          </p:nvPr>
        </p:nvPicPr>
        <p:blipFill>
          <a:blip r:embed="rId2" cstate="print"/>
          <a:stretch>
            <a:fillRect/>
          </a:stretch>
        </p:blipFill>
        <p:spPr>
          <a:xfrm>
            <a:off x="4644008" y="1844824"/>
            <a:ext cx="3744416" cy="4068932"/>
          </a:xfrm>
        </p:spPr>
      </p:pic>
      <p:pic>
        <p:nvPicPr>
          <p:cNvPr id="5" name="圖片 4" descr="Ray_traced_img_glass_sphere.JPG"/>
          <p:cNvPicPr>
            <a:picLocks noChangeAspect="1"/>
          </p:cNvPicPr>
          <p:nvPr/>
        </p:nvPicPr>
        <p:blipFill>
          <a:blip r:embed="rId3" cstate="print"/>
          <a:srcRect r="33605" b="10755"/>
          <a:stretch>
            <a:fillRect/>
          </a:stretch>
        </p:blipFill>
        <p:spPr>
          <a:xfrm>
            <a:off x="683568" y="2326941"/>
            <a:ext cx="3384376" cy="3406315"/>
          </a:xfrm>
          <a:prstGeom prst="rect">
            <a:avLst/>
          </a:prstGeo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Ray Tracing Algorithm</a:t>
            </a:r>
            <a:endParaRPr lang="zh-TW" altLang="en-US" dirty="0"/>
          </a:p>
        </p:txBody>
      </p:sp>
      <p:sp>
        <p:nvSpPr>
          <p:cNvPr id="3" name="內容版面配置區 2"/>
          <p:cNvSpPr>
            <a:spLocks noGrp="1"/>
          </p:cNvSpPr>
          <p:nvPr>
            <p:ph idx="1"/>
          </p:nvPr>
        </p:nvSpPr>
        <p:spPr>
          <a:xfrm>
            <a:off x="457200" y="1600200"/>
            <a:ext cx="8229600" cy="4853136"/>
          </a:xfrm>
        </p:spPr>
        <p:txBody>
          <a:bodyPr>
            <a:normAutofit fontScale="70000" lnSpcReduction="20000"/>
          </a:bodyPr>
          <a:lstStyle/>
          <a:p>
            <a:pPr>
              <a:buNone/>
            </a:pPr>
            <a:r>
              <a:rPr lang="en-US" altLang="zh-TW" b="1" dirty="0" smtClean="0"/>
              <a:t>Trace(ray)</a:t>
            </a:r>
            <a:endParaRPr lang="zh-TW" altLang="zh-TW" dirty="0" smtClean="0"/>
          </a:p>
          <a:p>
            <a:pPr>
              <a:buNone/>
            </a:pPr>
            <a:r>
              <a:rPr lang="en-US" altLang="zh-TW" b="1" dirty="0" smtClean="0"/>
              <a:t>	For each object in scene</a:t>
            </a:r>
            <a:endParaRPr lang="zh-TW" altLang="zh-TW" dirty="0" smtClean="0"/>
          </a:p>
          <a:p>
            <a:pPr>
              <a:spcAft>
                <a:spcPts val="1200"/>
              </a:spcAft>
              <a:buNone/>
            </a:pPr>
            <a:r>
              <a:rPr lang="en-US" altLang="zh-TW" b="1" dirty="0" smtClean="0"/>
              <a:t>		Intersect(ray, object)</a:t>
            </a:r>
            <a:endParaRPr lang="zh-TW" altLang="zh-TW" dirty="0" smtClean="0"/>
          </a:p>
          <a:p>
            <a:pPr>
              <a:buNone/>
            </a:pPr>
            <a:r>
              <a:rPr lang="en-US" altLang="zh-TW" b="1" dirty="0" smtClean="0"/>
              <a:t>	If no intersections</a:t>
            </a:r>
            <a:endParaRPr lang="zh-TW" altLang="zh-TW" dirty="0" smtClean="0"/>
          </a:p>
          <a:p>
            <a:pPr>
              <a:spcAft>
                <a:spcPts val="1200"/>
              </a:spcAft>
              <a:buNone/>
            </a:pPr>
            <a:r>
              <a:rPr lang="en-US" altLang="zh-TW" b="1" dirty="0" smtClean="0"/>
              <a:t>		return </a:t>
            </a:r>
            <a:r>
              <a:rPr lang="en-US" altLang="zh-TW" b="1" dirty="0" err="1" smtClean="0"/>
              <a:t>BackgroundColor</a:t>
            </a:r>
            <a:endParaRPr lang="zh-TW" altLang="zh-TW" dirty="0" smtClean="0"/>
          </a:p>
          <a:p>
            <a:pPr>
              <a:buNone/>
            </a:pPr>
            <a:r>
              <a:rPr lang="en-US" altLang="zh-TW" b="1" dirty="0" smtClean="0"/>
              <a:t>	For each light</a:t>
            </a:r>
            <a:endParaRPr lang="zh-TW" altLang="zh-TW" dirty="0" smtClean="0"/>
          </a:p>
          <a:p>
            <a:pPr>
              <a:buNone/>
            </a:pPr>
            <a:r>
              <a:rPr lang="en-US" altLang="zh-TW" b="1" dirty="0" smtClean="0"/>
              <a:t>		For each object in scene</a:t>
            </a:r>
            <a:endParaRPr lang="zh-TW" altLang="zh-TW" dirty="0" smtClean="0"/>
          </a:p>
          <a:p>
            <a:pPr>
              <a:buNone/>
            </a:pPr>
            <a:r>
              <a:rPr lang="en-US" altLang="zh-TW" b="1" dirty="0" smtClean="0"/>
              <a:t>			Intersect(</a:t>
            </a:r>
            <a:r>
              <a:rPr lang="en-US" altLang="zh-TW" b="1" dirty="0" err="1" smtClean="0"/>
              <a:t>ShadowRay</a:t>
            </a:r>
            <a:r>
              <a:rPr lang="en-US" altLang="zh-TW" b="1" dirty="0" smtClean="0"/>
              <a:t>, object)</a:t>
            </a:r>
            <a:endParaRPr lang="zh-TW" altLang="zh-TW" dirty="0" smtClean="0"/>
          </a:p>
          <a:p>
            <a:pPr>
              <a:buNone/>
            </a:pPr>
            <a:r>
              <a:rPr lang="en-US" altLang="zh-TW" b="1" dirty="0" smtClean="0"/>
              <a:t>			Accumulate local illumination</a:t>
            </a:r>
            <a:endParaRPr lang="zh-TW" altLang="zh-TW" dirty="0" smtClean="0"/>
          </a:p>
          <a:p>
            <a:pPr>
              <a:buNone/>
            </a:pPr>
            <a:r>
              <a:rPr lang="en-US" altLang="zh-TW" b="1" dirty="0" smtClean="0"/>
              <a:t>			Trace(</a:t>
            </a:r>
            <a:r>
              <a:rPr lang="en-US" altLang="zh-TW" b="1" dirty="0" err="1" smtClean="0"/>
              <a:t>ReflectionRay</a:t>
            </a:r>
            <a:r>
              <a:rPr lang="en-US" altLang="zh-TW" b="1" dirty="0" smtClean="0"/>
              <a:t>)</a:t>
            </a:r>
            <a:endParaRPr lang="zh-TW" altLang="zh-TW" dirty="0" smtClean="0"/>
          </a:p>
          <a:p>
            <a:pPr>
              <a:buNone/>
            </a:pPr>
            <a:r>
              <a:rPr lang="en-US" altLang="zh-TW" b="1" dirty="0" smtClean="0"/>
              <a:t>			Trace(</a:t>
            </a:r>
            <a:r>
              <a:rPr lang="en-US" altLang="zh-TW" b="1" dirty="0" err="1" smtClean="0"/>
              <a:t>TransmissionRay</a:t>
            </a:r>
            <a:r>
              <a:rPr lang="en-US" altLang="zh-TW" b="1" dirty="0" smtClean="0"/>
              <a:t>)</a:t>
            </a:r>
            <a:endParaRPr lang="zh-TW" altLang="zh-TW" dirty="0" smtClean="0"/>
          </a:p>
          <a:p>
            <a:pPr>
              <a:buNone/>
            </a:pPr>
            <a:r>
              <a:rPr lang="en-US" altLang="zh-TW" b="1" dirty="0" smtClean="0"/>
              <a:t>			Accumulate global illumination</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Ray-object intersection acceleration</a:t>
            </a:r>
            <a:endParaRPr lang="zh-TW" altLang="en-US" dirty="0"/>
          </a:p>
        </p:txBody>
      </p:sp>
      <p:pic>
        <p:nvPicPr>
          <p:cNvPr id="4" name="內容版面配置區 3" descr="Ray_tracing_acceleration.JPG"/>
          <p:cNvPicPr>
            <a:picLocks noGrp="1" noChangeAspect="1"/>
          </p:cNvPicPr>
          <p:nvPr>
            <p:ph idx="1"/>
          </p:nvPr>
        </p:nvPicPr>
        <p:blipFill>
          <a:blip r:embed="rId2" cstate="print"/>
          <a:stretch>
            <a:fillRect/>
          </a:stretch>
        </p:blipFill>
        <p:spPr>
          <a:xfrm>
            <a:off x="1299470" y="1412776"/>
            <a:ext cx="6872929" cy="5146315"/>
          </a:xfr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What is still missing in ray-traced images?</a:t>
            </a:r>
            <a:endParaRPr lang="zh-TW" altLang="en-US" dirty="0"/>
          </a:p>
        </p:txBody>
      </p:sp>
      <p:sp>
        <p:nvSpPr>
          <p:cNvPr id="3" name="內容版面配置區 2"/>
          <p:cNvSpPr>
            <a:spLocks noGrp="1"/>
          </p:cNvSpPr>
          <p:nvPr>
            <p:ph idx="1"/>
          </p:nvPr>
        </p:nvSpPr>
        <p:spPr/>
        <p:txBody>
          <a:bodyPr/>
          <a:lstStyle/>
          <a:p>
            <a:r>
              <a:rPr lang="en-US" altLang="zh-TW" dirty="0" smtClean="0"/>
              <a:t>Diffuse to diffuse reflection?</a:t>
            </a:r>
          </a:p>
          <a:p>
            <a:endParaRPr lang="zh-TW" altLang="en-US" dirty="0"/>
          </a:p>
        </p:txBody>
      </p:sp>
      <p:pic>
        <p:nvPicPr>
          <p:cNvPr id="4" name="圖片 3" descr="Radiosity_OfficeOfBoss[1].TIF"/>
          <p:cNvPicPr>
            <a:picLocks noChangeAspect="1"/>
          </p:cNvPicPr>
          <p:nvPr/>
        </p:nvPicPr>
        <p:blipFill>
          <a:blip r:embed="rId2" cstate="print"/>
          <a:stretch>
            <a:fillRect/>
          </a:stretch>
        </p:blipFill>
        <p:spPr>
          <a:xfrm>
            <a:off x="1403648" y="2349500"/>
            <a:ext cx="5904656" cy="4192306"/>
          </a:xfrm>
          <a:prstGeom prst="rect">
            <a:avLst/>
          </a:prstGeom>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effectLst>
                  <a:outerShdw blurRad="38100" dist="38100" dir="2700000" algn="tl">
                    <a:srgbClr val="000000">
                      <a:alpha val="43137"/>
                    </a:srgbClr>
                  </a:outerShdw>
                </a:effectLst>
                <a:latin typeface="Comic Sans MS" pitchFamily="66" charset="0"/>
                <a:cs typeface="Times New Roman" pitchFamily="18" charset="0"/>
              </a:rPr>
              <a:t>The Rendering Equation [</a:t>
            </a:r>
            <a:r>
              <a:rPr lang="en-US" altLang="zh-TW" sz="3600" dirty="0" err="1" smtClean="0">
                <a:effectLst>
                  <a:outerShdw blurRad="38100" dist="38100" dir="2700000" algn="tl">
                    <a:srgbClr val="000000">
                      <a:alpha val="43137"/>
                    </a:srgbClr>
                  </a:outerShdw>
                </a:effectLst>
                <a:latin typeface="Comic Sans MS" pitchFamily="66" charset="0"/>
                <a:cs typeface="Times New Roman" pitchFamily="18" charset="0"/>
              </a:rPr>
              <a:t>Kajiya</a:t>
            </a:r>
            <a:r>
              <a:rPr lang="en-US" altLang="zh-TW" sz="3600" dirty="0" smtClean="0">
                <a:effectLst>
                  <a:outerShdw blurRad="38100" dist="38100" dir="2700000" algn="tl">
                    <a:srgbClr val="000000">
                      <a:alpha val="43137"/>
                    </a:srgbClr>
                  </a:outerShdw>
                </a:effectLst>
                <a:latin typeface="Comic Sans MS" pitchFamily="66" charset="0"/>
                <a:cs typeface="Times New Roman" pitchFamily="18" charset="0"/>
              </a:rPr>
              <a:t> </a:t>
            </a:r>
            <a:r>
              <a:rPr lang="en-US" altLang="zh-TW" sz="3600" dirty="0">
                <a:effectLst>
                  <a:outerShdw blurRad="38100" dist="38100" dir="2700000" algn="tl">
                    <a:srgbClr val="000000">
                      <a:alpha val="43137"/>
                    </a:srgbClr>
                  </a:outerShdw>
                </a:effectLst>
                <a:latin typeface="Comic Sans MS" pitchFamily="66" charset="0"/>
                <a:cs typeface="Times New Roman" pitchFamily="18" charset="0"/>
              </a:rPr>
              <a:t>86]</a:t>
            </a:r>
          </a:p>
        </p:txBody>
      </p:sp>
      <p:sp>
        <p:nvSpPr>
          <p:cNvPr id="3" name="內容版面配置區 2"/>
          <p:cNvSpPr>
            <a:spLocks noGrp="1"/>
          </p:cNvSpPr>
          <p:nvPr>
            <p:ph idx="1"/>
          </p:nvPr>
        </p:nvSpPr>
        <p:spPr/>
        <p:txBody>
          <a:bodyPr>
            <a:normAutofit/>
          </a:bodyPr>
          <a:lstStyle/>
          <a:p>
            <a:pPr marL="0" indent="0">
              <a:buNone/>
            </a:pPr>
            <a:r>
              <a:rPr lang="en-US" altLang="zh-TW" sz="2600" dirty="0" smtClean="0">
                <a:latin typeface="Comic Sans MS" pitchFamily="66" charset="0"/>
                <a:cs typeface="Times New Roman" pitchFamily="18" charset="0"/>
              </a:rPr>
              <a:t>global illumination</a:t>
            </a:r>
          </a:p>
          <a:p>
            <a:pPr marL="0" indent="0">
              <a:buNone/>
            </a:pPr>
            <a:r>
              <a:rPr lang="en-US" altLang="zh-TW" sz="2600" dirty="0">
                <a:latin typeface="Comic Sans MS" pitchFamily="66" charset="0"/>
                <a:cs typeface="Times New Roman" pitchFamily="18" charset="0"/>
              </a:rPr>
              <a:t>	</a:t>
            </a:r>
            <a:r>
              <a:rPr lang="en-US" altLang="zh-TW" sz="2600" dirty="0" smtClean="0">
                <a:latin typeface="Comic Sans MS" pitchFamily="66" charset="0"/>
                <a:cs typeface="Times New Roman" pitchFamily="18" charset="0"/>
              </a:rPr>
              <a:t>idea:</a:t>
            </a:r>
          </a:p>
          <a:p>
            <a:pPr marL="0" indent="0">
              <a:buNone/>
            </a:pPr>
            <a:endParaRPr lang="en-US" altLang="zh-TW" sz="2600" dirty="0">
              <a:latin typeface="Comic Sans MS" pitchFamily="66" charset="0"/>
              <a:cs typeface="Times New Roman" pitchFamily="18" charset="0"/>
            </a:endParaRPr>
          </a:p>
          <a:p>
            <a:pPr marL="0" indent="0">
              <a:buNone/>
            </a:pPr>
            <a:endParaRPr lang="en-US" altLang="zh-TW" sz="2600" dirty="0" smtClean="0">
              <a:latin typeface="Comic Sans MS" pitchFamily="66" charset="0"/>
              <a:cs typeface="Times New Roman" pitchFamily="18" charset="0"/>
            </a:endParaRPr>
          </a:p>
          <a:p>
            <a:pPr marL="0" indent="0">
              <a:buNone/>
            </a:pPr>
            <a:endParaRPr lang="en-US" altLang="zh-TW" sz="2600" dirty="0">
              <a:latin typeface="Comic Sans MS" pitchFamily="66" charset="0"/>
              <a:cs typeface="Times New Roman" pitchFamily="18" charset="0"/>
            </a:endParaRPr>
          </a:p>
          <a:p>
            <a:pPr marL="0" indent="0">
              <a:buNone/>
            </a:pPr>
            <a:endParaRPr lang="en-US" altLang="zh-TW" sz="1400" dirty="0" smtClean="0">
              <a:latin typeface="Comic Sans MS" pitchFamily="66" charset="0"/>
              <a:cs typeface="Times New Roman" pitchFamily="18" charset="0"/>
            </a:endParaRPr>
          </a:p>
          <a:p>
            <a:pPr marL="0" indent="0">
              <a:buNone/>
            </a:pPr>
            <a:r>
              <a:rPr lang="en-US" altLang="zh-TW" sz="1400" dirty="0" smtClean="0">
                <a:latin typeface="Comic Sans MS" pitchFamily="66" charset="0"/>
                <a:cs typeface="Times New Roman" pitchFamily="18" charset="0"/>
              </a:rPr>
              <a:t>where</a:t>
            </a:r>
          </a:p>
          <a:p>
            <a:pPr marL="0" indent="0">
              <a:buNone/>
            </a:pPr>
            <a:endParaRPr lang="zh-TW" altLang="en-US" sz="2600" dirty="0">
              <a:latin typeface="Comic Sans MS" pitchFamily="66" charset="0"/>
              <a:cs typeface="Times New Roman" pitchFamily="18"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197</a:t>
            </a:fld>
            <a:endParaRPr lang="zh-TW" altLang="en-US"/>
          </a:p>
        </p:txBody>
      </p:sp>
      <p:grpSp>
        <p:nvGrpSpPr>
          <p:cNvPr id="6" name="群組 37"/>
          <p:cNvGrpSpPr/>
          <p:nvPr/>
        </p:nvGrpSpPr>
        <p:grpSpPr>
          <a:xfrm>
            <a:off x="2843808" y="1708664"/>
            <a:ext cx="4129005" cy="1548037"/>
            <a:chOff x="2714426" y="2201375"/>
            <a:chExt cx="4129005" cy="1548037"/>
          </a:xfrm>
        </p:grpSpPr>
        <p:grpSp>
          <p:nvGrpSpPr>
            <p:cNvPr id="7" name="群組 18"/>
            <p:cNvGrpSpPr/>
            <p:nvPr/>
          </p:nvGrpSpPr>
          <p:grpSpPr>
            <a:xfrm>
              <a:off x="4283968" y="2201375"/>
              <a:ext cx="1119303" cy="723570"/>
              <a:chOff x="2488348" y="1472348"/>
              <a:chExt cx="1119303" cy="1119303"/>
            </a:xfrm>
            <a:scene3d>
              <a:camera prst="orthographicFront"/>
              <a:lightRig rig="flat" dir="t"/>
            </a:scene3d>
          </p:grpSpPr>
          <p:sp>
            <p:nvSpPr>
              <p:cNvPr id="26" name="橢圓 25"/>
              <p:cNvSpPr/>
              <p:nvPr/>
            </p:nvSpPr>
            <p:spPr>
              <a:xfrm>
                <a:off x="2488348" y="1472348"/>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橢圓 4"/>
              <p:cNvSpPr/>
              <p:nvPr/>
            </p:nvSpPr>
            <p:spPr>
              <a:xfrm>
                <a:off x="2652266" y="1636266"/>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t>x’</a:t>
                </a:r>
                <a:endParaRPr lang="zh-TW" altLang="en-US" sz="5300" kern="1200" dirty="0"/>
              </a:p>
            </p:txBody>
          </p:sp>
        </p:grpSp>
        <p:grpSp>
          <p:nvGrpSpPr>
            <p:cNvPr id="8" name="群組 19"/>
            <p:cNvGrpSpPr/>
            <p:nvPr/>
          </p:nvGrpSpPr>
          <p:grpSpPr>
            <a:xfrm>
              <a:off x="5724128" y="3025841"/>
              <a:ext cx="1119303" cy="723570"/>
              <a:chOff x="2488348" y="15042"/>
              <a:chExt cx="1119303" cy="1119303"/>
            </a:xfrm>
            <a:scene3d>
              <a:camera prst="orthographicFront"/>
              <a:lightRig rig="flat" dir="t"/>
            </a:scene3d>
          </p:grpSpPr>
          <p:sp>
            <p:nvSpPr>
              <p:cNvPr id="24" name="橢圓 23"/>
              <p:cNvSpPr/>
              <p:nvPr/>
            </p:nvSpPr>
            <p:spPr>
              <a:xfrm>
                <a:off x="2488348" y="15042"/>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橢圓 6"/>
              <p:cNvSpPr/>
              <p:nvPr/>
            </p:nvSpPr>
            <p:spPr>
              <a:xfrm>
                <a:off x="2652266" y="178960"/>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t>x’’</a:t>
                </a:r>
                <a:endParaRPr lang="zh-TW" altLang="en-US" sz="5300" kern="1200" dirty="0"/>
              </a:p>
            </p:txBody>
          </p:sp>
        </p:grpSp>
        <p:grpSp>
          <p:nvGrpSpPr>
            <p:cNvPr id="9" name="群組 20"/>
            <p:cNvGrpSpPr/>
            <p:nvPr/>
          </p:nvGrpSpPr>
          <p:grpSpPr>
            <a:xfrm>
              <a:off x="2714426" y="3025842"/>
              <a:ext cx="1119303" cy="723570"/>
              <a:chOff x="2488348" y="2929654"/>
              <a:chExt cx="1119303" cy="1119303"/>
            </a:xfrm>
            <a:scene3d>
              <a:camera prst="orthographicFront"/>
              <a:lightRig rig="flat" dir="t"/>
            </a:scene3d>
          </p:grpSpPr>
          <p:sp>
            <p:nvSpPr>
              <p:cNvPr id="22" name="橢圓 21"/>
              <p:cNvSpPr/>
              <p:nvPr/>
            </p:nvSpPr>
            <p:spPr>
              <a:xfrm>
                <a:off x="2488348" y="2929654"/>
                <a:ext cx="1119303" cy="111930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3" name="橢圓 8"/>
              <p:cNvSpPr/>
              <p:nvPr/>
            </p:nvSpPr>
            <p:spPr>
              <a:xfrm>
                <a:off x="2652266" y="3093572"/>
                <a:ext cx="791467" cy="7914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altLang="zh-TW" sz="5300" kern="1200" dirty="0" smtClean="0">
                    <a:latin typeface="Cambria Math" pitchFamily="18" charset="0"/>
                    <a:ea typeface="Cambria Math" pitchFamily="18" charset="0"/>
                  </a:rPr>
                  <a:t>x</a:t>
                </a:r>
                <a:endParaRPr lang="zh-TW" altLang="en-US" sz="5300" kern="1200" dirty="0">
                  <a:latin typeface="Cambria Math" pitchFamily="18" charset="0"/>
                </a:endParaRPr>
              </a:p>
            </p:txBody>
          </p:sp>
        </p:grpSp>
        <p:cxnSp>
          <p:nvCxnSpPr>
            <p:cNvPr id="31" name="直線單箭頭接點 30"/>
            <p:cNvCxnSpPr/>
            <p:nvPr/>
          </p:nvCxnSpPr>
          <p:spPr>
            <a:xfrm flipH="1" flipV="1">
              <a:off x="5508104" y="2754263"/>
              <a:ext cx="608889" cy="206861"/>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2" name="直線單箭頭接點 31"/>
            <p:cNvCxnSpPr/>
            <p:nvPr/>
          </p:nvCxnSpPr>
          <p:spPr>
            <a:xfrm flipH="1" flipV="1">
              <a:off x="5303178" y="2939172"/>
              <a:ext cx="396189" cy="255831"/>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4" name="直線單箭頭接點 33"/>
            <p:cNvCxnSpPr/>
            <p:nvPr/>
          </p:nvCxnSpPr>
          <p:spPr>
            <a:xfrm flipH="1">
              <a:off x="3669811" y="2585102"/>
              <a:ext cx="491869" cy="418787"/>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cxnSp>
          <p:nvCxnSpPr>
            <p:cNvPr id="35" name="直線單箭頭接點 34"/>
            <p:cNvCxnSpPr/>
            <p:nvPr/>
          </p:nvCxnSpPr>
          <p:spPr>
            <a:xfrm flipH="1">
              <a:off x="3915745" y="2922411"/>
              <a:ext cx="512268" cy="209395"/>
            </a:xfrm>
            <a:prstGeom prst="straightConnector1">
              <a:avLst/>
            </a:prstGeom>
            <a:ln>
              <a:headEnd type="none" w="med" len="med"/>
              <a:tailEnd type="stealth" w="med" len="med"/>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39" name="文字方塊 38"/>
              <p:cNvSpPr txBox="1"/>
              <p:nvPr/>
            </p:nvSpPr>
            <p:spPr>
              <a:xfrm>
                <a:off x="1835696" y="3501008"/>
                <a:ext cx="5766579"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m:t>
                      </m:r>
                      <m:r>
                        <a:rPr lang="en-US" altLang="zh-TW" b="0" i="1" smtClean="0">
                          <a:latin typeface="Cambria Math"/>
                        </a:rPr>
                        <m:t>𝑔</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d>
                        <m:dPr>
                          <m:begChr m:val="["/>
                          <m:endChr m:val="]"/>
                          <m:ctrlPr>
                            <a:rPr lang="en-US" altLang="zh-TW" b="0" i="1" smtClean="0">
                              <a:latin typeface="Cambria Math" panose="02040503050406030204" pitchFamily="18" charset="0"/>
                            </a:rPr>
                          </m:ctrlPr>
                        </m:dPr>
                        <m:e>
                          <m:r>
                            <a:rPr lang="en-US" altLang="zh-TW" b="0" i="1" smtClean="0">
                              <a:latin typeface="Cambria Math"/>
                            </a:rPr>
                            <m:t>𝑒</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m:t>
                          </m:r>
                          <m:nary>
                            <m:naryPr>
                              <m:ctrlPr>
                                <a:rPr lang="en-US" altLang="zh-TW" b="0" i="1" smtClean="0">
                                  <a:latin typeface="Cambria Math" panose="02040503050406030204" pitchFamily="18" charset="0"/>
                                </a:rPr>
                              </m:ctrlPr>
                            </m:naryPr>
                            <m:sub>
                              <m:r>
                                <m:rPr>
                                  <m:brk m:alnAt="23"/>
                                </m:rPr>
                                <a:rPr lang="en-US" altLang="zh-TW" b="0" i="1" smtClean="0">
                                  <a:latin typeface="Cambria Math"/>
                                </a:rPr>
                                <m:t>𝑠</m:t>
                              </m:r>
                            </m:sub>
                            <m:sup>
                              <m:r>
                                <a:rPr lang="en-US" altLang="zh-TW" b="0" i="1" smtClean="0">
                                  <a:latin typeface="Cambria Math"/>
                                </a:rPr>
                                <m:t> </m:t>
                              </m:r>
                            </m:sup>
                            <m:e>
                              <m:r>
                                <a:rPr lang="zh-TW" altLang="en-US" b="0" i="1" smtClean="0">
                                  <a:latin typeface="Cambria Math"/>
                                </a:rPr>
                                <m:t>𝜌</m:t>
                              </m:r>
                              <m:d>
                                <m:dPr>
                                  <m:ctrlPr>
                                    <a:rPr lang="en-US" altLang="zh-TW" b="0"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𝐼</m:t>
                              </m:r>
                              <m:d>
                                <m:dPr>
                                  <m:ctrlPr>
                                    <a:rPr lang="en-US" altLang="zh-TW" b="0"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e>
                              </m:d>
                              <m:r>
                                <a:rPr lang="en-US" altLang="zh-TW" b="0" i="1" smtClean="0">
                                  <a:latin typeface="Cambria Math"/>
                                </a:rPr>
                                <m:t>𝑑𝑥</m:t>
                              </m:r>
                              <m:r>
                                <a:rPr lang="en-US" altLang="zh-TW" b="0" i="1" smtClean="0">
                                  <a:latin typeface="Cambria Math"/>
                                </a:rPr>
                                <m:t>′′</m:t>
                              </m:r>
                            </m:e>
                          </m:nary>
                        </m:e>
                      </m:d>
                    </m:oMath>
                  </m:oMathPara>
                </a14:m>
                <a:endParaRPr lang="zh-TW" altLang="en-US" dirty="0"/>
              </a:p>
            </p:txBody>
          </p:sp>
        </mc:Choice>
        <mc:Fallback xmlns="">
          <p:sp>
            <p:nvSpPr>
              <p:cNvPr id="39" name="文字方塊 38"/>
              <p:cNvSpPr txBox="1">
                <a:spLocks noRot="1" noChangeAspect="1" noMove="1" noResize="1" noEditPoints="1" noAdjustHandles="1" noChangeArrowheads="1" noChangeShapeType="1" noTextEdit="1"/>
              </p:cNvSpPr>
              <p:nvPr/>
            </p:nvSpPr>
            <p:spPr>
              <a:xfrm>
                <a:off x="1835696" y="3501008"/>
                <a:ext cx="5766579" cy="708720"/>
              </a:xfrm>
              <a:prstGeom prst="rect">
                <a:avLst/>
              </a:prstGeom>
              <a:blipFill rotWithShape="1">
                <a:blip r:embed="rId2" cstate="print"/>
                <a:stretch>
                  <a:fillRect/>
                </a:stretch>
              </a:blipFill>
            </p:spPr>
            <p:txBody>
              <a:bodyPr/>
              <a:lstStyle/>
              <a:p>
                <a:r>
                  <a:rPr lang="zh-TW" altLang="en-US">
                    <a:noFill/>
                  </a:rPr>
                  <a:t> </a:t>
                </a:r>
              </a:p>
            </p:txBody>
          </p:sp>
        </mc:Fallback>
      </mc:AlternateContent>
      <p:cxnSp>
        <p:nvCxnSpPr>
          <p:cNvPr id="41" name="直線接點 40"/>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44" name="表格 43"/>
              <p:cNvGraphicFramePr>
                <a:graphicFrameLocks noGrp="1"/>
              </p:cNvGraphicFramePr>
              <p:nvPr>
                <p:extLst>
                  <p:ext uri="{D42A27DB-BD31-4B8C-83A1-F6EECF244321}">
                    <p14:modId xmlns:p14="http://schemas.microsoft.com/office/powerpoint/2010/main" val="2162670780"/>
                  </p:ext>
                </p:extLst>
              </p:nvPr>
            </p:nvGraphicFramePr>
            <p:xfrm>
              <a:off x="936027" y="4509120"/>
              <a:ext cx="7092357" cy="1560005"/>
            </p:xfrm>
            <a:graphic>
              <a:graphicData uri="http://schemas.openxmlformats.org/drawingml/2006/table">
                <a:tbl>
                  <a:tblPr/>
                  <a:tblGrid>
                    <a:gridCol w="1093922"/>
                    <a:gridCol w="5998435"/>
                  </a:tblGrid>
                  <a:tr h="0">
                    <a:tc>
                      <a:txBody>
                        <a:bodyPr/>
                        <a:lstStyle/>
                        <a:p>
                          <a:r>
                            <a:rPr lang="en-US" sz="1400" dirty="0" smtClean="0">
                              <a:latin typeface="Comic Sans MS" pitchFamily="66" charset="0"/>
                              <a:ea typeface="Cambria Math" pitchFamily="18" charset="0"/>
                            </a:rPr>
                            <a:t>I(</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passing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e(</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emitted light intensity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p(</a:t>
                          </a:r>
                          <a:r>
                            <a:rPr lang="en-US" sz="1400" dirty="0" err="1" smtClean="0">
                              <a:latin typeface="Comic Sans MS" pitchFamily="66" charset="0"/>
                              <a:ea typeface="Cambria Math" pitchFamily="18" charset="0"/>
                            </a:rPr>
                            <a:t>x,x',x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of light reflected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from the surface at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0">
                    <a:tc>
                      <a:txBody>
                        <a:bodyPr/>
                        <a:lstStyle/>
                        <a:p>
                          <a:r>
                            <a:rPr lang="en-US" sz="1400" dirty="0" smtClean="0">
                              <a:latin typeface="Comic Sans MS" pitchFamily="66" charset="0"/>
                              <a:ea typeface="Cambria Math" pitchFamily="18" charset="0"/>
                            </a:rPr>
                            <a:t>g(</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pPr/>
                          <a14:m>
                            <m:oMathPara xmlns:m="http://schemas.openxmlformats.org/officeDocument/2006/math">
                              <m:oMathParaPr>
                                <m:jc m:val="left"/>
                              </m:oMathParaPr>
                              <m:oMath xmlns:m="http://schemas.openxmlformats.org/officeDocument/2006/math">
                                <m:d>
                                  <m:dPr>
                                    <m:begChr m:val="{"/>
                                    <m:endChr m:val=""/>
                                    <m:ctrlPr>
                                      <a:rPr lang="en-US" altLang="zh-TW" sz="1400" i="1" smtClean="0">
                                        <a:latin typeface="Cambria Math" panose="02040503050406030204" pitchFamily="18" charset="0"/>
                                        <a:ea typeface="Cambria Math" pitchFamily="18" charset="0"/>
                                      </a:rPr>
                                    </m:ctrlPr>
                                  </m:dPr>
                                  <m:e>
                                    <m:sSubSup>
                                      <m:sSubSupPr>
                                        <m:ctrlPr>
                                          <a:rPr lang="en-US" altLang="zh-TW" sz="1400" i="1" smtClean="0">
                                            <a:latin typeface="Cambria Math" panose="02040503050406030204" pitchFamily="18" charset="0"/>
                                            <a:ea typeface="Cambria Math" pitchFamily="18" charset="0"/>
                                          </a:rPr>
                                        </m:ctrlPr>
                                      </m:sSubSupPr>
                                      <m:e>
                                        <m:r>
                                          <a:rPr lang="en-US" altLang="zh-TW" sz="1400" b="0" i="1" smtClean="0">
                                            <a:latin typeface="Cambria Math"/>
                                            <a:ea typeface="Cambria Math" pitchFamily="18" charset="0"/>
                                          </a:rPr>
                                          <m:t> </m:t>
                                        </m:r>
                                      </m:e>
                                      <m:sub>
                                        <m:f>
                                          <m:fPr>
                                            <m:type m:val="skw"/>
                                            <m:ctrlPr>
                                              <a:rPr lang="en-US" altLang="zh-TW" sz="1400" i="1" smtClean="0">
                                                <a:latin typeface="Cambria Math" panose="02040503050406030204" pitchFamily="18" charset="0"/>
                                                <a:ea typeface="Cambria Math" pitchFamily="18" charset="0"/>
                                              </a:rPr>
                                            </m:ctrlPr>
                                          </m:fPr>
                                          <m:num>
                                            <m:r>
                                              <a:rPr lang="en-US" altLang="zh-TW" sz="1400" b="0" i="1" smtClean="0">
                                                <a:latin typeface="Cambria Math"/>
                                                <a:ea typeface="Cambria Math" pitchFamily="18" charset="0"/>
                                              </a:rPr>
                                              <m:t>1</m:t>
                                            </m:r>
                                          </m:num>
                                          <m:den>
                                            <m:sSup>
                                              <m:sSupPr>
                                                <m:ctrlPr>
                                                  <a:rPr lang="en-US" altLang="zh-TW" sz="1400" i="1" smtClean="0">
                                                    <a:latin typeface="Cambria Math" panose="02040503050406030204" pitchFamily="18" charset="0"/>
                                                    <a:ea typeface="Cambria Math" pitchFamily="18" charset="0"/>
                                                  </a:rPr>
                                                </m:ctrlPr>
                                              </m:sSupPr>
                                              <m:e>
                                                <m:r>
                                                  <a:rPr lang="en-US" altLang="zh-TW" sz="1400" b="0" i="1" smtClean="0">
                                                    <a:latin typeface="Cambria Math"/>
                                                    <a:ea typeface="Cambria Math" pitchFamily="18" charset="0"/>
                                                  </a:rPr>
                                                  <m:t>𝑟</m:t>
                                                </m:r>
                                              </m:e>
                                              <m:sup>
                                                <m:r>
                                                  <a:rPr lang="en-US" altLang="zh-TW" sz="1400" b="0" i="1" smtClean="0">
                                                    <a:latin typeface="Cambria Math"/>
                                                    <a:ea typeface="Cambria Math" pitchFamily="18" charset="0"/>
                                                  </a:rPr>
                                                  <m:t>2</m:t>
                                                </m:r>
                                              </m:sup>
                                            </m:sSup>
                                          </m:den>
                                        </m:f>
                                        <m:r>
                                          <m:rPr>
                                            <m:nor/>
                                          </m:rPr>
                                          <a:rPr lang="en-US" altLang="zh-TW" sz="1400" dirty="0">
                                            <a:latin typeface="Comic Sans MS" pitchFamily="66" charset="0"/>
                                            <a:ea typeface="Cambria Math" pitchFamily="18" charset="0"/>
                                          </a:rPr>
                                          <m:t> </m:t>
                                        </m:r>
                                        <m:r>
                                          <m:rPr>
                                            <m:nor/>
                                          </m:rPr>
                                          <a:rPr lang="en-US" altLang="zh-TW" sz="1400" dirty="0">
                                            <a:latin typeface="Comic Sans MS" pitchFamily="66" charset="0"/>
                                            <a:ea typeface="Cambria Math" pitchFamily="18" charset="0"/>
                                          </a:rPr>
                                          <m:t>if</m:t>
                                        </m:r>
                                        <m:r>
                                          <m:rPr>
                                            <m:nor/>
                                          </m:rPr>
                                          <a:rPr lang="en-US" altLang="zh-TW" sz="1400" dirty="0">
                                            <a:latin typeface="Comic Sans MS" pitchFamily="66" charset="0"/>
                                            <a:ea typeface="Cambria Math" pitchFamily="18" charset="0"/>
                                          </a:rPr>
                                          <m:t> </m:t>
                                        </m:r>
                                        <m:r>
                                          <m:rPr>
                                            <m:nor/>
                                          </m:rPr>
                                          <a:rPr lang="en-US" altLang="zh-TW" sz="1400" dirty="0">
                                            <a:latin typeface="Comic Sans MS" pitchFamily="66" charset="0"/>
                                            <a:ea typeface="Cambria Math" pitchFamily="18" charset="0"/>
                                          </a:rPr>
                                          <m:t>visible</m:t>
                                        </m:r>
                                      </m:sub>
                                      <m:sup>
                                        <m:r>
                                          <m:rPr>
                                            <m:nor/>
                                          </m:rPr>
                                          <a:rPr lang="en-US" altLang="zh-TW" sz="1400" dirty="0" smtClean="0">
                                            <a:latin typeface="Comic Sans MS" pitchFamily="66" charset="0"/>
                                            <a:ea typeface="Cambria Math" pitchFamily="18" charset="0"/>
                                          </a:rPr>
                                          <m:t>0 </m:t>
                                        </m:r>
                                        <m:r>
                                          <m:rPr>
                                            <m:nor/>
                                          </m:rPr>
                                          <a:rPr lang="en-US" altLang="zh-TW" sz="1400" dirty="0" smtClean="0">
                                            <a:latin typeface="Comic Sans MS" pitchFamily="66" charset="0"/>
                                            <a:ea typeface="Cambria Math" pitchFamily="18" charset="0"/>
                                          </a:rPr>
                                          <m:t>if</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X</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is</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invisible</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from</m:t>
                                        </m:r>
                                        <m:r>
                                          <m:rPr>
                                            <m:nor/>
                                          </m:rPr>
                                          <a:rPr lang="en-US" altLang="zh-TW" sz="1400" dirty="0" smtClean="0">
                                            <a:latin typeface="Comic Sans MS" pitchFamily="66" charset="0"/>
                                            <a:ea typeface="Cambria Math" pitchFamily="18" charset="0"/>
                                          </a:rPr>
                                          <m:t> </m:t>
                                        </m:r>
                                        <m:r>
                                          <m:rPr>
                                            <m:nor/>
                                          </m:rPr>
                                          <a:rPr lang="en-US" altLang="zh-TW" sz="1400" dirty="0" smtClean="0">
                                            <a:latin typeface="Comic Sans MS" pitchFamily="66" charset="0"/>
                                            <a:ea typeface="Cambria Math" pitchFamily="18" charset="0"/>
                                          </a:rPr>
                                          <m:t>x</m:t>
                                        </m:r>
                                      </m:sup>
                                    </m:sSubSup>
                                  </m:e>
                                </m:d>
                              </m:oMath>
                            </m:oMathPara>
                          </a14:m>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bl>
              </a:graphicData>
            </a:graphic>
          </p:graphicFrame>
        </mc:Choice>
        <mc:Fallback xmlns="">
          <p:graphicFrame>
            <p:nvGraphicFramePr>
              <p:cNvPr id="44" name="表格 43"/>
              <p:cNvGraphicFramePr>
                <a:graphicFrameLocks noGrp="1"/>
              </p:cNvGraphicFramePr>
              <p:nvPr>
                <p:extLst>
                  <p:ext uri="{D42A27DB-BD31-4B8C-83A1-F6EECF244321}">
                    <p14:modId xmlns:a14="http://schemas.microsoft.com/office/drawing/2010/main" xmlns="" xmlns:p14="http://schemas.microsoft.com/office/powerpoint/2010/main" val="2162670780"/>
                  </p:ext>
                </p:extLst>
              </p:nvPr>
            </p:nvGraphicFramePr>
            <p:xfrm>
              <a:off x="936027" y="4509120"/>
              <a:ext cx="7092357" cy="1481773"/>
            </p:xfrm>
            <a:graphic>
              <a:graphicData uri="http://schemas.openxmlformats.org/drawingml/2006/table">
                <a:tbl>
                  <a:tblPr/>
                  <a:tblGrid>
                    <a:gridCol w="1093922"/>
                    <a:gridCol w="5998435"/>
                  </a:tblGrid>
                  <a:tr h="304800">
                    <a:tc>
                      <a:txBody>
                        <a:bodyPr/>
                        <a:lstStyle/>
                        <a:p>
                          <a:r>
                            <a:rPr lang="en-US" sz="1400" dirty="0" smtClean="0">
                              <a:latin typeface="Comic Sans MS" pitchFamily="66" charset="0"/>
                              <a:ea typeface="Cambria Math" pitchFamily="18" charset="0"/>
                            </a:rPr>
                            <a:t>I(</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passing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304800">
                    <a:tc>
                      <a:txBody>
                        <a:bodyPr/>
                        <a:lstStyle/>
                        <a:p>
                          <a:r>
                            <a:rPr lang="en-US" sz="1400" dirty="0" smtClean="0">
                              <a:latin typeface="Comic Sans MS" pitchFamily="66" charset="0"/>
                              <a:ea typeface="Cambria Math" pitchFamily="18" charset="0"/>
                            </a:rPr>
                            <a:t>e(</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emitted light intensity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304800">
                    <a:tc>
                      <a:txBody>
                        <a:bodyPr/>
                        <a:lstStyle/>
                        <a:p>
                          <a:r>
                            <a:rPr lang="en-US" sz="1400" dirty="0" smtClean="0">
                              <a:latin typeface="Comic Sans MS" pitchFamily="66" charset="0"/>
                              <a:ea typeface="Cambria Math" pitchFamily="18" charset="0"/>
                            </a:rPr>
                            <a:t>p(</a:t>
                          </a:r>
                          <a:r>
                            <a:rPr lang="en-US" sz="1400" dirty="0" err="1" smtClean="0">
                              <a:latin typeface="Comic Sans MS" pitchFamily="66" charset="0"/>
                              <a:ea typeface="Cambria Math" pitchFamily="18" charset="0"/>
                            </a:rPr>
                            <a:t>x,x',x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r>
                            <a:rPr lang="en-US" sz="1400" dirty="0">
                              <a:latin typeface="Comic Sans MS" pitchFamily="66" charset="0"/>
                              <a:ea typeface="Cambria Math" pitchFamily="18" charset="0"/>
                            </a:rPr>
                            <a:t>intensity of light reflected from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to </a:t>
                          </a:r>
                          <a:r>
                            <a:rPr lang="en-US" sz="1400" dirty="0" smtClean="0">
                              <a:latin typeface="Comic Sans MS" pitchFamily="66" charset="0"/>
                              <a:ea typeface="Cambria Math" pitchFamily="18" charset="0"/>
                            </a:rPr>
                            <a:t>x </a:t>
                          </a:r>
                          <a:r>
                            <a:rPr lang="en-US" sz="1400" dirty="0">
                              <a:latin typeface="Comic Sans MS" pitchFamily="66" charset="0"/>
                              <a:ea typeface="Cambria Math" pitchFamily="18" charset="0"/>
                            </a:rPr>
                            <a:t>from the surface at </a:t>
                          </a:r>
                          <a:r>
                            <a:rPr lang="en-US" sz="1400" dirty="0" smtClean="0">
                              <a:latin typeface="Comic Sans MS" pitchFamily="66" charset="0"/>
                              <a:ea typeface="Cambria Math" pitchFamily="18" charset="0"/>
                            </a:rPr>
                            <a:t>x'</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r>
                  <a:tr h="567373">
                    <a:tc>
                      <a:txBody>
                        <a:bodyPr/>
                        <a:lstStyle/>
                        <a:p>
                          <a:r>
                            <a:rPr lang="en-US" sz="1400" dirty="0" smtClean="0">
                              <a:latin typeface="Comic Sans MS" pitchFamily="66" charset="0"/>
                              <a:ea typeface="Cambria Math" pitchFamily="18" charset="0"/>
                            </a:rPr>
                            <a:t>g(</a:t>
                          </a:r>
                          <a:r>
                            <a:rPr lang="en-US" sz="1400" dirty="0" err="1" smtClean="0">
                              <a:latin typeface="Comic Sans MS" pitchFamily="66" charset="0"/>
                              <a:ea typeface="Cambria Math" pitchFamily="18" charset="0"/>
                            </a:rPr>
                            <a:t>x,x</a:t>
                          </a:r>
                          <a:r>
                            <a:rPr lang="en-US" sz="1400" dirty="0" smtClean="0">
                              <a:latin typeface="Comic Sans MS" pitchFamily="66" charset="0"/>
                              <a:ea typeface="Cambria Math" pitchFamily="18" charset="0"/>
                            </a:rPr>
                            <a:t>'):</a:t>
                          </a:r>
                          <a:endParaRPr lang="en-US" sz="1400" dirty="0">
                            <a:latin typeface="Comic Sans MS" pitchFamily="66" charset="0"/>
                            <a:ea typeface="Cambria Math" pitchFamily="18" charset="0"/>
                          </a:endParaRPr>
                        </a:p>
                      </a:txBody>
                      <a:tcPr anchor="ctr">
                        <a:lnL>
                          <a:noFill/>
                        </a:lnL>
                        <a:lnR>
                          <a:noFill/>
                        </a:lnR>
                        <a:lnT>
                          <a:noFill/>
                        </a:lnT>
                        <a:lnB>
                          <a:noFill/>
                        </a:lnB>
                        <a:solidFill>
                          <a:srgbClr val="FFFFFF"/>
                        </a:solidFill>
                      </a:tcPr>
                    </a:tc>
                    <a:tc>
                      <a:txBody>
                        <a:bodyPr/>
                        <a:lstStyle/>
                        <a:p>
                          <a:endParaRPr lang="zh-TW"/>
                        </a:p>
                      </a:txBody>
                      <a:tcPr anchor="ctr">
                        <a:lnL>
                          <a:noFill/>
                        </a:lnL>
                        <a:lnR>
                          <a:noFill/>
                        </a:lnR>
                        <a:lnT>
                          <a:noFill/>
                        </a:lnT>
                        <a:lnB>
                          <a:noFill/>
                        </a:lnB>
                        <a:blipFill rotWithShape="1">
                          <a:blip r:embed="rId3"/>
                          <a:stretch>
                            <a:fillRect l="-18293" t="-181720" b="-244086"/>
                          </a:stretch>
                        </a:blipFill>
                      </a:tcPr>
                    </a:tc>
                  </a:tr>
                </a:tbl>
              </a:graphicData>
            </a:graphic>
          </p:graphicFrame>
        </mc:Fallback>
      </mc:AlternateContent>
    </p:spTree>
    <p:extLst>
      <p:ext uri="{BB962C8B-B14F-4D97-AF65-F5344CB8AC3E}">
        <p14:creationId xmlns:p14="http://schemas.microsoft.com/office/powerpoint/2010/main" val="130036930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764704"/>
          </a:xfrm>
        </p:spPr>
        <p:txBody>
          <a:bodyPr/>
          <a:lstStyle/>
          <a:p>
            <a:r>
              <a:rPr lang="en-US" altLang="zh-TW" dirty="0" err="1" smtClean="0"/>
              <a:t>Radiosity</a:t>
            </a:r>
            <a:r>
              <a:rPr lang="en-US" altLang="zh-TW" dirty="0" smtClean="0"/>
              <a:t> </a:t>
            </a:r>
            <a:r>
              <a:rPr lang="en-US" altLang="zh-TW" sz="3600" dirty="0" smtClean="0"/>
              <a:t>(</a:t>
            </a:r>
            <a:r>
              <a:rPr lang="zh-TW" altLang="en-US" sz="3600" dirty="0" smtClean="0"/>
              <a:t>熱輻射法</a:t>
            </a:r>
            <a:r>
              <a:rPr lang="en-US" altLang="zh-TW" sz="3600" dirty="0" smtClean="0"/>
              <a:t>)</a:t>
            </a:r>
            <a:endParaRPr lang="zh-TW" altLang="en-US" sz="3600" dirty="0"/>
          </a:p>
        </p:txBody>
      </p:sp>
      <p:sp>
        <p:nvSpPr>
          <p:cNvPr id="3" name="內容版面配置區 2"/>
          <p:cNvSpPr>
            <a:spLocks noGrp="1"/>
          </p:cNvSpPr>
          <p:nvPr>
            <p:ph idx="1"/>
          </p:nvPr>
        </p:nvSpPr>
        <p:spPr>
          <a:xfrm>
            <a:off x="457200" y="764704"/>
            <a:ext cx="8229600" cy="5361459"/>
          </a:xfrm>
        </p:spPr>
        <p:txBody>
          <a:bodyPr/>
          <a:lstStyle/>
          <a:p>
            <a:pPr>
              <a:buNone/>
            </a:pPr>
            <a:r>
              <a:rPr lang="en-US" altLang="zh-TW" dirty="0" smtClean="0"/>
              <a:t>    Donald Greenberg and </a:t>
            </a:r>
            <a:r>
              <a:rPr lang="en-US" altLang="zh-TW" dirty="0" err="1" smtClean="0"/>
              <a:t>Tomoyuki</a:t>
            </a:r>
            <a:r>
              <a:rPr lang="en-US" altLang="zh-TW" dirty="0" smtClean="0"/>
              <a:t> </a:t>
            </a:r>
            <a:r>
              <a:rPr lang="en-US" altLang="zh-TW" dirty="0" err="1" smtClean="0"/>
              <a:t>Nishita</a:t>
            </a:r>
            <a:endParaRPr lang="en-US" altLang="zh-TW" dirty="0" smtClean="0"/>
          </a:p>
          <a:p>
            <a:pPr>
              <a:buNone/>
            </a:pPr>
            <a:r>
              <a:rPr lang="en-US" altLang="zh-TW" dirty="0" smtClean="0"/>
              <a:t>    </a:t>
            </a:r>
            <a:r>
              <a:rPr lang="en-US" altLang="zh-TW" dirty="0" err="1" smtClean="0"/>
              <a:t>Radiosity</a:t>
            </a:r>
            <a:r>
              <a:rPr lang="en-US" altLang="zh-TW" dirty="0" smtClean="0"/>
              <a:t>:</a:t>
            </a:r>
            <a:r>
              <a:rPr lang="zh-TW" altLang="en-US" dirty="0" smtClean="0"/>
              <a:t> </a:t>
            </a:r>
            <a:r>
              <a:rPr lang="en-US" altLang="zh-TW" dirty="0" smtClean="0"/>
              <a:t>Cornell Box, the first that passed</a:t>
            </a:r>
          </a:p>
          <a:p>
            <a:pPr>
              <a:buNone/>
            </a:pPr>
            <a:r>
              <a:rPr lang="en-US" altLang="zh-TW" dirty="0" smtClean="0"/>
              <a:t>    Turing test.</a:t>
            </a:r>
            <a:endParaRPr lang="zh-TW" altLang="en-US" dirty="0"/>
          </a:p>
        </p:txBody>
      </p:sp>
      <p:pic>
        <p:nvPicPr>
          <p:cNvPr id="4" name="圖片 3" descr="Radiosity_basic_room.JPG"/>
          <p:cNvPicPr>
            <a:picLocks noChangeAspect="1"/>
          </p:cNvPicPr>
          <p:nvPr/>
        </p:nvPicPr>
        <p:blipFill>
          <a:blip r:embed="rId2" cstate="print"/>
          <a:srcRect r="20000" b="15760"/>
          <a:stretch>
            <a:fillRect/>
          </a:stretch>
        </p:blipFill>
        <p:spPr>
          <a:xfrm>
            <a:off x="2195736" y="2924943"/>
            <a:ext cx="4248472" cy="3349757"/>
          </a:xfrm>
          <a:prstGeom prst="rect">
            <a:avLst/>
          </a:prstGeo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Radiosity_MonteCarlo[1].TIF"/>
          <p:cNvPicPr>
            <a:picLocks noGrp="1" noChangeAspect="1"/>
          </p:cNvPicPr>
          <p:nvPr>
            <p:ph idx="1"/>
          </p:nvPr>
        </p:nvPicPr>
        <p:blipFill>
          <a:blip r:embed="rId2" cstate="print"/>
          <a:stretch>
            <a:fillRect/>
          </a:stretch>
        </p:blipFill>
        <p:spPr>
          <a:xfrm>
            <a:off x="395536" y="260648"/>
            <a:ext cx="4920208" cy="3280139"/>
          </a:xfrm>
        </p:spPr>
      </p:pic>
      <p:pic>
        <p:nvPicPr>
          <p:cNvPr id="5" name="圖片 4" descr="Radiosity_OfficeOfBoss[1].TIF"/>
          <p:cNvPicPr>
            <a:picLocks noChangeAspect="1"/>
          </p:cNvPicPr>
          <p:nvPr/>
        </p:nvPicPr>
        <p:blipFill>
          <a:blip r:embed="rId3" cstate="print"/>
          <a:stretch>
            <a:fillRect/>
          </a:stretch>
        </p:blipFill>
        <p:spPr>
          <a:xfrm>
            <a:off x="4716016" y="3717032"/>
            <a:ext cx="3986358" cy="283031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Course </a:t>
            </a:r>
            <a:r>
              <a:rPr lang="en-US" altLang="zh-TW" dirty="0"/>
              <a:t>s</a:t>
            </a:r>
            <a:r>
              <a:rPr lang="en-US" altLang="zh-TW" dirty="0" smtClean="0"/>
              <a:t>yllabus</a:t>
            </a:r>
            <a:endParaRPr lang="zh-TW" altLang="en-US" dirty="0"/>
          </a:p>
        </p:txBody>
      </p:sp>
      <p:sp>
        <p:nvSpPr>
          <p:cNvPr id="3" name="Content Placeholder 2"/>
          <p:cNvSpPr>
            <a:spLocks noGrp="1"/>
          </p:cNvSpPr>
          <p:nvPr>
            <p:ph idx="1"/>
          </p:nvPr>
        </p:nvSpPr>
        <p:spPr/>
        <p:txBody>
          <a:bodyPr>
            <a:normAutofit fontScale="85000" lnSpcReduction="20000"/>
          </a:bodyPr>
          <a:lstStyle/>
          <a:p>
            <a:r>
              <a:rPr lang="en-US" altLang="zh-TW" dirty="0"/>
              <a:t>Part I: Virtual Reality </a:t>
            </a:r>
            <a:br>
              <a:rPr lang="en-US" altLang="zh-TW" dirty="0"/>
            </a:br>
            <a:r>
              <a:rPr lang="en-US" altLang="zh-TW" dirty="0"/>
              <a:t>1. Look real, sound real, feel real, smell real, react realistically and in real-time </a:t>
            </a:r>
            <a:br>
              <a:rPr lang="en-US" altLang="zh-TW" dirty="0"/>
            </a:br>
            <a:r>
              <a:rPr lang="en-US" altLang="zh-TW" dirty="0"/>
              <a:t>2. 3D Sound, directional sound </a:t>
            </a:r>
            <a:br>
              <a:rPr lang="en-US" altLang="zh-TW" dirty="0"/>
            </a:br>
            <a:r>
              <a:rPr lang="en-US" altLang="zh-TW" dirty="0"/>
              <a:t>3. Environment Walkthrough, Distributed Interactive Simulation (DIS) </a:t>
            </a:r>
            <a:br>
              <a:rPr lang="en-US" altLang="zh-TW" dirty="0"/>
            </a:br>
            <a:r>
              <a:rPr lang="en-US" altLang="zh-TW" dirty="0"/>
              <a:t>4. Tracking devices: space tracker, tracking algorithms </a:t>
            </a:r>
            <a:br>
              <a:rPr lang="en-US" altLang="zh-TW" dirty="0"/>
            </a:br>
            <a:r>
              <a:rPr lang="en-US" altLang="zh-TW" dirty="0"/>
              <a:t>5. Immersive display: Head Mounted Display, BOOM, Stereo shutter glasses </a:t>
            </a:r>
            <a:br>
              <a:rPr lang="en-US" altLang="zh-TW" dirty="0"/>
            </a:br>
            <a:r>
              <a:rPr lang="en-US" altLang="zh-TW" dirty="0"/>
              <a:t>6. Force Feedback Devices (Joystick, </a:t>
            </a:r>
            <a:r>
              <a:rPr lang="en-US" altLang="zh-TW" dirty="0" err="1"/>
              <a:t>PHANToM</a:t>
            </a:r>
            <a:r>
              <a:rPr lang="en-US" altLang="zh-TW" dirty="0"/>
              <a:t> etc.) </a:t>
            </a:r>
            <a:br>
              <a:rPr lang="en-US" altLang="zh-TW" dirty="0"/>
            </a:br>
            <a:r>
              <a:rPr lang="en-US" altLang="zh-TW" dirty="0"/>
              <a:t>7. Trajectory prediction algorithms </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2</a:t>
            </a:fld>
            <a:endParaRPr lang="zh-TW" altLang="en-US"/>
          </a:p>
        </p:txBody>
      </p:sp>
    </p:spTree>
    <p:extLst>
      <p:ext uri="{BB962C8B-B14F-4D97-AF65-F5344CB8AC3E}">
        <p14:creationId xmlns:p14="http://schemas.microsoft.com/office/powerpoint/2010/main" val="1220785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Meta Glasses: Meta Inc. and Epson Inc.</a:t>
            </a:r>
            <a:endParaRPr lang="zh-TW" altLang="en-US" dirty="0"/>
          </a:p>
        </p:txBody>
      </p:sp>
      <p:sp>
        <p:nvSpPr>
          <p:cNvPr id="3" name="Content Placeholder 2"/>
          <p:cNvSpPr>
            <a:spLocks noGrp="1"/>
          </p:cNvSpPr>
          <p:nvPr>
            <p:ph idx="1"/>
          </p:nvPr>
        </p:nvSpPr>
        <p:spPr/>
        <p:txBody>
          <a:bodyPr/>
          <a:lstStyle/>
          <a:p>
            <a:r>
              <a:rPr lang="en-US" altLang="zh-TW" dirty="0">
                <a:hlinkClick r:id="rId2"/>
              </a:rPr>
              <a:t>https://www.spaceglasses.com</a:t>
            </a:r>
            <a:r>
              <a:rPr lang="en-US" altLang="zh-TW" dirty="0" smtClean="0">
                <a:hlinkClick r:id="rId2"/>
              </a:rPr>
              <a:t>/</a:t>
            </a:r>
            <a:endParaRPr lang="en-US" altLang="zh-TW" dirty="0" smtClean="0"/>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20</a:t>
            </a:fld>
            <a:endParaRPr lang="zh-TW"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701" y="2578100"/>
            <a:ext cx="6550579" cy="3511110"/>
          </a:xfrm>
          <a:prstGeom prst="rect">
            <a:avLst/>
          </a:prstGeom>
        </p:spPr>
      </p:pic>
    </p:spTree>
    <p:extLst>
      <p:ext uri="{BB962C8B-B14F-4D97-AF65-F5344CB8AC3E}">
        <p14:creationId xmlns:p14="http://schemas.microsoft.com/office/powerpoint/2010/main" val="157087570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effectLst>
                  <a:outerShdw blurRad="38100" dist="38100" dir="2700000" algn="tl">
                    <a:srgbClr val="000000">
                      <a:alpha val="43137"/>
                    </a:srgbClr>
                  </a:outerShdw>
                </a:effectLst>
                <a:latin typeface="Comic Sans MS" pitchFamily="66" charset="0"/>
              </a:rPr>
              <a:t>Radiosity</a:t>
            </a:r>
            <a:r>
              <a:rPr lang="en-US" altLang="zh-TW" sz="4000" dirty="0">
                <a:effectLst>
                  <a:outerShdw blurRad="38100" dist="38100" dir="2700000" algn="tl">
                    <a:srgbClr val="000000">
                      <a:alpha val="43137"/>
                    </a:srgbClr>
                  </a:outerShdw>
                </a:effectLst>
                <a:latin typeface="Comic Sans MS" pitchFamily="66" charset="0"/>
              </a:rPr>
              <a:t> </a:t>
            </a:r>
            <a:r>
              <a:rPr lang="en-US" altLang="zh-TW" sz="4000" dirty="0" smtClean="0">
                <a:effectLst>
                  <a:outerShdw blurRad="38100" dist="38100" dir="2700000" algn="tl">
                    <a:srgbClr val="000000">
                      <a:alpha val="43137"/>
                    </a:srgbClr>
                  </a:outerShdw>
                </a:effectLst>
                <a:latin typeface="Comic Sans MS" pitchFamily="66" charset="0"/>
              </a:rPr>
              <a:t>Methods</a:t>
            </a:r>
            <a:endParaRPr lang="en-US" altLang="zh-TW" sz="4000" dirty="0">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200</a:t>
            </a:fld>
            <a:endParaRPr lang="zh-TW" altLang="en-US"/>
          </a:p>
        </p:txBody>
      </p:sp>
      <p:cxnSp>
        <p:nvCxnSpPr>
          <p:cNvPr id="41" name="直線接點 40"/>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67544" y="1556792"/>
                <a:ext cx="8229600" cy="4608512"/>
              </a:xfrm>
            </p:spPr>
            <p:txBody>
              <a:bodyPr>
                <a:normAutofit fontScale="92500"/>
              </a:bodyPr>
              <a:lstStyle/>
              <a:p>
                <a:pPr marL="514350" indent="-514350">
                  <a:buFont typeface="+mj-lt"/>
                  <a:buAutoNum type="arabicParenR"/>
                </a:pPr>
                <a:r>
                  <a:rPr lang="en-US" altLang="zh-TW" sz="2800" dirty="0" smtClean="0">
                    <a:latin typeface="Comic Sans MS" pitchFamily="66" charset="0"/>
                  </a:rPr>
                  <a:t>Equation</a:t>
                </a:r>
              </a:p>
              <a:p>
                <a:pPr marL="400050" lvl="1" indent="0">
                  <a:buNone/>
                </a:pPr>
                <a14:m>
                  <m:oMathPara xmlns:m="http://schemas.openxmlformats.org/officeDocument/2006/math">
                    <m:oMathParaPr>
                      <m:jc m:val="centerGroup"/>
                    </m:oMathParaPr>
                    <m:oMath xmlns:m="http://schemas.openxmlformats.org/officeDocument/2006/math">
                      <m:sSub>
                        <m:sSubPr>
                          <m:ctrlPr>
                            <a:rPr lang="en-US" altLang="zh-TW" sz="2200" i="1" smtClean="0">
                              <a:latin typeface="Cambria Math" panose="02040503050406030204" pitchFamily="18" charset="0"/>
                            </a:rPr>
                          </m:ctrlPr>
                        </m:sSubPr>
                        <m:e>
                          <m:r>
                            <a:rPr lang="en-US" altLang="zh-TW" sz="2200" b="0" i="1" smtClean="0">
                              <a:latin typeface="Cambria Math"/>
                            </a:rPr>
                            <m:t>𝐵</m:t>
                          </m:r>
                        </m:e>
                        <m:sub>
                          <m:r>
                            <a:rPr lang="en-US" altLang="zh-TW" sz="2200" b="0" i="1" smtClean="0">
                              <a:latin typeface="Cambria Math"/>
                            </a:rPr>
                            <m:t>𝑖</m:t>
                          </m:r>
                        </m:sub>
                      </m:sSub>
                      <m:r>
                        <a:rPr lang="en-US" altLang="zh-TW" sz="2200" b="0" i="1" smtClean="0">
                          <a:latin typeface="Cambria Math"/>
                        </a:rPr>
                        <m:t>=</m:t>
                      </m:r>
                      <m:sSub>
                        <m:sSubPr>
                          <m:ctrlPr>
                            <a:rPr lang="en-US" altLang="zh-TW" sz="2200" b="0" i="1" smtClean="0">
                              <a:latin typeface="Cambria Math" panose="02040503050406030204" pitchFamily="18" charset="0"/>
                            </a:rPr>
                          </m:ctrlPr>
                        </m:sSubPr>
                        <m:e>
                          <m:r>
                            <a:rPr lang="en-US" altLang="zh-TW" sz="2200" b="0" i="1" smtClean="0">
                              <a:latin typeface="Cambria Math"/>
                            </a:rPr>
                            <m:t>𝐸</m:t>
                          </m:r>
                        </m:e>
                        <m:sub>
                          <m:r>
                            <a:rPr lang="en-US" altLang="zh-TW" sz="2200" b="0" i="1" smtClean="0">
                              <a:latin typeface="Cambria Math"/>
                            </a:rPr>
                            <m:t>𝑖</m:t>
                          </m:r>
                        </m:sub>
                      </m:sSub>
                      <m:r>
                        <a:rPr lang="en-US" altLang="zh-TW" sz="2200" b="0" i="1" smtClean="0">
                          <a:latin typeface="Cambria Math"/>
                        </a:rPr>
                        <m:t>+</m:t>
                      </m:r>
                      <m:sSub>
                        <m:sSubPr>
                          <m:ctrlPr>
                            <a:rPr lang="en-US" altLang="zh-TW" sz="2200" b="0" i="1" smtClean="0">
                              <a:latin typeface="Cambria Math" panose="02040503050406030204" pitchFamily="18" charset="0"/>
                            </a:rPr>
                          </m:ctrlPr>
                        </m:sSubPr>
                        <m:e>
                          <m:r>
                            <a:rPr lang="zh-TW" altLang="en-US" sz="2200" b="0" i="1" smtClean="0">
                              <a:latin typeface="Cambria Math"/>
                            </a:rPr>
                            <m:t>𝜌</m:t>
                          </m:r>
                        </m:e>
                        <m:sub>
                          <m:r>
                            <a:rPr lang="en-US" altLang="zh-TW" sz="2200" b="0" i="1" smtClean="0">
                              <a:latin typeface="Cambria Math"/>
                            </a:rPr>
                            <m:t>𝑖</m:t>
                          </m:r>
                        </m:sub>
                      </m:sSub>
                      <m:nary>
                        <m:naryPr>
                          <m:chr m:val="∑"/>
                          <m:limLoc m:val="subSup"/>
                          <m:ctrlPr>
                            <a:rPr lang="en-US" altLang="zh-TW" sz="2200" b="0" i="1" smtClean="0">
                              <a:latin typeface="Cambria Math" panose="02040503050406030204" pitchFamily="18" charset="0"/>
                            </a:rPr>
                          </m:ctrlPr>
                        </m:naryPr>
                        <m:sub>
                          <m:r>
                            <m:rPr>
                              <m:brk m:alnAt="25"/>
                            </m:rPr>
                            <a:rPr lang="en-US" altLang="zh-TW" sz="2200" b="0" i="1" smtClean="0">
                              <a:latin typeface="Cambria Math"/>
                            </a:rPr>
                            <m:t>𝑗</m:t>
                          </m:r>
                          <m:r>
                            <a:rPr lang="en-US" altLang="zh-TW" sz="2200" b="0" i="1" smtClean="0">
                              <a:latin typeface="Cambria Math"/>
                            </a:rPr>
                            <m:t>=1</m:t>
                          </m:r>
                        </m:sub>
                        <m:sup>
                          <m:r>
                            <a:rPr lang="en-US" altLang="zh-TW" sz="2200" b="0" i="1" smtClean="0">
                              <a:latin typeface="Cambria Math"/>
                            </a:rPr>
                            <m:t>𝑛</m:t>
                          </m:r>
                        </m:sup>
                        <m:e>
                          <m:sSub>
                            <m:sSubPr>
                              <m:ctrlPr>
                                <a:rPr lang="en-US" altLang="zh-TW" sz="2200" b="0" i="1" smtClean="0">
                                  <a:latin typeface="Cambria Math" panose="02040503050406030204" pitchFamily="18" charset="0"/>
                                </a:rPr>
                              </m:ctrlPr>
                            </m:sSubPr>
                            <m:e>
                              <m:r>
                                <a:rPr lang="en-US" altLang="zh-TW" sz="2200" b="0" i="1" smtClean="0">
                                  <a:latin typeface="Cambria Math"/>
                                </a:rPr>
                                <m:t>𝐵</m:t>
                              </m:r>
                            </m:e>
                            <m:sub>
                              <m:r>
                                <a:rPr lang="en-US" altLang="zh-TW" sz="2200" b="0" i="1" smtClean="0">
                                  <a:latin typeface="Cambria Math"/>
                                </a:rPr>
                                <m:t>𝑗</m:t>
                              </m:r>
                            </m:sub>
                          </m:sSub>
                          <m:sSub>
                            <m:sSubPr>
                              <m:ctrlPr>
                                <a:rPr lang="en-US" altLang="zh-TW" sz="2200" b="0" i="1" smtClean="0">
                                  <a:latin typeface="Cambria Math" panose="02040503050406030204" pitchFamily="18" charset="0"/>
                                </a:rPr>
                              </m:ctrlPr>
                            </m:sSubPr>
                            <m:e>
                              <m:r>
                                <a:rPr lang="en-US" altLang="zh-TW" sz="2200" b="0" i="1" smtClean="0">
                                  <a:latin typeface="Cambria Math"/>
                                </a:rPr>
                                <m:t>𝐹</m:t>
                              </m:r>
                            </m:e>
                            <m:sub>
                              <m:r>
                                <a:rPr lang="en-US" altLang="zh-TW" sz="2200" b="0" i="1" smtClean="0">
                                  <a:latin typeface="Cambria Math"/>
                                </a:rPr>
                                <m:t>𝑗</m:t>
                              </m:r>
                              <m:r>
                                <a:rPr lang="en-US" altLang="zh-TW" sz="2200" b="0" i="1" smtClean="0">
                                  <a:latin typeface="Cambria Math"/>
                                </a:rPr>
                                <m:t>,</m:t>
                              </m:r>
                              <m:r>
                                <a:rPr lang="en-US" altLang="zh-TW" sz="2200" b="0" i="1" smtClean="0">
                                  <a:latin typeface="Cambria Math"/>
                                </a:rPr>
                                <m:t>𝑖</m:t>
                              </m:r>
                            </m:sub>
                          </m:sSub>
                          <m:f>
                            <m:fPr>
                              <m:ctrlPr>
                                <a:rPr lang="en-US" altLang="zh-TW" sz="2200" b="0" i="1" smtClean="0">
                                  <a:latin typeface="Cambria Math" panose="02040503050406030204" pitchFamily="18" charset="0"/>
                                </a:rPr>
                              </m:ctrlPr>
                            </m:fPr>
                            <m:num>
                              <m:sSub>
                                <m:sSubPr>
                                  <m:ctrlPr>
                                    <a:rPr lang="en-US" altLang="zh-TW" sz="2200" b="0" i="1" smtClean="0">
                                      <a:latin typeface="Cambria Math" panose="02040503050406030204" pitchFamily="18" charset="0"/>
                                    </a:rPr>
                                  </m:ctrlPr>
                                </m:sSubPr>
                                <m:e>
                                  <m:r>
                                    <a:rPr lang="en-US" altLang="zh-TW" sz="2200" b="0" i="1" smtClean="0">
                                      <a:latin typeface="Cambria Math"/>
                                    </a:rPr>
                                    <m:t>𝐴</m:t>
                                  </m:r>
                                </m:e>
                                <m:sub>
                                  <m:r>
                                    <a:rPr lang="en-US" altLang="zh-TW" sz="2200" b="0" i="1" smtClean="0">
                                      <a:latin typeface="Cambria Math"/>
                                    </a:rPr>
                                    <m:t>𝑗</m:t>
                                  </m:r>
                                </m:sub>
                              </m:sSub>
                            </m:num>
                            <m:den>
                              <m:sSub>
                                <m:sSubPr>
                                  <m:ctrlPr>
                                    <a:rPr lang="en-US" altLang="zh-TW" sz="2200" b="0" i="1" smtClean="0">
                                      <a:latin typeface="Cambria Math" panose="02040503050406030204" pitchFamily="18" charset="0"/>
                                    </a:rPr>
                                  </m:ctrlPr>
                                </m:sSubPr>
                                <m:e>
                                  <m:r>
                                    <a:rPr lang="en-US" altLang="zh-TW" sz="2200" b="0" i="1" smtClean="0">
                                      <a:latin typeface="Cambria Math"/>
                                    </a:rPr>
                                    <m:t>𝐴</m:t>
                                  </m:r>
                                </m:e>
                                <m:sub>
                                  <m:r>
                                    <a:rPr lang="en-US" altLang="zh-TW" sz="2200" b="0" i="1" smtClean="0">
                                      <a:latin typeface="Cambria Math"/>
                                    </a:rPr>
                                    <m:t>𝑖</m:t>
                                  </m:r>
                                </m:sub>
                              </m:sSub>
                            </m:den>
                          </m:f>
                        </m:e>
                      </m:nary>
                      <m:r>
                        <a:rPr lang="en-US" altLang="zh-TW" sz="2200" b="0" i="0" smtClean="0">
                          <a:latin typeface="Cambria Math"/>
                        </a:rPr>
                        <m:t> </m:t>
                      </m:r>
                      <m:r>
                        <a:rPr lang="zh-TW" altLang="en-US" sz="2200" b="0" i="1" smtClean="0">
                          <a:latin typeface="Cambria Math"/>
                        </a:rPr>
                        <m:t>　</m:t>
                      </m:r>
                      <m:sSubSup>
                        <m:sSubSupPr>
                          <m:ctrlPr>
                            <a:rPr lang="en-US" altLang="zh-TW" sz="2200" b="0" i="1" smtClean="0">
                              <a:latin typeface="Cambria Math" panose="02040503050406030204" pitchFamily="18" charset="0"/>
                            </a:rPr>
                          </m:ctrlPr>
                        </m:sSubSupPr>
                        <m:e>
                          <m:r>
                            <a:rPr lang="en-US" altLang="zh-TW" sz="2200" b="0" i="1" smtClean="0">
                              <a:latin typeface="Cambria Math"/>
                            </a:rPr>
                            <m:t> </m:t>
                          </m:r>
                        </m:e>
                        <m:sub>
                          <m:r>
                            <a:rPr lang="en-US" altLang="zh-TW" sz="2200" b="0" i="1" smtClean="0">
                              <a:latin typeface="Cambria Math"/>
                            </a:rPr>
                            <m:t>𝑜𝑟</m:t>
                          </m:r>
                        </m:sub>
                        <m:sup/>
                      </m:sSubSup>
                      <m:r>
                        <a:rPr lang="en-US" altLang="zh-TW" sz="2200" b="0" i="0" smtClean="0">
                          <a:latin typeface="Cambria Math"/>
                        </a:rPr>
                        <m:t> </m:t>
                      </m:r>
                      <m:sSub>
                        <m:sSubPr>
                          <m:ctrlPr>
                            <a:rPr lang="en-US" altLang="zh-TW" sz="2200" i="1">
                              <a:latin typeface="Cambria Math" panose="02040503050406030204" pitchFamily="18" charset="0"/>
                            </a:rPr>
                          </m:ctrlPr>
                        </m:sSubPr>
                        <m:e>
                          <m:r>
                            <a:rPr lang="zh-TW" altLang="en-US" sz="2200" b="0" i="1" smtClean="0">
                              <a:latin typeface="Cambria Math"/>
                            </a:rPr>
                            <m:t>　</m:t>
                          </m:r>
                          <m:r>
                            <a:rPr lang="en-US" altLang="zh-TW" sz="2200" i="1">
                              <a:latin typeface="Cambria Math"/>
                            </a:rPr>
                            <m:t>𝐵</m:t>
                          </m:r>
                        </m:e>
                        <m:sub>
                          <m:r>
                            <a:rPr lang="en-US" altLang="zh-TW" sz="2200" i="1">
                              <a:latin typeface="Cambria Math"/>
                            </a:rPr>
                            <m:t>𝑖</m:t>
                          </m:r>
                        </m:sub>
                      </m:sSub>
                      <m:sSub>
                        <m:sSubPr>
                          <m:ctrlPr>
                            <a:rPr lang="en-US" altLang="zh-TW" sz="2200" i="1" smtClean="0">
                              <a:latin typeface="Cambria Math" panose="02040503050406030204" pitchFamily="18" charset="0"/>
                            </a:rPr>
                          </m:ctrlPr>
                        </m:sSubPr>
                        <m:e>
                          <m:r>
                            <a:rPr lang="en-US" altLang="zh-TW" sz="2200" b="0" i="1" smtClean="0">
                              <a:latin typeface="Cambria Math"/>
                            </a:rPr>
                            <m:t>𝐴</m:t>
                          </m:r>
                        </m:e>
                        <m:sub>
                          <m:r>
                            <a:rPr lang="en-US" altLang="zh-TW" sz="2200" b="0" i="1" smtClean="0">
                              <a:latin typeface="Cambria Math"/>
                            </a:rPr>
                            <m:t>𝑖</m:t>
                          </m:r>
                        </m:sub>
                      </m:sSub>
                      <m:r>
                        <a:rPr lang="en-US" altLang="zh-TW" sz="2200" b="0" i="1" smtClean="0">
                          <a:latin typeface="Cambria Math"/>
                        </a:rPr>
                        <m:t>=</m:t>
                      </m:r>
                      <m:sSub>
                        <m:sSubPr>
                          <m:ctrlPr>
                            <a:rPr lang="en-US" altLang="zh-TW" sz="2200" i="1">
                              <a:latin typeface="Cambria Math" panose="02040503050406030204" pitchFamily="18" charset="0"/>
                            </a:rPr>
                          </m:ctrlPr>
                        </m:sSubPr>
                        <m:e>
                          <m:r>
                            <a:rPr lang="en-US" altLang="zh-TW" sz="2200" b="0" i="1" smtClean="0">
                              <a:latin typeface="Cambria Math"/>
                            </a:rPr>
                            <m:t>𝐸</m:t>
                          </m:r>
                        </m:e>
                        <m:sub>
                          <m:r>
                            <a:rPr lang="en-US" altLang="zh-TW" sz="2200" i="1">
                              <a:latin typeface="Cambria Math"/>
                            </a:rPr>
                            <m:t>𝑖</m:t>
                          </m:r>
                        </m:sub>
                      </m:sSub>
                      <m:sSub>
                        <m:sSubPr>
                          <m:ctrlPr>
                            <a:rPr lang="en-US" altLang="zh-TW" sz="2200" i="1">
                              <a:latin typeface="Cambria Math" panose="02040503050406030204" pitchFamily="18" charset="0"/>
                            </a:rPr>
                          </m:ctrlPr>
                        </m:sSubPr>
                        <m:e>
                          <m:r>
                            <a:rPr lang="en-US" altLang="zh-TW" sz="2200" i="1">
                              <a:latin typeface="Cambria Math"/>
                            </a:rPr>
                            <m:t>𝐴</m:t>
                          </m:r>
                        </m:e>
                        <m:sub>
                          <m:r>
                            <a:rPr lang="en-US" altLang="zh-TW" sz="2200" i="1">
                              <a:latin typeface="Cambria Math"/>
                            </a:rPr>
                            <m:t>𝑖</m:t>
                          </m:r>
                        </m:sub>
                      </m:sSub>
                      <m:r>
                        <a:rPr lang="en-US" altLang="zh-TW" sz="2200" b="0" i="1" smtClean="0">
                          <a:latin typeface="Cambria Math"/>
                        </a:rPr>
                        <m:t>+</m:t>
                      </m:r>
                      <m:sSub>
                        <m:sSubPr>
                          <m:ctrlPr>
                            <a:rPr lang="en-US" altLang="zh-TW" sz="2200" i="1">
                              <a:latin typeface="Cambria Math" panose="02040503050406030204" pitchFamily="18" charset="0"/>
                            </a:rPr>
                          </m:ctrlPr>
                        </m:sSubPr>
                        <m:e>
                          <m:r>
                            <a:rPr lang="zh-TW" altLang="en-US" sz="2200" i="1">
                              <a:latin typeface="Cambria Math"/>
                            </a:rPr>
                            <m:t>𝜌</m:t>
                          </m:r>
                        </m:e>
                        <m:sub>
                          <m:r>
                            <a:rPr lang="en-US" altLang="zh-TW" sz="2200" i="1">
                              <a:latin typeface="Cambria Math"/>
                            </a:rPr>
                            <m:t>𝑖</m:t>
                          </m:r>
                        </m:sub>
                      </m:sSub>
                      <m:nary>
                        <m:naryPr>
                          <m:chr m:val="∑"/>
                          <m:limLoc m:val="subSup"/>
                          <m:ctrlPr>
                            <a:rPr lang="en-US" altLang="zh-TW" sz="2200" i="1">
                              <a:latin typeface="Cambria Math" panose="02040503050406030204" pitchFamily="18" charset="0"/>
                            </a:rPr>
                          </m:ctrlPr>
                        </m:naryPr>
                        <m:sub>
                          <m:r>
                            <m:rPr>
                              <m:brk m:alnAt="25"/>
                            </m:rPr>
                            <a:rPr lang="en-US" altLang="zh-TW" sz="2200" i="1">
                              <a:latin typeface="Cambria Math"/>
                            </a:rPr>
                            <m:t>𝑗</m:t>
                          </m:r>
                          <m:r>
                            <a:rPr lang="en-US" altLang="zh-TW" sz="2200" i="1">
                              <a:latin typeface="Cambria Math"/>
                            </a:rPr>
                            <m:t>=1</m:t>
                          </m:r>
                        </m:sub>
                        <m:sup>
                          <m:r>
                            <a:rPr lang="en-US" altLang="zh-TW" sz="2200" i="1">
                              <a:latin typeface="Cambria Math"/>
                            </a:rPr>
                            <m:t>𝑛</m:t>
                          </m:r>
                        </m:sup>
                        <m:e>
                          <m:sSub>
                            <m:sSubPr>
                              <m:ctrlPr>
                                <a:rPr lang="en-US" altLang="zh-TW" sz="2200" i="1">
                                  <a:latin typeface="Cambria Math" panose="02040503050406030204" pitchFamily="18" charset="0"/>
                                </a:rPr>
                              </m:ctrlPr>
                            </m:sSubPr>
                            <m:e>
                              <m:r>
                                <a:rPr lang="en-US" altLang="zh-TW" sz="2200" i="1">
                                  <a:latin typeface="Cambria Math"/>
                                </a:rPr>
                                <m:t>𝐵</m:t>
                              </m:r>
                            </m:e>
                            <m:sub>
                              <m:r>
                                <a:rPr lang="en-US" altLang="zh-TW" sz="2200" i="1">
                                  <a:latin typeface="Cambria Math"/>
                                </a:rPr>
                                <m:t>𝑗</m:t>
                              </m:r>
                            </m:sub>
                          </m:sSub>
                          <m:sSub>
                            <m:sSubPr>
                              <m:ctrlPr>
                                <a:rPr lang="en-US" altLang="zh-TW" sz="2200" i="1">
                                  <a:latin typeface="Cambria Math" panose="02040503050406030204" pitchFamily="18" charset="0"/>
                                </a:rPr>
                              </m:ctrlPr>
                            </m:sSubPr>
                            <m:e>
                              <m:r>
                                <a:rPr lang="en-US" altLang="zh-TW" sz="2200" i="1">
                                  <a:latin typeface="Cambria Math"/>
                                </a:rPr>
                                <m:t>𝐹</m:t>
                              </m:r>
                            </m:e>
                            <m:sub>
                              <m:r>
                                <a:rPr lang="en-US" altLang="zh-TW" sz="2200" i="1">
                                  <a:latin typeface="Cambria Math"/>
                                </a:rPr>
                                <m:t>𝑗</m:t>
                              </m:r>
                              <m:r>
                                <a:rPr lang="en-US" altLang="zh-TW" sz="2200" i="1">
                                  <a:latin typeface="Cambria Math"/>
                                </a:rPr>
                                <m:t>,</m:t>
                              </m:r>
                              <m:r>
                                <a:rPr lang="en-US" altLang="zh-TW" sz="2200" i="1">
                                  <a:latin typeface="Cambria Math"/>
                                </a:rPr>
                                <m:t>𝑖</m:t>
                              </m:r>
                            </m:sub>
                          </m:sSub>
                          <m:sSub>
                            <m:sSubPr>
                              <m:ctrlPr>
                                <a:rPr lang="en-US" altLang="zh-TW" sz="2200" i="1">
                                  <a:latin typeface="Cambria Math" panose="02040503050406030204" pitchFamily="18" charset="0"/>
                                </a:rPr>
                              </m:ctrlPr>
                            </m:sSubPr>
                            <m:e>
                              <m:r>
                                <a:rPr lang="en-US" altLang="zh-TW" sz="2200" i="1">
                                  <a:latin typeface="Cambria Math"/>
                                </a:rPr>
                                <m:t>𝐴</m:t>
                              </m:r>
                            </m:e>
                            <m:sub>
                              <m:r>
                                <a:rPr lang="en-US" altLang="zh-TW" sz="2200" i="1">
                                  <a:latin typeface="Cambria Math"/>
                                </a:rPr>
                                <m:t>𝑗</m:t>
                              </m:r>
                            </m:sub>
                          </m:sSub>
                        </m:e>
                      </m:nary>
                    </m:oMath>
                  </m:oMathPara>
                </a14:m>
                <a:endParaRPr lang="en-US" altLang="zh-TW" sz="2200" dirty="0" smtClean="0"/>
              </a:p>
              <a:p>
                <a:pPr marL="914400" lvl="1" indent="-514350">
                  <a:buFont typeface="+mj-lt"/>
                  <a:buAutoNum type="arabicParenR"/>
                </a:pPr>
                <a:endParaRPr lang="en-US" altLang="zh-TW" dirty="0"/>
              </a:p>
              <a:p>
                <a:pPr marL="914400" lvl="1" indent="-514350">
                  <a:buFont typeface="+mj-lt"/>
                  <a:buAutoNum type="arabicParenR"/>
                </a:pPr>
                <a:endParaRPr lang="en-US" altLang="zh-TW" dirty="0" smtClean="0"/>
              </a:p>
              <a:p>
                <a:pPr marL="914400" lvl="1" indent="-514350">
                  <a:buFont typeface="+mj-lt"/>
                  <a:buAutoNum type="arabicParenR"/>
                </a:pPr>
                <a:endParaRPr lang="en-US" altLang="zh-TW" dirty="0" smtClean="0"/>
              </a:p>
              <a:p>
                <a:pPr marL="914400" lvl="1" indent="-514350">
                  <a:buFont typeface="+mj-lt"/>
                  <a:buAutoNum type="arabicParenR"/>
                </a:pPr>
                <a:endParaRPr lang="en-US" altLang="zh-TW" dirty="0"/>
              </a:p>
              <a:p>
                <a:pPr marL="400050" lvl="1" indent="0">
                  <a:buNone/>
                </a:pPr>
                <a:endParaRPr lang="en-US" altLang="zh-TW" dirty="0" smtClean="0"/>
              </a:p>
              <a:p>
                <a:pPr marL="514350" indent="-514350">
                  <a:buFont typeface="+mj-lt"/>
                  <a:buAutoNum type="arabicParenR"/>
                </a:pPr>
                <a:r>
                  <a:rPr lang="zh-TW" altLang="en-US" sz="2800" dirty="0" smtClean="0">
                    <a:latin typeface="Comic Sans MS" pitchFamily="66" charset="0"/>
                  </a:rPr>
                  <a:t>　</a:t>
                </a:r>
                <a14:m>
                  <m:oMath xmlns:m="http://schemas.openxmlformats.org/officeDocument/2006/math">
                    <m:sSub>
                      <m:sSubPr>
                        <m:ctrlPr>
                          <a:rPr lang="en-US" altLang="zh-TW" sz="2800" i="1" smtClean="0">
                            <a:latin typeface="Cambria Math" panose="02040503050406030204" pitchFamily="18" charset="0"/>
                          </a:rPr>
                        </m:ctrlPr>
                      </m:sSubPr>
                      <m:e>
                        <m:r>
                          <m:rPr>
                            <m:sty m:val="p"/>
                          </m:rPr>
                          <a:rPr lang="en-US" altLang="zh-TW" sz="2800" b="0" i="0" smtClean="0">
                            <a:latin typeface="Cambria Math"/>
                          </a:rPr>
                          <m:t>A</m:t>
                        </m:r>
                      </m:e>
                      <m:sub>
                        <m:r>
                          <m:rPr>
                            <m:sty m:val="p"/>
                          </m:rPr>
                          <a:rPr lang="en-US" altLang="zh-TW" sz="2800" b="0" i="0" smtClean="0">
                            <a:latin typeface="Cambria Math"/>
                          </a:rPr>
                          <m:t>i</m:t>
                        </m:r>
                      </m:sub>
                    </m:sSub>
                    <m:sSub>
                      <m:sSubPr>
                        <m:ctrlPr>
                          <a:rPr lang="en-US" altLang="zh-TW" sz="2800" i="1" smtClean="0">
                            <a:latin typeface="Cambria Math" panose="02040503050406030204" pitchFamily="18" charset="0"/>
                          </a:rPr>
                        </m:ctrlPr>
                      </m:sSubPr>
                      <m:e>
                        <m:r>
                          <m:rPr>
                            <m:sty m:val="p"/>
                          </m:rPr>
                          <a:rPr lang="en-US" altLang="zh-TW" sz="2800" b="0" i="0" smtClean="0">
                            <a:latin typeface="Cambria Math"/>
                          </a:rPr>
                          <m:t>F</m:t>
                        </m:r>
                      </m:e>
                      <m:sub>
                        <m:r>
                          <m:rPr>
                            <m:sty m:val="p"/>
                          </m:rPr>
                          <a:rPr lang="en-US" altLang="zh-TW" sz="2800" b="0" i="0" smtClean="0">
                            <a:latin typeface="Cambria Math"/>
                          </a:rPr>
                          <m:t>i</m:t>
                        </m:r>
                        <m:r>
                          <a:rPr lang="en-US" altLang="zh-TW" sz="2800" b="0" i="0" smtClean="0">
                            <a:latin typeface="Cambria Math"/>
                          </a:rPr>
                          <m:t>,</m:t>
                        </m:r>
                        <m:r>
                          <m:rPr>
                            <m:sty m:val="p"/>
                          </m:rPr>
                          <a:rPr lang="en-US" altLang="zh-TW" sz="2800" b="0" i="0" smtClean="0">
                            <a:latin typeface="Cambria Math"/>
                          </a:rPr>
                          <m:t>j</m:t>
                        </m:r>
                      </m:sub>
                    </m:sSub>
                    <m:r>
                      <a:rPr lang="en-US" altLang="zh-TW" sz="2800" b="0" i="0" smtClean="0">
                        <a:latin typeface="Cambria Math"/>
                      </a:rPr>
                      <m:t>=</m:t>
                    </m:r>
                    <m:sSub>
                      <m:sSubPr>
                        <m:ctrlPr>
                          <a:rPr lang="en-US" altLang="zh-TW" sz="2800" i="1">
                            <a:latin typeface="Cambria Math" panose="02040503050406030204" pitchFamily="18" charset="0"/>
                          </a:rPr>
                        </m:ctrlPr>
                      </m:sSubPr>
                      <m:e>
                        <m:r>
                          <m:rPr>
                            <m:sty m:val="p"/>
                          </m:rPr>
                          <a:rPr lang="en-US" altLang="zh-TW" sz="2800" i="0">
                            <a:latin typeface="Cambria Math"/>
                          </a:rPr>
                          <m:t>A</m:t>
                        </m:r>
                      </m:e>
                      <m:sub>
                        <m:r>
                          <m:rPr>
                            <m:sty m:val="p"/>
                          </m:rPr>
                          <a:rPr lang="en-US" altLang="zh-TW" sz="2800" b="0" i="0" smtClean="0">
                            <a:latin typeface="Cambria Math"/>
                          </a:rPr>
                          <m:t>j</m:t>
                        </m:r>
                      </m:sub>
                    </m:sSub>
                    <m:sSub>
                      <m:sSubPr>
                        <m:ctrlPr>
                          <a:rPr lang="en-US" altLang="zh-TW" sz="2800" i="1">
                            <a:latin typeface="Cambria Math" panose="02040503050406030204" pitchFamily="18" charset="0"/>
                          </a:rPr>
                        </m:ctrlPr>
                      </m:sSubPr>
                      <m:e>
                        <m:r>
                          <m:rPr>
                            <m:sty m:val="p"/>
                          </m:rPr>
                          <a:rPr lang="en-US" altLang="zh-TW" sz="2800" i="0">
                            <a:latin typeface="Cambria Math"/>
                          </a:rPr>
                          <m:t>F</m:t>
                        </m:r>
                      </m:e>
                      <m:sub>
                        <m:r>
                          <m:rPr>
                            <m:sty m:val="p"/>
                          </m:rPr>
                          <a:rPr lang="en-US" altLang="zh-TW" sz="2800" b="0" i="0" smtClean="0">
                            <a:latin typeface="Cambria Math"/>
                          </a:rPr>
                          <m:t>j</m:t>
                        </m:r>
                        <m:r>
                          <a:rPr lang="en-US" altLang="zh-TW" sz="2800" i="0">
                            <a:latin typeface="Cambria Math"/>
                          </a:rPr>
                          <m:t>,</m:t>
                        </m:r>
                        <m:r>
                          <m:rPr>
                            <m:sty m:val="p"/>
                          </m:rPr>
                          <a:rPr lang="en-US" altLang="zh-TW" sz="2800" b="0" i="0" smtClean="0">
                            <a:latin typeface="Cambria Math"/>
                          </a:rPr>
                          <m:t>i</m:t>
                        </m:r>
                      </m:sub>
                    </m:sSub>
                  </m:oMath>
                </a14:m>
                <a:endParaRPr lang="en-US" altLang="zh-TW" sz="2800" dirty="0" smtClean="0">
                  <a:latin typeface="Comic Sans MS" pitchFamily="66" charset="0"/>
                </a:endParaRPr>
              </a:p>
              <a:p>
                <a:pPr marL="514350" indent="-514350">
                  <a:buFont typeface="+mj-lt"/>
                  <a:buAutoNum type="arabicParenR"/>
                </a:pPr>
                <a:r>
                  <a:rPr lang="en-US" altLang="zh-TW" sz="2800" dirty="0" smtClean="0">
                    <a:latin typeface="Comic Sans MS" pitchFamily="66" charset="0"/>
                  </a:rPr>
                  <a:t>Simplified equation from (1)</a:t>
                </a:r>
                <a:r>
                  <a:rPr lang="en-US" altLang="zh-TW" sz="2800" dirty="0">
                    <a:latin typeface="Comic Sans MS" pitchFamily="66" charset="0"/>
                  </a:rPr>
                  <a:t> </a:t>
                </a:r>
                <a14:m>
                  <m:oMath xmlns:m="http://schemas.openxmlformats.org/officeDocument/2006/math">
                    <m:r>
                      <a:rPr lang="zh-TW" altLang="en-US" sz="2400" b="0" i="1" smtClean="0">
                        <a:latin typeface="Cambria Math"/>
                      </a:rPr>
                      <m:t>　</m:t>
                    </m:r>
                    <m:sSub>
                      <m:sSubPr>
                        <m:ctrlPr>
                          <a:rPr lang="en-US" altLang="zh-TW" sz="2400" i="1">
                            <a:latin typeface="Cambria Math" panose="02040503050406030204" pitchFamily="18" charset="0"/>
                          </a:rPr>
                        </m:ctrlPr>
                      </m:sSubPr>
                      <m:e>
                        <m:r>
                          <a:rPr lang="en-US" altLang="zh-TW" sz="2400" i="1">
                            <a:latin typeface="Cambria Math"/>
                          </a:rPr>
                          <m:t>𝐵</m:t>
                        </m:r>
                      </m:e>
                      <m:sub>
                        <m:r>
                          <a:rPr lang="en-US" altLang="zh-TW" sz="2400" i="1">
                            <a:latin typeface="Cambria Math"/>
                          </a:rPr>
                          <m:t>𝑖</m:t>
                        </m:r>
                      </m:sub>
                    </m:sSub>
                    <m:r>
                      <a:rPr lang="en-US" altLang="zh-TW" sz="2400" i="1">
                        <a:latin typeface="Cambria Math"/>
                      </a:rPr>
                      <m:t>=</m:t>
                    </m:r>
                    <m:sSub>
                      <m:sSubPr>
                        <m:ctrlPr>
                          <a:rPr lang="en-US" altLang="zh-TW" sz="2400" i="1">
                            <a:latin typeface="Cambria Math" panose="02040503050406030204" pitchFamily="18" charset="0"/>
                          </a:rPr>
                        </m:ctrlPr>
                      </m:sSubPr>
                      <m:e>
                        <m:r>
                          <a:rPr lang="en-US" altLang="zh-TW" sz="2400" i="1">
                            <a:latin typeface="Cambria Math"/>
                          </a:rPr>
                          <m:t>𝐸</m:t>
                        </m:r>
                      </m:e>
                      <m:sub>
                        <m:r>
                          <a:rPr lang="en-US" altLang="zh-TW" sz="2400" i="1">
                            <a:latin typeface="Cambria Math"/>
                          </a:rPr>
                          <m:t>𝑖</m:t>
                        </m:r>
                      </m:sub>
                    </m:sSub>
                    <m:r>
                      <a:rPr lang="en-US" altLang="zh-TW" sz="2400" i="1">
                        <a:latin typeface="Cambria Math"/>
                      </a:rPr>
                      <m:t>+</m:t>
                    </m:r>
                    <m:sSub>
                      <m:sSubPr>
                        <m:ctrlPr>
                          <a:rPr lang="en-US" altLang="zh-TW" sz="2400" i="1">
                            <a:latin typeface="Cambria Math" panose="02040503050406030204" pitchFamily="18" charset="0"/>
                          </a:rPr>
                        </m:ctrlPr>
                      </m:sSubPr>
                      <m:e>
                        <m:r>
                          <a:rPr lang="en-US" altLang="zh-TW" sz="2400" b="0" i="1" smtClean="0">
                            <a:latin typeface="Cambria Math"/>
                          </a:rPr>
                          <m:t>𝑃</m:t>
                        </m:r>
                      </m:e>
                      <m:sub>
                        <m:r>
                          <a:rPr lang="en-US" altLang="zh-TW" sz="2400" i="1">
                            <a:latin typeface="Cambria Math"/>
                          </a:rPr>
                          <m:t>𝑖</m:t>
                        </m:r>
                      </m:sub>
                    </m:sSub>
                    <m:nary>
                      <m:naryPr>
                        <m:chr m:val="∑"/>
                        <m:limLoc m:val="subSup"/>
                        <m:ctrlPr>
                          <a:rPr lang="en-US" altLang="zh-TW" sz="2400" i="1">
                            <a:latin typeface="Cambria Math" panose="02040503050406030204" pitchFamily="18" charset="0"/>
                          </a:rPr>
                        </m:ctrlPr>
                      </m:naryPr>
                      <m:sub>
                        <m:r>
                          <m:rPr>
                            <m:brk m:alnAt="25"/>
                          </m:rPr>
                          <a:rPr lang="en-US" altLang="zh-TW" sz="2400" i="1">
                            <a:latin typeface="Cambria Math"/>
                          </a:rPr>
                          <m:t>𝑗</m:t>
                        </m:r>
                        <m:r>
                          <a:rPr lang="en-US" altLang="zh-TW" sz="2400" i="1">
                            <a:latin typeface="Cambria Math"/>
                          </a:rPr>
                          <m:t>=1</m:t>
                        </m:r>
                      </m:sub>
                      <m:sup>
                        <m:r>
                          <a:rPr lang="en-US" altLang="zh-TW" sz="2400" i="1">
                            <a:latin typeface="Cambria Math"/>
                          </a:rPr>
                          <m:t>𝑛</m:t>
                        </m:r>
                      </m:sup>
                      <m:e>
                        <m:sSub>
                          <m:sSubPr>
                            <m:ctrlPr>
                              <a:rPr lang="en-US" altLang="zh-TW" sz="2400" i="1">
                                <a:latin typeface="Cambria Math" panose="02040503050406030204" pitchFamily="18" charset="0"/>
                              </a:rPr>
                            </m:ctrlPr>
                          </m:sSubPr>
                          <m:e>
                            <m:r>
                              <a:rPr lang="en-US" altLang="zh-TW" sz="2400" i="1">
                                <a:latin typeface="Cambria Math"/>
                              </a:rPr>
                              <m:t>𝐵</m:t>
                            </m:r>
                          </m:e>
                          <m:sub>
                            <m:r>
                              <a:rPr lang="en-US" altLang="zh-TW" sz="2400" i="1">
                                <a:latin typeface="Cambria Math"/>
                              </a:rPr>
                              <m:t>𝑗</m:t>
                            </m:r>
                          </m:sub>
                        </m:sSub>
                        <m:sSub>
                          <m:sSubPr>
                            <m:ctrlPr>
                              <a:rPr lang="en-US" altLang="zh-TW" sz="2400" i="1">
                                <a:latin typeface="Cambria Math" panose="02040503050406030204" pitchFamily="18" charset="0"/>
                              </a:rPr>
                            </m:ctrlPr>
                          </m:sSubPr>
                          <m:e>
                            <m:r>
                              <a:rPr lang="en-US" altLang="zh-TW" sz="2400" i="1">
                                <a:latin typeface="Cambria Math"/>
                              </a:rPr>
                              <m:t>𝐹</m:t>
                            </m:r>
                          </m:e>
                          <m:sub>
                            <m:r>
                              <a:rPr lang="en-US" altLang="zh-TW" sz="2400" b="0" i="1" smtClean="0">
                                <a:latin typeface="Cambria Math"/>
                              </a:rPr>
                              <m:t>𝑖</m:t>
                            </m:r>
                            <m:r>
                              <a:rPr lang="en-US" altLang="zh-TW" sz="2400" i="1">
                                <a:latin typeface="Cambria Math"/>
                              </a:rPr>
                              <m:t>,</m:t>
                            </m:r>
                            <m:r>
                              <a:rPr lang="en-US" altLang="zh-TW" sz="2400" b="0" i="1" smtClean="0">
                                <a:latin typeface="Cambria Math"/>
                              </a:rPr>
                              <m:t>𝑗</m:t>
                            </m:r>
                          </m:sub>
                        </m:sSub>
                      </m:e>
                    </m:nary>
                  </m:oMath>
                </a14:m>
                <a:endParaRPr lang="zh-TW" altLang="en-US" sz="24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67544" y="1556792"/>
                <a:ext cx="8229600" cy="4608512"/>
              </a:xfrm>
              <a:blipFill rotWithShape="1">
                <a:blip r:embed="rId2" cstate="print"/>
                <a:stretch>
                  <a:fillRect l="-1778" t="-2778" b="-238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6" name="表格 5"/>
              <p:cNvGraphicFramePr>
                <a:graphicFrameLocks noGrp="1"/>
              </p:cNvGraphicFramePr>
              <p:nvPr>
                <p:extLst>
                  <p:ext uri="{D42A27DB-BD31-4B8C-83A1-F6EECF244321}">
                    <p14:modId xmlns:p14="http://schemas.microsoft.com/office/powerpoint/2010/main" val="2238260024"/>
                  </p:ext>
                </p:extLst>
              </p:nvPr>
            </p:nvGraphicFramePr>
            <p:xfrm>
              <a:off x="1436812" y="2837668"/>
              <a:ext cx="7383660" cy="1959484"/>
            </p:xfrm>
            <a:graphic>
              <a:graphicData uri="http://schemas.openxmlformats.org/drawingml/2006/table">
                <a:tbl>
                  <a:tblPr firstRow="1" bandRow="1">
                    <a:tableStyleId>{5C22544A-7EE6-4342-B048-85BDC9FD1C3A}</a:tableStyleId>
                  </a:tblPr>
                  <a:tblGrid>
                    <a:gridCol w="703206"/>
                    <a:gridCol w="6680454"/>
                  </a:tblGrid>
                  <a:tr h="286925">
                    <a:tc>
                      <a:txBody>
                        <a:bodyPr/>
                        <a:lstStyle/>
                        <a:p>
                          <a:pPr algn="l"/>
                          <a14:m>
                            <m:oMath xmlns:m="http://schemas.openxmlformats.org/officeDocument/2006/math">
                              <m:sSub>
                                <m:sSubPr>
                                  <m:ctrlPr>
                                    <a:rPr lang="en-US" altLang="zh-TW" sz="1600" b="0" i="1" smtClean="0">
                                      <a:solidFill>
                                        <a:sysClr val="windowText" lastClr="000000"/>
                                      </a:solidFill>
                                      <a:latin typeface="Cambria Math" panose="02040503050406030204" pitchFamily="18" charset="0"/>
                                    </a:rPr>
                                  </m:ctrlPr>
                                </m:sSubPr>
                                <m:e>
                                  <m:r>
                                    <a:rPr lang="en-US" altLang="zh-TW" sz="1600" b="0" i="1" smtClean="0">
                                      <a:solidFill>
                                        <a:sysClr val="windowText" lastClr="000000"/>
                                      </a:solidFill>
                                      <a:latin typeface="Cambria Math"/>
                                    </a:rPr>
                                    <m:t>𝐵</m:t>
                                  </m:r>
                                </m:e>
                                <m:sub>
                                  <m:r>
                                    <a:rPr lang="en-US" altLang="zh-TW" sz="1600" b="0" i="1" smtClean="0">
                                      <a:solidFill>
                                        <a:sysClr val="windowText" lastClr="000000"/>
                                      </a:solidFill>
                                      <a:latin typeface="Cambria Math"/>
                                    </a:rPr>
                                    <m:t>𝑖</m:t>
                                  </m:r>
                                </m:sub>
                              </m:sSub>
                            </m:oMath>
                          </a14:m>
                          <a:r>
                            <a:rPr lang="en-US" altLang="zh-TW" sz="1600" b="0" dirty="0" smtClean="0">
                              <a:solidFill>
                                <a:sysClr val="windowText" lastClr="000000"/>
                              </a:solidFill>
                              <a:latin typeface="Comic Sans MS" pitchFamily="66" charset="0"/>
                            </a:rPr>
                            <a:t>, </a:t>
                          </a:r>
                          <a14:m>
                            <m:oMath xmlns:m="http://schemas.openxmlformats.org/officeDocument/2006/math">
                              <m:sSub>
                                <m:sSubPr>
                                  <m:ctrlPr>
                                    <a:rPr lang="en-US" altLang="zh-TW" sz="1600" b="0" i="1" smtClean="0">
                                      <a:solidFill>
                                        <a:sysClr val="windowText" lastClr="000000"/>
                                      </a:solidFill>
                                      <a:latin typeface="Cambria Math" panose="02040503050406030204" pitchFamily="18" charset="0"/>
                                    </a:rPr>
                                  </m:ctrlPr>
                                </m:sSubPr>
                                <m:e>
                                  <m:r>
                                    <a:rPr lang="en-US" altLang="zh-TW" sz="1600" b="0" i="1" smtClean="0">
                                      <a:solidFill>
                                        <a:sysClr val="windowText" lastClr="000000"/>
                                      </a:solidFill>
                                      <a:latin typeface="Cambria Math"/>
                                    </a:rPr>
                                    <m:t>𝐵</m:t>
                                  </m:r>
                                </m:e>
                                <m:sub>
                                  <m:r>
                                    <a:rPr lang="en-US" altLang="zh-TW" sz="1600" b="0" i="1" smtClean="0">
                                      <a:solidFill>
                                        <a:sysClr val="windowText" lastClr="000000"/>
                                      </a:solidFill>
                                      <a:latin typeface="Cambria Math"/>
                                    </a:rPr>
                                    <m:t>𝑗</m:t>
                                  </m:r>
                                </m:sub>
                              </m:sSub>
                            </m:oMath>
                          </a14:m>
                          <a:r>
                            <a:rPr lang="en-US" altLang="zh-TW" sz="1600" b="0" dirty="0" smtClean="0">
                              <a:solidFill>
                                <a:sysClr val="windowText" lastClr="000000"/>
                              </a:solidFill>
                              <a:latin typeface="Comic Sans MS" pitchFamily="66" charset="0"/>
                            </a:rPr>
                            <a:t>: </a:t>
                          </a:r>
                          <a:endParaRPr lang="zh-TW" altLang="en-US" sz="1600" b="0" dirty="0">
                            <a:solidFill>
                              <a:sysClr val="windowText" lastClr="000000"/>
                            </a:solidFill>
                            <a:latin typeface="Comic Sans MS" pitchFamily="66" charset="0"/>
                          </a:endParaRPr>
                        </a:p>
                      </a:txBody>
                      <a:tcPr>
                        <a:noFill/>
                      </a:tcPr>
                    </a:tc>
                    <a:tc>
                      <a:txBody>
                        <a:bodyPr/>
                        <a:lstStyle/>
                        <a:p>
                          <a:r>
                            <a:rPr lang="en-US" altLang="zh-TW" sz="1600" b="0" dirty="0" smtClean="0">
                              <a:solidFill>
                                <a:sysClr val="windowText" lastClr="000000"/>
                              </a:solidFill>
                              <a:latin typeface="Comic Sans MS" pitchFamily="66" charset="0"/>
                            </a:rPr>
                            <a:t>the </a:t>
                          </a:r>
                          <a:r>
                            <a:rPr lang="en-US" altLang="zh-TW" sz="1600" b="0" dirty="0" err="1" smtClean="0">
                              <a:solidFill>
                                <a:sysClr val="windowText" lastClr="000000"/>
                              </a:solidFill>
                              <a:latin typeface="Comic Sans MS" pitchFamily="66" charset="0"/>
                            </a:rPr>
                            <a:t>radiosity</a:t>
                          </a:r>
                          <a:r>
                            <a:rPr lang="en-US" altLang="zh-TW" sz="1600" b="0" dirty="0" smtClean="0">
                              <a:solidFill>
                                <a:sysClr val="windowText" lastClr="000000"/>
                              </a:solidFill>
                              <a:latin typeface="Comic Sans MS" pitchFamily="66" charset="0"/>
                            </a:rPr>
                            <a:t> of patches </a:t>
                          </a:r>
                          <a:r>
                            <a:rPr lang="en-US" altLang="zh-TW" sz="1600" b="0" dirty="0" err="1" smtClean="0">
                              <a:solidFill>
                                <a:sysClr val="windowText" lastClr="000000"/>
                              </a:solidFill>
                              <a:latin typeface="Comic Sans MS" pitchFamily="66" charset="0"/>
                            </a:rPr>
                            <a:t>i</a:t>
                          </a:r>
                          <a:r>
                            <a:rPr lang="en-US" altLang="zh-TW" sz="1600" b="0" dirty="0" smtClean="0">
                              <a:solidFill>
                                <a:sysClr val="windowText" lastClr="000000"/>
                              </a:solidFill>
                              <a:latin typeface="Comic Sans MS" pitchFamily="66" charset="0"/>
                            </a:rPr>
                            <a:t> and j</a:t>
                          </a:r>
                          <a:endParaRPr lang="zh-TW" altLang="en-US" sz="1600" b="0" dirty="0">
                            <a:solidFill>
                              <a:sysClr val="windowText" lastClr="000000"/>
                            </a:solidFill>
                            <a:latin typeface="Comic Sans MS" pitchFamily="66" charset="0"/>
                          </a:endParaRPr>
                        </a:p>
                      </a:txBody>
                      <a:tcPr>
                        <a:noFill/>
                      </a:tcPr>
                    </a:tc>
                  </a:tr>
                  <a:tr h="271062">
                    <a:tc>
                      <a:txBody>
                        <a:bodyPr/>
                        <a:lstStyle/>
                        <a:p>
                          <a:pPr algn="l"/>
                          <a14:m>
                            <m:oMath xmlns:m="http://schemas.openxmlformats.org/officeDocument/2006/math">
                              <m:sSub>
                                <m:sSubPr>
                                  <m:ctrlPr>
                                    <a:rPr lang="en-US" altLang="zh-TW" sz="1600" i="1" smtClean="0">
                                      <a:latin typeface="Cambria Math" panose="02040503050406030204" pitchFamily="18" charset="0"/>
                                    </a:rPr>
                                  </m:ctrlPr>
                                </m:sSubPr>
                                <m:e>
                                  <m:r>
                                    <a:rPr lang="en-US" altLang="zh-TW" sz="1600" b="0" i="1" smtClean="0">
                                      <a:latin typeface="Cambria Math"/>
                                    </a:rPr>
                                    <m:t>𝐸</m:t>
                                  </m:r>
                                </m:e>
                                <m:sub>
                                  <m:r>
                                    <a:rPr lang="en-US" altLang="zh-TW" sz="1600" b="0" i="1" smtClean="0">
                                      <a:latin typeface="Cambria Math"/>
                                    </a:rPr>
                                    <m:t>𝑖</m:t>
                                  </m:r>
                                </m:sub>
                              </m:sSub>
                            </m:oMath>
                          </a14:m>
                          <a:r>
                            <a:rPr lang="en-US" altLang="zh-TW" sz="1600" dirty="0" smtClean="0">
                              <a:latin typeface="Comic Sans MS" pitchFamily="66" charset="0"/>
                            </a:rPr>
                            <a:t>:</a:t>
                          </a:r>
                          <a:endParaRPr lang="zh-TW" altLang="en-US" sz="1600" dirty="0">
                            <a:latin typeface="Comic Sans MS" pitchFamily="66" charset="0"/>
                          </a:endParaRPr>
                        </a:p>
                      </a:txBody>
                      <a:tcPr>
                        <a:noFill/>
                      </a:tcPr>
                    </a:tc>
                    <a:tc>
                      <a:txBody>
                        <a:bodyPr/>
                        <a:lstStyle/>
                        <a:p>
                          <a:r>
                            <a:rPr lang="en-US" altLang="zh-TW" sz="1600" dirty="0" smtClean="0">
                              <a:latin typeface="Comic Sans MS" pitchFamily="66" charset="0"/>
                            </a:rPr>
                            <a:t>the rate at which light is emitted from patch </a:t>
                          </a:r>
                          <a:r>
                            <a:rPr lang="en-US" altLang="zh-TW" sz="1600" dirty="0" err="1" smtClean="0">
                              <a:latin typeface="Comic Sans MS" pitchFamily="66" charset="0"/>
                            </a:rPr>
                            <a:t>i</a:t>
                          </a:r>
                          <a:endParaRPr lang="zh-TW" altLang="en-US" sz="1600" dirty="0">
                            <a:latin typeface="Comic Sans MS" pitchFamily="66" charset="0"/>
                          </a:endParaRPr>
                        </a:p>
                      </a:txBody>
                      <a:tcPr>
                        <a:noFill/>
                      </a:tcPr>
                    </a:tc>
                  </a:tr>
                  <a:tr h="271062">
                    <a:tc>
                      <a:txBody>
                        <a:bodyPr/>
                        <a:lstStyle/>
                        <a:p>
                          <a:pPr algn="l"/>
                          <a14:m>
                            <m:oMath xmlns:m="http://schemas.openxmlformats.org/officeDocument/2006/math">
                              <m:sSub>
                                <m:sSubPr>
                                  <m:ctrlPr>
                                    <a:rPr lang="en-US" altLang="zh-TW" sz="1600" i="1" smtClean="0">
                                      <a:latin typeface="Cambria Math" panose="02040503050406030204" pitchFamily="18" charset="0"/>
                                    </a:rPr>
                                  </m:ctrlPr>
                                </m:sSubPr>
                                <m:e>
                                  <m:r>
                                    <a:rPr lang="en-US" altLang="zh-TW" sz="1600" b="0" i="1" smtClean="0">
                                      <a:latin typeface="Cambria Math"/>
                                    </a:rPr>
                                    <m:t>𝑃</m:t>
                                  </m:r>
                                </m:e>
                                <m:sub>
                                  <m:r>
                                    <a:rPr lang="en-US" altLang="zh-TW" sz="1600" b="0" i="1" smtClean="0">
                                      <a:latin typeface="Cambria Math"/>
                                    </a:rPr>
                                    <m:t>𝑖</m:t>
                                  </m:r>
                                </m:sub>
                              </m:sSub>
                            </m:oMath>
                          </a14:m>
                          <a:r>
                            <a:rPr lang="en-US" altLang="zh-TW" sz="1600" dirty="0" smtClean="0">
                              <a:latin typeface="Comic Sans MS" pitchFamily="66" charset="0"/>
                            </a:rPr>
                            <a:t>:</a:t>
                          </a:r>
                          <a:endParaRPr lang="zh-TW" altLang="en-US" sz="1600" dirty="0">
                            <a:latin typeface="Comic Sans MS" pitchFamily="66" charset="0"/>
                          </a:endParaRPr>
                        </a:p>
                      </a:txBody>
                      <a:tcPr>
                        <a:noFill/>
                      </a:tcPr>
                    </a:tc>
                    <a:tc>
                      <a:txBody>
                        <a:bodyPr/>
                        <a:lstStyle/>
                        <a:p>
                          <a:pPr>
                            <a:lnSpc>
                              <a:spcPts val="1920"/>
                            </a:lnSpc>
                          </a:pPr>
                          <a:r>
                            <a:rPr lang="en-US" altLang="zh-TW" sz="1600" dirty="0" smtClean="0">
                              <a:latin typeface="Comic Sans MS" pitchFamily="66" charset="0"/>
                            </a:rPr>
                            <a:t>patch i's reflectivity</a:t>
                          </a:r>
                          <a:endParaRPr lang="zh-TW" altLang="en-US" sz="1600" dirty="0">
                            <a:latin typeface="Comic Sans MS" pitchFamily="66" charset="0"/>
                          </a:endParaRPr>
                        </a:p>
                      </a:txBody>
                      <a:tcPr>
                        <a:noFill/>
                      </a:tcPr>
                    </a:tc>
                  </a:tr>
                  <a:tr h="468198">
                    <a:tc>
                      <a:txBody>
                        <a:bodyPr/>
                        <a:lstStyle/>
                        <a:p>
                          <a:pPr algn="l"/>
                          <a14:m>
                            <m:oMath xmlns:m="http://schemas.openxmlformats.org/officeDocument/2006/math">
                              <m:sSub>
                                <m:sSubPr>
                                  <m:ctrlPr>
                                    <a:rPr lang="en-US" altLang="zh-TW" sz="1600" i="1" smtClean="0">
                                      <a:latin typeface="Cambria Math" panose="02040503050406030204" pitchFamily="18" charset="0"/>
                                    </a:rPr>
                                  </m:ctrlPr>
                                </m:sSubPr>
                                <m:e>
                                  <m:r>
                                    <a:rPr lang="en-US" altLang="zh-TW" sz="1600" i="1">
                                      <a:latin typeface="Cambria Math"/>
                                    </a:rPr>
                                    <m:t>𝐹</m:t>
                                  </m:r>
                                </m:e>
                                <m:sub>
                                  <m:r>
                                    <a:rPr lang="en-US" altLang="zh-TW" sz="1600" b="0" i="1" smtClean="0">
                                      <a:latin typeface="Cambria Math"/>
                                    </a:rPr>
                                    <m:t>𝑗𝑖</m:t>
                                  </m:r>
                                </m:sub>
                              </m:sSub>
                            </m:oMath>
                          </a14:m>
                          <a:r>
                            <a:rPr lang="en-US" altLang="zh-TW" sz="1600" i="1" dirty="0" smtClean="0">
                              <a:latin typeface="Comic Sans MS" pitchFamily="66" charset="0"/>
                            </a:rPr>
                            <a:t>:</a:t>
                          </a:r>
                          <a:endParaRPr lang="zh-TW" altLang="en-US" sz="1600" i="1" dirty="0">
                            <a:latin typeface="Comic Sans MS" pitchFamily="66" charset="0"/>
                          </a:endParaRPr>
                        </a:p>
                      </a:txBody>
                      <a:tcPr>
                        <a:noFill/>
                      </a:tcPr>
                    </a:tc>
                    <a:tc>
                      <a:txBody>
                        <a:bodyPr/>
                        <a:lstStyle/>
                        <a:p>
                          <a:r>
                            <a:rPr lang="en-US" altLang="zh-TW" sz="1600" dirty="0" err="1" smtClean="0">
                              <a:latin typeface="Comic Sans MS" pitchFamily="66" charset="0"/>
                            </a:rPr>
                            <a:t>formfactor</a:t>
                          </a:r>
                          <a:r>
                            <a:rPr lang="en-US" altLang="zh-TW" sz="1600" dirty="0" smtClean="0">
                              <a:latin typeface="Comic Sans MS" pitchFamily="66" charset="0"/>
                            </a:rPr>
                            <a:t> (configuration factor ) , which specifies the fraction of energy leaving the patch j that arrives at patch </a:t>
                          </a:r>
                          <a:r>
                            <a:rPr lang="en-US" altLang="zh-TW" sz="1600" dirty="0" err="1" smtClean="0">
                              <a:latin typeface="Comic Sans MS" pitchFamily="66" charset="0"/>
                            </a:rPr>
                            <a:t>i</a:t>
                          </a:r>
                          <a:endParaRPr lang="zh-TW" altLang="en-US" sz="1600" dirty="0">
                            <a:latin typeface="Comic Sans MS" pitchFamily="66" charset="0"/>
                          </a:endParaRPr>
                        </a:p>
                      </a:txBody>
                      <a:tcPr>
                        <a:noFill/>
                      </a:tcPr>
                    </a:tc>
                  </a:tr>
                  <a:tr h="286925">
                    <a:tc>
                      <a:txBody>
                        <a:bodyPr/>
                        <a:lstStyle/>
                        <a:p>
                          <a:pPr algn="l"/>
                          <a14:m>
                            <m:oMath xmlns:m="http://schemas.openxmlformats.org/officeDocument/2006/math">
                              <m:sSub>
                                <m:sSubPr>
                                  <m:ctrlPr>
                                    <a:rPr lang="en-US" altLang="zh-TW" sz="1600" i="1" smtClean="0">
                                      <a:latin typeface="Cambria Math" panose="02040503050406030204" pitchFamily="18" charset="0"/>
                                    </a:rPr>
                                  </m:ctrlPr>
                                </m:sSubPr>
                                <m:e>
                                  <m:r>
                                    <a:rPr lang="en-US" altLang="zh-TW" sz="1600" b="0" i="1" smtClean="0">
                                      <a:latin typeface="Cambria Math"/>
                                    </a:rPr>
                                    <m:t>𝐴</m:t>
                                  </m:r>
                                </m:e>
                                <m:sub>
                                  <m:r>
                                    <a:rPr lang="en-US" altLang="zh-TW" sz="1600" b="0" i="1" smtClean="0">
                                      <a:latin typeface="Cambria Math"/>
                                    </a:rPr>
                                    <m:t>𝑖</m:t>
                                  </m:r>
                                </m:sub>
                              </m:sSub>
                              <m:sSub>
                                <m:sSubPr>
                                  <m:ctrlPr>
                                    <a:rPr lang="en-US" altLang="zh-TW" sz="1600" i="1" smtClean="0">
                                      <a:latin typeface="Cambria Math" panose="02040503050406030204" pitchFamily="18" charset="0"/>
                                    </a:rPr>
                                  </m:ctrlPr>
                                </m:sSubPr>
                                <m:e>
                                  <m:r>
                                    <a:rPr lang="en-US" altLang="zh-TW" sz="1600" b="0" i="1" smtClean="0">
                                      <a:latin typeface="Cambria Math"/>
                                    </a:rPr>
                                    <m:t>,</m:t>
                                  </m:r>
                                  <m:r>
                                    <a:rPr lang="en-US" altLang="zh-TW" sz="1600" b="0" i="1" smtClean="0">
                                      <a:latin typeface="Cambria Math"/>
                                    </a:rPr>
                                    <m:t>𝐴</m:t>
                                  </m:r>
                                </m:e>
                                <m:sub>
                                  <m:r>
                                    <a:rPr lang="en-US" altLang="zh-TW" sz="1600" b="0" i="1" smtClean="0">
                                      <a:latin typeface="Cambria Math"/>
                                    </a:rPr>
                                    <m:t>𝑗</m:t>
                                  </m:r>
                                </m:sub>
                              </m:sSub>
                            </m:oMath>
                          </a14:m>
                          <a:r>
                            <a:rPr lang="en-US" altLang="zh-TW" sz="1600" dirty="0" smtClean="0">
                              <a:latin typeface="Comic Sans MS" pitchFamily="66" charset="0"/>
                            </a:rPr>
                            <a:t>:</a:t>
                          </a:r>
                          <a:endParaRPr lang="zh-TW" altLang="en-US" sz="1600" dirty="0">
                            <a:latin typeface="Comic Sans MS" pitchFamily="66" charset="0"/>
                          </a:endParaRPr>
                        </a:p>
                      </a:txBody>
                      <a:tcPr>
                        <a:noFill/>
                      </a:tcPr>
                    </a:tc>
                    <a:tc>
                      <a:txBody>
                        <a:bodyPr/>
                        <a:lstStyle/>
                        <a:p>
                          <a:r>
                            <a:rPr lang="en-US" altLang="zh-TW" sz="1600" dirty="0" smtClean="0">
                              <a:latin typeface="Comic Sans MS" pitchFamily="66" charset="0"/>
                            </a:rPr>
                            <a:t>areas of patch </a:t>
                          </a:r>
                          <a:r>
                            <a:rPr lang="en-US" altLang="zh-TW" sz="1600" dirty="0" err="1" smtClean="0">
                              <a:latin typeface="Comic Sans MS" pitchFamily="66" charset="0"/>
                            </a:rPr>
                            <a:t>i</a:t>
                          </a:r>
                          <a:r>
                            <a:rPr lang="en-US" altLang="zh-TW" sz="1600" dirty="0" smtClean="0">
                              <a:latin typeface="Comic Sans MS" pitchFamily="66" charset="0"/>
                            </a:rPr>
                            <a:t> and j</a:t>
                          </a:r>
                          <a:endParaRPr lang="zh-TW" altLang="en-US" sz="1600" dirty="0">
                            <a:latin typeface="Comic Sans MS" pitchFamily="66" charset="0"/>
                          </a:endParaRPr>
                        </a:p>
                      </a:txBody>
                      <a:tcPr>
                        <a:noFill/>
                      </a:tcPr>
                    </a:tc>
                  </a:tr>
                </a:tbl>
              </a:graphicData>
            </a:graphic>
          </p:graphicFrame>
        </mc:Choice>
        <mc:Fallback xmlns="">
          <p:graphicFrame>
            <p:nvGraphicFramePr>
              <p:cNvPr id="6" name="表格 5"/>
              <p:cNvGraphicFramePr>
                <a:graphicFrameLocks noGrp="1"/>
              </p:cNvGraphicFramePr>
              <p:nvPr>
                <p:extLst>
                  <p:ext uri="{D42A27DB-BD31-4B8C-83A1-F6EECF244321}">
                    <p14:modId xmlns:a14="http://schemas.microsoft.com/office/drawing/2010/main" xmlns="" xmlns:p14="http://schemas.microsoft.com/office/powerpoint/2010/main" val="2238260024"/>
                  </p:ext>
                </p:extLst>
              </p:nvPr>
            </p:nvGraphicFramePr>
            <p:xfrm>
              <a:off x="1436812" y="2837668"/>
              <a:ext cx="7383660" cy="2042160"/>
            </p:xfrm>
            <a:graphic>
              <a:graphicData uri="http://schemas.openxmlformats.org/drawingml/2006/table">
                <a:tbl>
                  <a:tblPr firstRow="1" bandRow="1">
                    <a:tableStyleId>{5C22544A-7EE6-4342-B048-85BDC9FD1C3A}</a:tableStyleId>
                  </a:tblPr>
                  <a:tblGrid>
                    <a:gridCol w="703206"/>
                    <a:gridCol w="6680454"/>
                  </a:tblGrid>
                  <a:tr h="354902">
                    <a:tc>
                      <a:txBody>
                        <a:bodyPr/>
                        <a:lstStyle/>
                        <a:p>
                          <a:endParaRPr lang="zh-TW"/>
                        </a:p>
                      </a:txBody>
                      <a:tcPr>
                        <a:blipFill rotWithShape="1">
                          <a:blip r:embed="rId3"/>
                          <a:stretch>
                            <a:fillRect l="-870" t="-3448" r="-953043" b="-474138"/>
                          </a:stretch>
                        </a:blipFill>
                      </a:tcPr>
                    </a:tc>
                    <a:tc>
                      <a:txBody>
                        <a:bodyPr/>
                        <a:lstStyle/>
                        <a:p>
                          <a:r>
                            <a:rPr lang="en-US" altLang="zh-TW" sz="1600" b="0" dirty="0" smtClean="0">
                              <a:solidFill>
                                <a:sysClr val="windowText" lastClr="000000"/>
                              </a:solidFill>
                              <a:latin typeface="Comic Sans MS" pitchFamily="66" charset="0"/>
                            </a:rPr>
                            <a:t>the </a:t>
                          </a:r>
                          <a:r>
                            <a:rPr lang="en-US" altLang="zh-TW" sz="1600" b="0" dirty="0" err="1" smtClean="0">
                              <a:solidFill>
                                <a:sysClr val="windowText" lastClr="000000"/>
                              </a:solidFill>
                              <a:latin typeface="Comic Sans MS" pitchFamily="66" charset="0"/>
                            </a:rPr>
                            <a:t>radiosity</a:t>
                          </a:r>
                          <a:r>
                            <a:rPr lang="en-US" altLang="zh-TW" sz="1600" b="0" dirty="0" smtClean="0">
                              <a:solidFill>
                                <a:sysClr val="windowText" lastClr="000000"/>
                              </a:solidFill>
                              <a:latin typeface="Comic Sans MS" pitchFamily="66" charset="0"/>
                            </a:rPr>
                            <a:t> of patches </a:t>
                          </a:r>
                          <a:r>
                            <a:rPr lang="en-US" altLang="zh-TW" sz="1600" b="0" dirty="0" err="1" smtClean="0">
                              <a:solidFill>
                                <a:sysClr val="windowText" lastClr="000000"/>
                              </a:solidFill>
                              <a:latin typeface="Comic Sans MS" pitchFamily="66" charset="0"/>
                            </a:rPr>
                            <a:t>i</a:t>
                          </a:r>
                          <a:r>
                            <a:rPr lang="en-US" altLang="zh-TW" sz="1600" b="0" dirty="0" smtClean="0">
                              <a:solidFill>
                                <a:sysClr val="windowText" lastClr="000000"/>
                              </a:solidFill>
                              <a:latin typeface="Comic Sans MS" pitchFamily="66" charset="0"/>
                            </a:rPr>
                            <a:t> and j</a:t>
                          </a:r>
                          <a:endParaRPr lang="zh-TW" altLang="en-US" sz="1600" b="0" dirty="0">
                            <a:solidFill>
                              <a:sysClr val="windowText" lastClr="000000"/>
                            </a:solidFill>
                            <a:latin typeface="Comic Sans MS" pitchFamily="66" charset="0"/>
                          </a:endParaRPr>
                        </a:p>
                      </a:txBody>
                      <a:tcPr>
                        <a:noFill/>
                      </a:tcPr>
                    </a:tc>
                  </a:tr>
                  <a:tr h="335280">
                    <a:tc>
                      <a:txBody>
                        <a:bodyPr/>
                        <a:lstStyle/>
                        <a:p>
                          <a:endParaRPr lang="zh-TW"/>
                        </a:p>
                      </a:txBody>
                      <a:tcPr>
                        <a:blipFill rotWithShape="1">
                          <a:blip r:embed="rId3"/>
                          <a:stretch>
                            <a:fillRect l="-870" t="-109091" r="-953043" b="-400000"/>
                          </a:stretch>
                        </a:blipFill>
                      </a:tcPr>
                    </a:tc>
                    <a:tc>
                      <a:txBody>
                        <a:bodyPr/>
                        <a:lstStyle/>
                        <a:p>
                          <a:r>
                            <a:rPr lang="en-US" altLang="zh-TW" sz="1600" dirty="0" smtClean="0">
                              <a:latin typeface="Comic Sans MS" pitchFamily="66" charset="0"/>
                            </a:rPr>
                            <a:t>the rate at which light is emitted from patch </a:t>
                          </a:r>
                          <a:r>
                            <a:rPr lang="en-US" altLang="zh-TW" sz="1600" dirty="0" err="1" smtClean="0">
                              <a:latin typeface="Comic Sans MS" pitchFamily="66" charset="0"/>
                            </a:rPr>
                            <a:t>i</a:t>
                          </a:r>
                          <a:endParaRPr lang="zh-TW" altLang="en-US" sz="1600" dirty="0">
                            <a:latin typeface="Comic Sans MS" pitchFamily="66" charset="0"/>
                          </a:endParaRPr>
                        </a:p>
                      </a:txBody>
                      <a:tcPr>
                        <a:noFill/>
                      </a:tcPr>
                    </a:tc>
                  </a:tr>
                  <a:tr h="335280">
                    <a:tc>
                      <a:txBody>
                        <a:bodyPr/>
                        <a:lstStyle/>
                        <a:p>
                          <a:endParaRPr lang="zh-TW"/>
                        </a:p>
                      </a:txBody>
                      <a:tcPr>
                        <a:blipFill rotWithShape="1">
                          <a:blip r:embed="rId3"/>
                          <a:stretch>
                            <a:fillRect l="-870" t="-205357" r="-953043" b="-292857"/>
                          </a:stretch>
                        </a:blipFill>
                      </a:tcPr>
                    </a:tc>
                    <a:tc>
                      <a:txBody>
                        <a:bodyPr/>
                        <a:lstStyle/>
                        <a:p>
                          <a:pPr>
                            <a:lnSpc>
                              <a:spcPts val="1920"/>
                            </a:lnSpc>
                          </a:pPr>
                          <a:r>
                            <a:rPr lang="en-US" altLang="zh-TW" sz="1600" dirty="0" smtClean="0">
                              <a:latin typeface="Comic Sans MS" pitchFamily="66" charset="0"/>
                            </a:rPr>
                            <a:t>patch i's reflectivity</a:t>
                          </a:r>
                          <a:endParaRPr lang="zh-TW" altLang="en-US" sz="1600" dirty="0">
                            <a:latin typeface="Comic Sans MS" pitchFamily="66" charset="0"/>
                          </a:endParaRPr>
                        </a:p>
                      </a:txBody>
                      <a:tcPr>
                        <a:noFill/>
                      </a:tcPr>
                    </a:tc>
                  </a:tr>
                  <a:tr h="579120">
                    <a:tc>
                      <a:txBody>
                        <a:bodyPr/>
                        <a:lstStyle/>
                        <a:p>
                          <a:endParaRPr lang="zh-TW"/>
                        </a:p>
                      </a:txBody>
                      <a:tcPr>
                        <a:blipFill rotWithShape="1">
                          <a:blip r:embed="rId3"/>
                          <a:stretch>
                            <a:fillRect l="-870" t="-180000" r="-953043" b="-72632"/>
                          </a:stretch>
                        </a:blipFill>
                      </a:tcPr>
                    </a:tc>
                    <a:tc>
                      <a:txBody>
                        <a:bodyPr/>
                        <a:lstStyle/>
                        <a:p>
                          <a:r>
                            <a:rPr lang="en-US" altLang="zh-TW" sz="1600" dirty="0" err="1" smtClean="0">
                              <a:latin typeface="Comic Sans MS" pitchFamily="66" charset="0"/>
                            </a:rPr>
                            <a:t>formfactor</a:t>
                          </a:r>
                          <a:r>
                            <a:rPr lang="en-US" altLang="zh-TW" sz="1600" dirty="0" smtClean="0">
                              <a:latin typeface="Comic Sans MS" pitchFamily="66" charset="0"/>
                            </a:rPr>
                            <a:t> (configuration factor ) , which specifies the fraction of energy leaving the patch j that arrives at patch </a:t>
                          </a:r>
                          <a:r>
                            <a:rPr lang="en-US" altLang="zh-TW" sz="1600" dirty="0" err="1" smtClean="0">
                              <a:latin typeface="Comic Sans MS" pitchFamily="66" charset="0"/>
                            </a:rPr>
                            <a:t>i</a:t>
                          </a:r>
                          <a:endParaRPr lang="zh-TW" altLang="en-US" sz="1600" dirty="0">
                            <a:latin typeface="Comic Sans MS" pitchFamily="66" charset="0"/>
                          </a:endParaRPr>
                        </a:p>
                      </a:txBody>
                      <a:tcPr>
                        <a:noFill/>
                      </a:tcPr>
                    </a:tc>
                  </a:tr>
                  <a:tr h="354902">
                    <a:tc>
                      <a:txBody>
                        <a:bodyPr/>
                        <a:lstStyle/>
                        <a:p>
                          <a:endParaRPr lang="zh-TW"/>
                        </a:p>
                      </a:txBody>
                      <a:tcPr>
                        <a:blipFill rotWithShape="1">
                          <a:blip r:embed="rId3"/>
                          <a:stretch>
                            <a:fillRect l="-870" t="-458621" r="-953043" b="-18966"/>
                          </a:stretch>
                        </a:blipFill>
                      </a:tcPr>
                    </a:tc>
                    <a:tc>
                      <a:txBody>
                        <a:bodyPr/>
                        <a:lstStyle/>
                        <a:p>
                          <a:r>
                            <a:rPr lang="en-US" altLang="zh-TW" sz="1600" dirty="0" smtClean="0">
                              <a:latin typeface="Comic Sans MS" pitchFamily="66" charset="0"/>
                            </a:rPr>
                            <a:t>areas of patch </a:t>
                          </a:r>
                          <a:r>
                            <a:rPr lang="en-US" altLang="zh-TW" sz="1600" dirty="0" err="1" smtClean="0">
                              <a:latin typeface="Comic Sans MS" pitchFamily="66" charset="0"/>
                            </a:rPr>
                            <a:t>i</a:t>
                          </a:r>
                          <a:r>
                            <a:rPr lang="en-US" altLang="zh-TW" sz="1600" dirty="0" smtClean="0">
                              <a:latin typeface="Comic Sans MS" pitchFamily="66" charset="0"/>
                            </a:rPr>
                            <a:t> and j</a:t>
                          </a:r>
                          <a:endParaRPr lang="zh-TW" altLang="en-US" sz="1600" dirty="0">
                            <a:latin typeface="Comic Sans MS" pitchFamily="66" charset="0"/>
                          </a:endParaRPr>
                        </a:p>
                      </a:txBody>
                      <a:tcPr>
                        <a:noFill/>
                      </a:tcPr>
                    </a:tc>
                  </a:tr>
                </a:tbl>
              </a:graphicData>
            </a:graphic>
          </p:graphicFrame>
        </mc:Fallback>
      </mc:AlternateContent>
      <p:sp>
        <p:nvSpPr>
          <p:cNvPr id="7" name="矩形 6"/>
          <p:cNvSpPr/>
          <p:nvPr/>
        </p:nvSpPr>
        <p:spPr>
          <a:xfrm>
            <a:off x="707497" y="2765660"/>
            <a:ext cx="768159" cy="338554"/>
          </a:xfrm>
          <a:prstGeom prst="rect">
            <a:avLst/>
          </a:prstGeom>
        </p:spPr>
        <p:txBody>
          <a:bodyPr wrap="none">
            <a:spAutoFit/>
          </a:bodyPr>
          <a:lstStyle/>
          <a:p>
            <a:r>
              <a:rPr lang="en-US" altLang="zh-TW" sz="1600" dirty="0">
                <a:latin typeface="Comic Sans MS" pitchFamily="66" charset="0"/>
              </a:rPr>
              <a:t>where</a:t>
            </a:r>
            <a:endParaRPr lang="zh-TW" altLang="en-US" sz="1600" dirty="0">
              <a:latin typeface="Comic Sans MS" pitchFamily="66" charset="0"/>
            </a:endParaRPr>
          </a:p>
        </p:txBody>
      </p:sp>
      <p:sp>
        <p:nvSpPr>
          <p:cNvPr id="9" name="矩形 8"/>
          <p:cNvSpPr/>
          <p:nvPr/>
        </p:nvSpPr>
        <p:spPr>
          <a:xfrm>
            <a:off x="5563617" y="2580994"/>
            <a:ext cx="1983235" cy="369332"/>
          </a:xfrm>
          <a:prstGeom prst="rect">
            <a:avLst/>
          </a:prstGeom>
        </p:spPr>
        <p:txBody>
          <a:bodyPr wrap="none">
            <a:spAutoFit/>
          </a:bodyPr>
          <a:lstStyle/>
          <a:p>
            <a:r>
              <a:rPr lang="en-US" altLang="zh-TW" dirty="0"/>
              <a:t>( Energy Balance )</a:t>
            </a:r>
            <a:endParaRPr lang="zh-TW" altLang="en-US" dirty="0"/>
          </a:p>
        </p:txBody>
      </p:sp>
      <p:pic>
        <p:nvPicPr>
          <p:cNvPr id="88067" name="Picture 3" descr="C:\Users\tantofish\Desktop\p89-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254344"/>
            <a:ext cx="2520280" cy="150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7226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effectLst>
                  <a:outerShdw blurRad="38100" dist="38100" dir="2700000" algn="tl">
                    <a:srgbClr val="000000">
                      <a:alpha val="43137"/>
                    </a:srgbClr>
                  </a:outerShdw>
                </a:effectLst>
                <a:latin typeface="Comic Sans MS" pitchFamily="66" charset="0"/>
              </a:rPr>
              <a:t>2.1 Gathering vs. </a:t>
            </a:r>
            <a:r>
              <a:rPr lang="en-US" altLang="zh-TW" sz="3600" dirty="0" smtClean="0">
                <a:effectLst>
                  <a:outerShdw blurRad="38100" dist="38100" dir="2700000" algn="tl">
                    <a:srgbClr val="000000">
                      <a:alpha val="43137"/>
                    </a:srgbClr>
                  </a:outerShdw>
                </a:effectLst>
                <a:latin typeface="Comic Sans MS" pitchFamily="66" charset="0"/>
              </a:rPr>
              <a:t>shooting</a:t>
            </a:r>
            <a:endParaRPr lang="en-US" altLang="zh-TW" sz="3600" dirty="0">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201</a:t>
            </a:fld>
            <a:endParaRPr lang="zh-TW" altLang="en-US"/>
          </a:p>
        </p:txBody>
      </p:sp>
      <p:cxnSp>
        <p:nvCxnSpPr>
          <p:cNvPr id="41" name="直線接點 40"/>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
        <p:nvSpPr>
          <p:cNvPr id="6" name="內容版面配置區 5"/>
          <p:cNvSpPr>
            <a:spLocks noGrp="1"/>
          </p:cNvSpPr>
          <p:nvPr>
            <p:ph idx="1"/>
          </p:nvPr>
        </p:nvSpPr>
        <p:spPr/>
        <p:txBody>
          <a:bodyPr/>
          <a:lstStyle/>
          <a:p>
            <a:pPr marL="0" indent="0">
              <a:buNone/>
            </a:pPr>
            <a:r>
              <a:rPr lang="en-US" altLang="zh-TW" sz="2000" dirty="0">
                <a:latin typeface="Comic Sans MS" pitchFamily="66" charset="0"/>
              </a:rPr>
              <a:t>Reconsider </a:t>
            </a:r>
            <a:r>
              <a:rPr lang="en-US" altLang="zh-TW" sz="2000" dirty="0" smtClean="0">
                <a:latin typeface="Comic Sans MS" pitchFamily="66" charset="0"/>
              </a:rPr>
              <a:t>the equation</a:t>
            </a:r>
            <a:endParaRPr lang="en-US" altLang="zh-TW" sz="2000" dirty="0">
              <a:latin typeface="Comic Sans MS" pitchFamily="66" charset="0"/>
            </a:endParaRPr>
          </a:p>
          <a:p>
            <a:endParaRPr lang="zh-TW" altLang="en-US" dirty="0"/>
          </a:p>
        </p:txBody>
      </p:sp>
      <p:pic>
        <p:nvPicPr>
          <p:cNvPr id="89091" name="Picture 3" descr="C:\Users\tantofish\Desktop\p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53017"/>
            <a:ext cx="6264695" cy="404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1475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84"/>
            <a:ext cx="8229600" cy="864096"/>
          </a:xfrm>
        </p:spPr>
        <p:txBody>
          <a:bodyPr>
            <a:normAutofit/>
          </a:bodyPr>
          <a:lstStyle/>
          <a:p>
            <a:r>
              <a:rPr lang="en-US" altLang="zh-TW" sz="3600" dirty="0" smtClean="0">
                <a:effectLst>
                  <a:outerShdw blurRad="38100" dist="38100" dir="2700000" algn="tl">
                    <a:srgbClr val="000000">
                      <a:alpha val="43137"/>
                    </a:srgbClr>
                  </a:outerShdw>
                </a:effectLst>
                <a:latin typeface="Comic Sans MS" pitchFamily="66" charset="0"/>
              </a:rPr>
              <a:t>1.2 Form-factor</a:t>
            </a:r>
            <a:endParaRPr lang="en-US" altLang="zh-TW" sz="3600" dirty="0">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202</a:t>
            </a:fld>
            <a:endParaRPr lang="zh-TW" altLang="en-US"/>
          </a:p>
        </p:txBody>
      </p:sp>
      <p:cxnSp>
        <p:nvCxnSpPr>
          <p:cNvPr id="41" name="直線接點 40"/>
          <p:cNvCxnSpPr/>
          <p:nvPr/>
        </p:nvCxnSpPr>
        <p:spPr>
          <a:xfrm>
            <a:off x="107504" y="836712"/>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9" name="Picture 2" descr="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718671"/>
            <a:ext cx="3312368" cy="212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5"/>
          <p:cNvSpPr>
            <a:spLocks noChangeShapeType="1"/>
          </p:cNvSpPr>
          <p:nvPr/>
        </p:nvSpPr>
        <p:spPr bwMode="auto">
          <a:xfrm flipH="1">
            <a:off x="3306961" y="1280318"/>
            <a:ext cx="381000" cy="457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endParaRPr lang="zh-TW" altLang="en-US"/>
          </a:p>
        </p:txBody>
      </p:sp>
      <p:graphicFrame>
        <p:nvGraphicFramePr>
          <p:cNvPr id="16" name="物件 15">
            <a:hlinkClick r:id="" action="ppaction://ole?verb=0"/>
          </p:cNvPr>
          <p:cNvGraphicFramePr>
            <a:graphicFrameLocks noChangeAspect="1"/>
          </p:cNvGraphicFramePr>
          <p:nvPr>
            <p:extLst>
              <p:ext uri="{D42A27DB-BD31-4B8C-83A1-F6EECF244321}">
                <p14:modId xmlns:p14="http://schemas.microsoft.com/office/powerpoint/2010/main" val="2472032210"/>
              </p:ext>
            </p:extLst>
          </p:nvPr>
        </p:nvGraphicFramePr>
        <p:xfrm>
          <a:off x="2915816" y="1718671"/>
          <a:ext cx="360039" cy="298258"/>
        </p:xfrm>
        <a:graphic>
          <a:graphicData uri="http://schemas.openxmlformats.org/presentationml/2006/ole">
            <mc:AlternateContent xmlns:mc="http://schemas.openxmlformats.org/markup-compatibility/2006">
              <mc:Choice xmlns:v="urn:schemas-microsoft-com:vml" Requires="v">
                <p:oleObj spid="_x0000_s90429" name="Equation" r:id="rId4" imgW="241091" imgH="177646" progId="">
                  <p:embed/>
                </p:oleObj>
              </mc:Choice>
              <mc:Fallback>
                <p:oleObj name="Equation" r:id="rId4" imgW="241091" imgH="177646" progId="">
                  <p:embed/>
                  <p:pic>
                    <p:nvPicPr>
                      <p:cNvPr id="0" name="Picture 1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1718671"/>
                        <a:ext cx="360039" cy="2982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7" name="文字方塊 16"/>
              <p:cNvSpPr txBox="1"/>
              <p:nvPr/>
            </p:nvSpPr>
            <p:spPr>
              <a:xfrm>
                <a:off x="3961132" y="1695479"/>
                <a:ext cx="4057842" cy="6668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rPr>
                          </m:ctrlPr>
                        </m:fPr>
                        <m:num>
                          <m:r>
                            <a:rPr lang="en-US" altLang="zh-TW" b="0" i="1" smtClean="0">
                              <a:latin typeface="Cambria Math"/>
                            </a:rPr>
                            <m:t>𝑒𝑛𝑒𝑟𝑔𝑦</m:t>
                          </m:r>
                        </m:num>
                        <m:den>
                          <m:r>
                            <a:rPr lang="en-US" altLang="zh-TW" b="0" i="1" smtClean="0">
                              <a:latin typeface="Cambria Math"/>
                            </a:rPr>
                            <m:t>𝑢𝑛𝑖𝑡</m:t>
                          </m:r>
                          <m:r>
                            <a:rPr lang="en-US" altLang="zh-TW" b="0" i="1" smtClean="0">
                              <a:latin typeface="Cambria Math"/>
                            </a:rPr>
                            <m:t> </m:t>
                          </m:r>
                          <m:r>
                            <a:rPr lang="en-US" altLang="zh-TW" b="0" i="1" smtClean="0">
                              <a:latin typeface="Cambria Math"/>
                            </a:rPr>
                            <m:t>𝑠𝑜𝑙𝑖𝑑</m:t>
                          </m:r>
                          <m:r>
                            <a:rPr lang="en-US" altLang="zh-TW" b="0" i="1" smtClean="0">
                              <a:latin typeface="Cambria Math"/>
                            </a:rPr>
                            <m:t> </m:t>
                          </m:r>
                          <m:r>
                            <a:rPr lang="en-US" altLang="zh-TW" b="0" i="1" smtClean="0">
                              <a:latin typeface="Cambria Math"/>
                            </a:rPr>
                            <m:t>𝑎𝑛𝑔𝑙𝑒</m:t>
                          </m:r>
                        </m:den>
                      </m:f>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𝑑𝑃</m:t>
                          </m:r>
                        </m:num>
                        <m:den>
                          <m:r>
                            <a:rPr lang="en-US" altLang="zh-TW" b="0" i="1" smtClean="0">
                              <a:latin typeface="Cambria Math"/>
                            </a:rPr>
                            <m:t>𝑑</m:t>
                          </m:r>
                          <m:r>
                            <a:rPr lang="zh-TW" altLang="en-US" b="0" i="1" smtClean="0">
                              <a:latin typeface="Cambria Math"/>
                            </a:rPr>
                            <m:t>𝜔</m:t>
                          </m:r>
                        </m:den>
                      </m:f>
                      <m:r>
                        <a:rPr lang="en-US" altLang="zh-TW" b="0" i="1" smtClean="0">
                          <a:latin typeface="Cambria Math"/>
                        </a:rPr>
                        <m:t>=</m:t>
                      </m:r>
                      <m:r>
                        <a:rPr lang="en-US" altLang="zh-TW" b="0" i="1" smtClean="0">
                          <a:latin typeface="Cambria Math"/>
                        </a:rPr>
                        <m:t>𝑘</m:t>
                      </m:r>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zh-TW" altLang="en-US" b="0" i="1" smtClean="0">
                              <a:latin typeface="Cambria Math"/>
                            </a:rPr>
                            <m:t>𝜙</m:t>
                          </m:r>
                        </m:e>
                      </m:func>
                      <m:r>
                        <a:rPr lang="en-US" altLang="zh-TW" b="0" i="1" smtClean="0">
                          <a:latin typeface="Cambria Math"/>
                        </a:rPr>
                        <m:t>…</m:t>
                      </m:r>
                      <m:d>
                        <m:dPr>
                          <m:ctrlPr>
                            <a:rPr lang="en-US" altLang="zh-TW" b="0" i="1" smtClean="0">
                              <a:latin typeface="Cambria Math" panose="02040503050406030204" pitchFamily="18" charset="0"/>
                            </a:rPr>
                          </m:ctrlPr>
                        </m:dPr>
                        <m:e>
                          <m:r>
                            <a:rPr lang="en-US" altLang="zh-TW" b="0" i="1" smtClean="0">
                              <a:latin typeface="Cambria Math"/>
                            </a:rPr>
                            <m:t>1</m:t>
                          </m:r>
                        </m:e>
                      </m:d>
                    </m:oMath>
                  </m:oMathPara>
                </a14:m>
                <a:endParaRPr lang="en-US" altLang="zh-TW" b="0" dirty="0" smtClean="0"/>
              </a:p>
            </p:txBody>
          </p:sp>
        </mc:Choice>
        <mc:Fallback xmlns="">
          <p:sp>
            <p:nvSpPr>
              <p:cNvPr id="17" name="文字方塊 16"/>
              <p:cNvSpPr txBox="1">
                <a:spLocks noRot="1" noChangeAspect="1" noMove="1" noResize="1" noEditPoints="1" noAdjustHandles="1" noChangeArrowheads="1" noChangeShapeType="1" noTextEdit="1"/>
              </p:cNvSpPr>
              <p:nvPr/>
            </p:nvSpPr>
            <p:spPr>
              <a:xfrm>
                <a:off x="3961132" y="1695479"/>
                <a:ext cx="4057842" cy="666849"/>
              </a:xfrm>
              <a:prstGeom prst="rect">
                <a:avLst/>
              </a:prstGeom>
              <a:blipFill rotWithShape="1">
                <a:blip r:embed="rId6"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3986258" y="2564904"/>
                <a:ext cx="3296031" cy="772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𝑖</m:t>
                      </m:r>
                      <m:r>
                        <a:rPr lang="en-US" altLang="zh-TW" b="0" i="1" smtClean="0">
                          <a:latin typeface="Cambria Math"/>
                        </a:rPr>
                        <m:t>=</m:t>
                      </m:r>
                      <m:f>
                        <m:fPr>
                          <m:ctrlPr>
                            <a:rPr lang="en-US" altLang="zh-TW" i="1">
                              <a:latin typeface="Cambria Math" panose="02040503050406030204" pitchFamily="18" charset="0"/>
                            </a:rPr>
                          </m:ctrlPr>
                        </m:fPr>
                        <m:num>
                          <m:f>
                            <m:fPr>
                              <m:type m:val="skw"/>
                              <m:ctrlPr>
                                <a:rPr lang="en-US" altLang="zh-TW" i="1" smtClean="0">
                                  <a:latin typeface="Cambria Math" panose="02040503050406030204" pitchFamily="18" charset="0"/>
                                </a:rPr>
                              </m:ctrlPr>
                            </m:fPr>
                            <m:num>
                              <m:r>
                                <a:rPr lang="en-US" altLang="zh-TW" b="0" i="1" smtClean="0">
                                  <a:latin typeface="Cambria Math"/>
                                </a:rPr>
                                <m:t>𝑑𝑃</m:t>
                              </m:r>
                            </m:num>
                            <m:den>
                              <m:r>
                                <a:rPr lang="en-US" altLang="zh-TW" b="0" i="1" smtClean="0">
                                  <a:latin typeface="Cambria Math"/>
                                </a:rPr>
                                <m:t>𝑑</m:t>
                              </m:r>
                              <m:r>
                                <a:rPr lang="zh-TW" altLang="en-US" b="0" i="1" smtClean="0">
                                  <a:latin typeface="Cambria Math"/>
                                </a:rPr>
                                <m:t>𝜔</m:t>
                              </m:r>
                            </m:den>
                          </m:f>
                        </m:num>
                        <m:den>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smtClean="0">
                                  <a:latin typeface="Cambria Math"/>
                                </a:rPr>
                                <m:t>𝜙</m:t>
                              </m:r>
                            </m:e>
                          </m:func>
                        </m:den>
                      </m:f>
                      <m:r>
                        <a:rPr lang="en-US" altLang="zh-TW" b="0" i="1" smtClean="0">
                          <a:latin typeface="Cambria Math"/>
                        </a:rPr>
                        <m:t>=</m:t>
                      </m:r>
                      <m:f>
                        <m:fPr>
                          <m:ctrlPr>
                            <a:rPr lang="en-US" altLang="zh-TW" b="0" i="1" smtClean="0">
                              <a:latin typeface="Cambria Math" panose="02040503050406030204" pitchFamily="18" charset="0"/>
                            </a:rPr>
                          </m:ctrlPr>
                        </m:fPr>
                        <m:num>
                          <m:r>
                            <a:rPr lang="en-US" altLang="zh-TW" i="1">
                              <a:latin typeface="Cambria Math"/>
                            </a:rPr>
                            <m:t>𝑘</m:t>
                          </m:r>
                          <m:func>
                            <m:funcPr>
                              <m:ctrlPr>
                                <a:rPr lang="en-US" altLang="zh-TW" i="1">
                                  <a:latin typeface="Cambria Math" panose="02040503050406030204" pitchFamily="18" charset="0"/>
                                </a:rPr>
                              </m:ctrlPr>
                            </m:funcPr>
                            <m:fName>
                              <m:r>
                                <m:rPr>
                                  <m:sty m:val="p"/>
                                </m:rPr>
                                <a:rPr lang="en-US" altLang="zh-TW">
                                  <a:latin typeface="Cambria Math"/>
                                </a:rPr>
                                <m:t>cos</m:t>
                              </m:r>
                            </m:fName>
                            <m:e>
                              <m:r>
                                <a:rPr lang="zh-TW" altLang="en-US" i="1">
                                  <a:latin typeface="Cambria Math"/>
                                </a:rPr>
                                <m:t>𝜙</m:t>
                              </m:r>
                            </m:e>
                          </m:func>
                        </m:num>
                        <m:den>
                          <m:func>
                            <m:funcPr>
                              <m:ctrlPr>
                                <a:rPr lang="en-US" altLang="zh-TW" i="1" smtClean="0">
                                  <a:latin typeface="Cambria Math" panose="02040503050406030204" pitchFamily="18" charset="0"/>
                                </a:rPr>
                              </m:ctrlPr>
                            </m:funcPr>
                            <m:fName>
                              <m:r>
                                <m:rPr>
                                  <m:sty m:val="p"/>
                                </m:rPr>
                                <a:rPr lang="en-US" altLang="zh-TW">
                                  <a:latin typeface="Cambria Math"/>
                                </a:rPr>
                                <m:t>cos</m:t>
                              </m:r>
                            </m:fName>
                            <m:e>
                              <m:r>
                                <a:rPr lang="zh-TW" altLang="en-US" i="1">
                                  <a:latin typeface="Cambria Math"/>
                                </a:rPr>
                                <m:t>𝜙</m:t>
                              </m:r>
                            </m:e>
                          </m:func>
                        </m:den>
                      </m:f>
                      <m:r>
                        <a:rPr lang="en-US" altLang="zh-TW" b="0" i="1" smtClean="0">
                          <a:latin typeface="Cambria Math"/>
                        </a:rPr>
                        <m:t>=</m:t>
                      </m:r>
                      <m:r>
                        <a:rPr lang="en-US" altLang="zh-TW" b="0" i="1" smtClean="0">
                          <a:latin typeface="Cambria Math"/>
                        </a:rPr>
                        <m:t>𝑘</m:t>
                      </m:r>
                      <m:r>
                        <a:rPr lang="en-US" altLang="zh-TW" b="0" i="1" smtClean="0">
                          <a:latin typeface="Cambria Math"/>
                        </a:rPr>
                        <m:t>…(2)</m:t>
                      </m:r>
                    </m:oMath>
                  </m:oMathPara>
                </a14:m>
                <a:endParaRPr lang="en-US" altLang="zh-TW" b="0" dirty="0" smtClean="0"/>
              </a:p>
            </p:txBody>
          </p:sp>
        </mc:Choice>
        <mc:Fallback xmlns="">
          <p:sp>
            <p:nvSpPr>
              <p:cNvPr id="21" name="文字方塊 20"/>
              <p:cNvSpPr txBox="1">
                <a:spLocks noRot="1" noChangeAspect="1" noMove="1" noResize="1" noEditPoints="1" noAdjustHandles="1" noChangeArrowheads="1" noChangeShapeType="1" noTextEdit="1"/>
              </p:cNvSpPr>
              <p:nvPr/>
            </p:nvSpPr>
            <p:spPr>
              <a:xfrm>
                <a:off x="3986258" y="2564904"/>
                <a:ext cx="3296031" cy="772712"/>
              </a:xfrm>
              <a:prstGeom prst="rect">
                <a:avLst/>
              </a:prstGeom>
              <a:blipFill rotWithShape="1">
                <a:blip r:embed="rId7"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3961131" y="3461400"/>
                <a:ext cx="5003357" cy="6601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𝑃</m:t>
                      </m:r>
                      <m:d>
                        <m:dPr>
                          <m:ctrlPr>
                            <a:rPr lang="en-US" altLang="zh-TW" b="0" i="1" smtClean="0">
                              <a:latin typeface="Cambria Math" panose="02040503050406030204" pitchFamily="18" charset="0"/>
                            </a:rPr>
                          </m:ctrlPr>
                        </m:dPr>
                        <m:e>
                          <m:r>
                            <a:rPr lang="en-US" altLang="zh-TW" b="0" i="1" smtClean="0">
                              <a:latin typeface="Cambria Math"/>
                            </a:rPr>
                            <m:t>𝑡𝑜𝑡𝑎𝑙</m:t>
                          </m:r>
                          <m:r>
                            <a:rPr lang="en-US" altLang="zh-TW" b="0" i="1" smtClean="0">
                              <a:latin typeface="Cambria Math"/>
                            </a:rPr>
                            <m:t> </m:t>
                          </m:r>
                          <m:r>
                            <a:rPr lang="en-US" altLang="zh-TW" b="0" i="1" smtClean="0">
                              <a:latin typeface="Cambria Math"/>
                            </a:rPr>
                            <m:t>𝑒𝑛𝑒𝑟𝑔𝑦</m:t>
                          </m:r>
                        </m:e>
                      </m:d>
                      <m:r>
                        <a:rPr lang="en-US" altLang="zh-TW" b="0" i="1" smtClean="0">
                          <a:latin typeface="Cambria Math"/>
                        </a:rPr>
                        <m:t>= </m:t>
                      </m:r>
                      <m:nary>
                        <m:naryPr>
                          <m:ctrlPr>
                            <a:rPr lang="en-US" altLang="zh-TW" b="0" i="1" smtClean="0">
                              <a:latin typeface="Cambria Math" panose="02040503050406030204" pitchFamily="18" charset="0"/>
                            </a:rPr>
                          </m:ctrlPr>
                        </m:naryPr>
                        <m:sub>
                          <m:r>
                            <m:rPr>
                              <m:brk m:alnAt="23"/>
                            </m:rPr>
                            <a:rPr lang="en-US" altLang="zh-TW" b="0" i="1" smtClean="0">
                              <a:latin typeface="Cambria Math"/>
                            </a:rPr>
                            <m:t>2</m:t>
                          </m:r>
                          <m:r>
                            <a:rPr lang="zh-TW" altLang="en-US" b="0" i="1" smtClean="0">
                              <a:latin typeface="Cambria Math"/>
                            </a:rPr>
                            <m:t>𝜋</m:t>
                          </m:r>
                        </m:sub>
                        <m:sup>
                          <m:r>
                            <a:rPr lang="en-US" altLang="zh-TW" b="0" i="1" smtClean="0">
                              <a:latin typeface="Cambria Math"/>
                            </a:rPr>
                            <m:t> </m:t>
                          </m:r>
                        </m:sup>
                        <m:e>
                          <m:r>
                            <a:rPr lang="en-US" altLang="zh-TW" b="0" i="1" smtClean="0">
                              <a:latin typeface="Cambria Math"/>
                            </a:rPr>
                            <m:t>𝑑𝑃</m:t>
                          </m:r>
                        </m:e>
                      </m:nary>
                      <m:r>
                        <a:rPr lang="en-US" altLang="zh-TW" b="0" i="1" smtClean="0">
                          <a:latin typeface="Cambria Math"/>
                        </a:rPr>
                        <m:t>=</m:t>
                      </m:r>
                      <m:nary>
                        <m:naryPr>
                          <m:ctrlPr>
                            <a:rPr lang="en-US" altLang="zh-TW" i="1">
                              <a:latin typeface="Cambria Math" panose="02040503050406030204" pitchFamily="18" charset="0"/>
                            </a:rPr>
                          </m:ctrlPr>
                        </m:naryPr>
                        <m:sub>
                          <m:r>
                            <m:rPr>
                              <m:brk m:alnAt="23"/>
                            </m:rPr>
                            <a:rPr lang="en-US" altLang="zh-TW" i="1">
                              <a:latin typeface="Cambria Math"/>
                            </a:rPr>
                            <m:t>2</m:t>
                          </m:r>
                          <m:r>
                            <a:rPr lang="zh-TW" altLang="en-US" i="1">
                              <a:latin typeface="Cambria Math"/>
                            </a:rPr>
                            <m:t>𝜋</m:t>
                          </m:r>
                        </m:sub>
                        <m:sup>
                          <m:r>
                            <a:rPr lang="en-US" altLang="zh-TW" i="1">
                              <a:latin typeface="Cambria Math"/>
                            </a:rPr>
                            <m:t> </m:t>
                          </m:r>
                        </m:sup>
                        <m:e>
                          <m:r>
                            <a:rPr lang="en-US" altLang="zh-TW" b="0" i="1" smtClean="0">
                              <a:latin typeface="Cambria Math"/>
                            </a:rPr>
                            <m:t>𝑖</m:t>
                          </m:r>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zh-TW" altLang="en-US" b="0" i="1" smtClean="0">
                                  <a:latin typeface="Cambria Math"/>
                                </a:rPr>
                                <m:t>𝜙</m:t>
                              </m:r>
                            </m:e>
                          </m:func>
                          <m:r>
                            <a:rPr lang="en-US" altLang="zh-TW" b="0" i="1" smtClean="0">
                              <a:latin typeface="Cambria Math"/>
                            </a:rPr>
                            <m:t>𝑑</m:t>
                          </m:r>
                          <m:r>
                            <a:rPr lang="zh-TW" altLang="en-US" b="0" i="1" smtClean="0">
                              <a:latin typeface="Cambria Math"/>
                            </a:rPr>
                            <m:t>𝜔</m:t>
                          </m:r>
                        </m:e>
                      </m:nary>
                      <m:r>
                        <a:rPr lang="en-US" altLang="zh-TW" b="0" i="1" smtClean="0">
                          <a:latin typeface="Cambria Math"/>
                        </a:rPr>
                        <m:t>…(3)</m:t>
                      </m:r>
                    </m:oMath>
                  </m:oMathPara>
                </a14:m>
                <a:endParaRPr lang="en-US" altLang="zh-TW" b="0" dirty="0" smtClean="0"/>
              </a:p>
            </p:txBody>
          </p:sp>
        </mc:Choice>
        <mc:Fallback xmlns="">
          <p:sp>
            <p:nvSpPr>
              <p:cNvPr id="22" name="文字方塊 21"/>
              <p:cNvSpPr txBox="1">
                <a:spLocks noRot="1" noChangeAspect="1" noMove="1" noResize="1" noEditPoints="1" noAdjustHandles="1" noChangeArrowheads="1" noChangeShapeType="1" noTextEdit="1"/>
              </p:cNvSpPr>
              <p:nvPr/>
            </p:nvSpPr>
            <p:spPr>
              <a:xfrm>
                <a:off x="3961131" y="3461400"/>
                <a:ext cx="5003357" cy="660181"/>
              </a:xfrm>
              <a:prstGeom prst="rect">
                <a:avLst/>
              </a:prstGeom>
              <a:blipFill rotWithShape="1">
                <a:blip r:embed="rId8" cstate="print"/>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2000697" y="2061398"/>
                <a:ext cx="3979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𝜙</m:t>
                      </m:r>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2000697" y="2061398"/>
                <a:ext cx="397994" cy="369332"/>
              </a:xfrm>
              <a:prstGeom prst="rect">
                <a:avLst/>
              </a:prstGeom>
              <a:blipFill rotWithShape="1">
                <a:blip r:embed="rId9" cstate="print"/>
                <a:stretch>
                  <a:fillRect b="-13115"/>
                </a:stretch>
              </a:blipFill>
            </p:spPr>
            <p:txBody>
              <a:bodyPr/>
              <a:lstStyle/>
              <a:p>
                <a:r>
                  <a:rPr lang="zh-TW" altLang="en-US">
                    <a:noFill/>
                  </a:rPr>
                  <a:t> </a:t>
                </a:r>
              </a:p>
            </p:txBody>
          </p:sp>
        </mc:Fallback>
      </mc:AlternateContent>
      <p:sp>
        <p:nvSpPr>
          <p:cNvPr id="19" name="矩形 18"/>
          <p:cNvSpPr/>
          <p:nvPr/>
        </p:nvSpPr>
        <p:spPr>
          <a:xfrm>
            <a:off x="1167520" y="1280318"/>
            <a:ext cx="1666354" cy="369332"/>
          </a:xfrm>
          <a:prstGeom prst="rect">
            <a:avLst/>
          </a:prstGeom>
        </p:spPr>
        <p:txBody>
          <a:bodyPr wrap="none">
            <a:spAutoFit/>
          </a:bodyPr>
          <a:lstStyle/>
          <a:p>
            <a:r>
              <a:rPr lang="en-US" altLang="zh-TW" dirty="0"/>
              <a:t>surface normal</a:t>
            </a:r>
            <a:endParaRPr lang="zh-TW" altLang="en-US" dirty="0"/>
          </a:p>
        </p:txBody>
      </p:sp>
      <p:sp>
        <p:nvSpPr>
          <p:cNvPr id="20" name="矩形 19"/>
          <p:cNvSpPr/>
          <p:nvPr/>
        </p:nvSpPr>
        <p:spPr>
          <a:xfrm>
            <a:off x="2833874" y="938144"/>
            <a:ext cx="1906099" cy="369332"/>
          </a:xfrm>
          <a:prstGeom prst="rect">
            <a:avLst/>
          </a:prstGeom>
        </p:spPr>
        <p:txBody>
          <a:bodyPr wrap="none">
            <a:spAutoFit/>
          </a:bodyPr>
          <a:lstStyle/>
          <a:p>
            <a:r>
              <a:rPr lang="en-US" altLang="zh-TW" dirty="0"/>
              <a:t>viewing direction</a:t>
            </a:r>
            <a:endParaRPr lang="zh-TW" altLang="en-US" dirty="0"/>
          </a:p>
        </p:txBody>
      </p:sp>
      <mc:AlternateContent xmlns:mc="http://schemas.openxmlformats.org/markup-compatibility/2006" xmlns:a14="http://schemas.microsoft.com/office/drawing/2010/main">
        <mc:Choice Requires="a14">
          <p:graphicFrame>
            <p:nvGraphicFramePr>
              <p:cNvPr id="24" name="表格 23"/>
              <p:cNvGraphicFramePr>
                <a:graphicFrameLocks noGrp="1"/>
              </p:cNvGraphicFramePr>
              <p:nvPr>
                <p:extLst>
                  <p:ext uri="{D42A27DB-BD31-4B8C-83A1-F6EECF244321}">
                    <p14:modId xmlns:p14="http://schemas.microsoft.com/office/powerpoint/2010/main" val="2370691921"/>
                  </p:ext>
                </p:extLst>
              </p:nvPr>
            </p:nvGraphicFramePr>
            <p:xfrm>
              <a:off x="913130" y="4437112"/>
              <a:ext cx="7105843" cy="1863725"/>
            </p:xfrm>
            <a:graphic>
              <a:graphicData uri="http://schemas.openxmlformats.org/drawingml/2006/table">
                <a:tbl>
                  <a:tblPr firstRow="1" bandRow="1">
                    <a:tableStyleId>{5940675A-B579-460E-94D1-54222C63F5DA}</a:tableStyleId>
                  </a:tblPr>
                  <a:tblGrid>
                    <a:gridCol w="571774"/>
                    <a:gridCol w="6534069"/>
                  </a:tblGrid>
                  <a:tr h="370840">
                    <a:tc gridSpan="2">
                      <a:txBody>
                        <a:bodyPr/>
                        <a:lstStyle/>
                        <a:p>
                          <a:r>
                            <a:rPr lang="en-US" altLang="zh-TW" sz="1600" dirty="0" smtClean="0"/>
                            <a:t>Where,</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dirty="0"/>
                        </a:p>
                      </a:txBody>
                      <a:tcPr/>
                    </a:tc>
                  </a:tr>
                  <a:tr h="370840">
                    <a:tc>
                      <a:txBody>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a:rPr>
                                  <m:t>𝑖</m:t>
                                </m:r>
                              </m:oMath>
                            </m:oMathPara>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600" dirty="0" smtClean="0"/>
                            <a:t>= </a:t>
                          </a:r>
                          <a:r>
                            <a:rPr lang="en-US" altLang="zh-TW" sz="1600" b="0" i="0" kern="1200" dirty="0" smtClean="0">
                              <a:solidFill>
                                <a:schemeClr val="tx1"/>
                              </a:solidFill>
                              <a:effectLst/>
                              <a:latin typeface="+mn-lt"/>
                              <a:ea typeface="+mn-ea"/>
                              <a:cs typeface="+mn-cs"/>
                            </a:rPr>
                            <a:t>intensity in a viewing direction </a:t>
                          </a:r>
                          <a14:m>
                            <m:oMath xmlns:m="http://schemas.openxmlformats.org/officeDocument/2006/math">
                              <m:r>
                                <a:rPr lang="en-US" altLang="zh-TW" sz="1600" b="0" i="0" kern="1200" smtClean="0">
                                  <a:solidFill>
                                    <a:schemeClr val="tx1"/>
                                  </a:solidFill>
                                  <a:effectLst/>
                                  <a:latin typeface="Cambria Math"/>
                                  <a:ea typeface="+mn-ea"/>
                                  <a:cs typeface="+mn-cs"/>
                                </a:rPr>
                                <m:t>(</m:t>
                              </m:r>
                              <m:f>
                                <m:fPr>
                                  <m:type m:val="skw"/>
                                  <m:ctrlPr>
                                    <a:rPr lang="en-US" altLang="zh-TW" sz="1600" b="0" i="1" kern="1200" smtClean="0">
                                      <a:solidFill>
                                        <a:schemeClr val="tx1"/>
                                      </a:solidFill>
                                      <a:effectLst/>
                                      <a:latin typeface="Cambria Math" panose="02040503050406030204" pitchFamily="18" charset="0"/>
                                      <a:ea typeface="+mn-ea"/>
                                      <a:cs typeface="+mn-cs"/>
                                    </a:rPr>
                                  </m:ctrlPr>
                                </m:fPr>
                                <m:num>
                                  <m:r>
                                    <a:rPr lang="en-US" altLang="zh-TW" sz="1600" b="0" i="1" kern="1200" smtClean="0">
                                      <a:solidFill>
                                        <a:schemeClr val="tx1"/>
                                      </a:solidFill>
                                      <a:effectLst/>
                                      <a:latin typeface="Cambria Math"/>
                                      <a:ea typeface="+mn-ea"/>
                                      <a:cs typeface="+mn-cs"/>
                                    </a:rPr>
                                    <m:t>𝑤𝑎𝑡𝑡</m:t>
                                  </m:r>
                                </m:num>
                                <m:den>
                                  <m:sSup>
                                    <m:sSupPr>
                                      <m:ctrlPr>
                                        <a:rPr lang="en-US" altLang="zh-TW" sz="1600" b="0" i="1" kern="1200" smtClean="0">
                                          <a:solidFill>
                                            <a:schemeClr val="tx1"/>
                                          </a:solidFill>
                                          <a:effectLst/>
                                          <a:latin typeface="Cambria Math" panose="02040503050406030204" pitchFamily="18" charset="0"/>
                                          <a:ea typeface="+mn-ea"/>
                                          <a:cs typeface="+mn-cs"/>
                                        </a:rPr>
                                      </m:ctrlPr>
                                    </m:sSupPr>
                                    <m:e>
                                      <m:r>
                                        <a:rPr lang="en-US" altLang="zh-TW" sz="1600" b="0" i="1" kern="1200" smtClean="0">
                                          <a:solidFill>
                                            <a:schemeClr val="tx1"/>
                                          </a:solidFill>
                                          <a:effectLst/>
                                          <a:latin typeface="Cambria Math"/>
                                          <a:ea typeface="+mn-ea"/>
                                          <a:cs typeface="+mn-cs"/>
                                        </a:rPr>
                                        <m:t>𝑚𝑒𝑡𝑒𝑟</m:t>
                                      </m:r>
                                    </m:e>
                                    <m:sup>
                                      <m:r>
                                        <a:rPr lang="en-US" altLang="zh-TW" sz="1600" b="0" i="1" kern="1200" smtClean="0">
                                          <a:solidFill>
                                            <a:schemeClr val="tx1"/>
                                          </a:solidFill>
                                          <a:effectLst/>
                                          <a:latin typeface="Cambria Math"/>
                                          <a:ea typeface="+mn-ea"/>
                                          <a:cs typeface="+mn-cs"/>
                                        </a:rPr>
                                        <m:t>2</m:t>
                                      </m:r>
                                    </m:sup>
                                  </m:sSup>
                                  <m:r>
                                    <a:rPr lang="en-US" altLang="zh-TW" sz="1600" b="0" i="1" kern="1200" smtClean="0">
                                      <a:solidFill>
                                        <a:schemeClr val="tx1"/>
                                      </a:solidFill>
                                      <a:effectLst/>
                                      <a:latin typeface="Cambria Math"/>
                                      <a:ea typeface="+mn-ea"/>
                                      <a:cs typeface="+mn-cs"/>
                                    </a:rPr>
                                    <m:t>∙</m:t>
                                  </m:r>
                                  <m:r>
                                    <a:rPr lang="en-US" altLang="zh-TW" sz="1600" b="0" i="1" kern="1200" smtClean="0">
                                      <a:solidFill>
                                        <a:schemeClr val="tx1"/>
                                      </a:solidFill>
                                      <a:effectLst/>
                                      <a:latin typeface="Cambria Math"/>
                                      <a:ea typeface="+mn-ea"/>
                                      <a:cs typeface="+mn-cs"/>
                                    </a:rPr>
                                    <m:t>𝑢𝑛𝑖𝑡</m:t>
                                  </m:r>
                                  <m:r>
                                    <a:rPr lang="en-US" altLang="zh-TW" sz="1600" b="0" i="1" kern="1200" smtClean="0">
                                      <a:solidFill>
                                        <a:schemeClr val="tx1"/>
                                      </a:solidFill>
                                      <a:effectLst/>
                                      <a:latin typeface="Cambria Math"/>
                                      <a:ea typeface="+mn-ea"/>
                                      <a:cs typeface="+mn-cs"/>
                                    </a:rPr>
                                    <m:t> </m:t>
                                  </m:r>
                                  <m:r>
                                    <a:rPr lang="en-US" altLang="zh-TW" sz="1600" b="0" i="1" kern="1200" smtClean="0">
                                      <a:solidFill>
                                        <a:schemeClr val="tx1"/>
                                      </a:solidFill>
                                      <a:effectLst/>
                                      <a:latin typeface="Cambria Math"/>
                                      <a:ea typeface="+mn-ea"/>
                                      <a:cs typeface="+mn-cs"/>
                                    </a:rPr>
                                    <m:t>𝑠𝑜𝑙𝑖𝑑</m:t>
                                  </m:r>
                                  <m:r>
                                    <a:rPr lang="en-US" altLang="zh-TW" sz="1600" b="0" i="1" kern="1200" smtClean="0">
                                      <a:solidFill>
                                        <a:schemeClr val="tx1"/>
                                      </a:solidFill>
                                      <a:effectLst/>
                                      <a:latin typeface="Cambria Math"/>
                                      <a:ea typeface="+mn-ea"/>
                                      <a:cs typeface="+mn-cs"/>
                                    </a:rPr>
                                    <m:t> </m:t>
                                  </m:r>
                                  <m:r>
                                    <a:rPr lang="en-US" altLang="zh-TW" sz="1600" b="0" i="1" kern="1200" smtClean="0">
                                      <a:solidFill>
                                        <a:schemeClr val="tx1"/>
                                      </a:solidFill>
                                      <a:effectLst/>
                                      <a:latin typeface="Cambria Math"/>
                                      <a:ea typeface="+mn-ea"/>
                                      <a:cs typeface="+mn-cs"/>
                                    </a:rPr>
                                    <m:t>𝑎𝑛𝑔𝑙𝑒</m:t>
                                  </m:r>
                                </m:den>
                              </m:f>
                              <m:r>
                                <a:rPr lang="en-US" altLang="zh-TW" sz="1600" b="0" i="1" kern="1200" smtClean="0">
                                  <a:solidFill>
                                    <a:schemeClr val="tx1"/>
                                  </a:solidFill>
                                  <a:effectLst/>
                                  <a:latin typeface="Cambria Math"/>
                                  <a:ea typeface="+mn-ea"/>
                                  <a:cs typeface="+mn-cs"/>
                                </a:rPr>
                                <m:t>)</m:t>
                              </m:r>
                            </m:oMath>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14:m>
                            <m:oMathPara xmlns:m="http://schemas.openxmlformats.org/officeDocument/2006/math">
                              <m:oMathParaPr>
                                <m:jc m:val="left"/>
                              </m:oMathParaPr>
                              <m:oMath xmlns:m="http://schemas.openxmlformats.org/officeDocument/2006/math">
                                <m:r>
                                  <a:rPr lang="en-US" altLang="zh-TW" sz="1600" b="0" i="1" smtClean="0">
                                    <a:latin typeface="Cambria Math"/>
                                  </a:rPr>
                                  <m:t>𝑑𝑃</m:t>
                                </m:r>
                              </m:oMath>
                            </m:oMathPara>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t>= </a:t>
                          </a:r>
                          <a:r>
                            <a:rPr lang="en-US" altLang="zh-TW" sz="1600" b="0" i="0" kern="1200" dirty="0" smtClean="0">
                              <a:solidFill>
                                <a:schemeClr val="tx1"/>
                              </a:solidFill>
                              <a:effectLst/>
                              <a:latin typeface="+mn-lt"/>
                              <a:ea typeface="+mn-ea"/>
                              <a:cs typeface="+mn-cs"/>
                            </a:rPr>
                            <a:t>the energy in the direction within a solid angle </a:t>
                          </a:r>
                          <a14:m>
                            <m:oMath xmlns:m="http://schemas.openxmlformats.org/officeDocument/2006/math">
                              <m:r>
                                <a:rPr lang="en-US" altLang="zh-TW" sz="1600" b="0" i="0" kern="1200" smtClean="0">
                                  <a:solidFill>
                                    <a:schemeClr val="tx1"/>
                                  </a:solidFill>
                                  <a:effectLst/>
                                  <a:latin typeface="Cambria Math"/>
                                  <a:ea typeface="+mn-ea"/>
                                  <a:cs typeface="+mn-cs"/>
                                </a:rPr>
                                <m:t>(</m:t>
                              </m:r>
                              <m:f>
                                <m:fPr>
                                  <m:type m:val="skw"/>
                                  <m:ctrlPr>
                                    <a:rPr lang="en-US" altLang="zh-TW" sz="1600" b="0" i="1" kern="1200" smtClean="0">
                                      <a:solidFill>
                                        <a:schemeClr val="tx1"/>
                                      </a:solidFill>
                                      <a:effectLst/>
                                      <a:latin typeface="Cambria Math" panose="02040503050406030204" pitchFamily="18" charset="0"/>
                                      <a:ea typeface="+mn-ea"/>
                                      <a:cs typeface="+mn-cs"/>
                                    </a:rPr>
                                  </m:ctrlPr>
                                </m:fPr>
                                <m:num>
                                  <m:r>
                                    <a:rPr lang="en-US" altLang="zh-TW" sz="1600" b="0" i="1" kern="1200" smtClean="0">
                                      <a:solidFill>
                                        <a:schemeClr val="tx1"/>
                                      </a:solidFill>
                                      <a:effectLst/>
                                      <a:latin typeface="Cambria Math"/>
                                      <a:ea typeface="+mn-ea"/>
                                      <a:cs typeface="+mn-cs"/>
                                    </a:rPr>
                                    <m:t>𝑤𝑎𝑡𝑡</m:t>
                                  </m:r>
                                </m:num>
                                <m:den>
                                  <m:sSup>
                                    <m:sSupPr>
                                      <m:ctrlPr>
                                        <a:rPr lang="en-US" altLang="zh-TW" sz="1600" b="0" i="1" kern="1200" smtClean="0">
                                          <a:solidFill>
                                            <a:schemeClr val="tx1"/>
                                          </a:solidFill>
                                          <a:effectLst/>
                                          <a:latin typeface="Cambria Math" panose="02040503050406030204" pitchFamily="18" charset="0"/>
                                          <a:ea typeface="+mn-ea"/>
                                          <a:cs typeface="+mn-cs"/>
                                        </a:rPr>
                                      </m:ctrlPr>
                                    </m:sSupPr>
                                    <m:e>
                                      <m:r>
                                        <a:rPr lang="en-US" altLang="zh-TW" sz="1600" b="0" i="1" kern="1200" smtClean="0">
                                          <a:solidFill>
                                            <a:schemeClr val="tx1"/>
                                          </a:solidFill>
                                          <a:effectLst/>
                                          <a:latin typeface="Cambria Math"/>
                                          <a:ea typeface="+mn-ea"/>
                                          <a:cs typeface="+mn-cs"/>
                                        </a:rPr>
                                        <m:t>𝑚𝑒𝑡𝑒𝑟</m:t>
                                      </m:r>
                                    </m:e>
                                    <m:sup>
                                      <m:r>
                                        <a:rPr lang="en-US" altLang="zh-TW" sz="1600" b="0" i="1" kern="1200" smtClean="0">
                                          <a:solidFill>
                                            <a:schemeClr val="tx1"/>
                                          </a:solidFill>
                                          <a:effectLst/>
                                          <a:latin typeface="Cambria Math"/>
                                          <a:ea typeface="+mn-ea"/>
                                          <a:cs typeface="+mn-cs"/>
                                        </a:rPr>
                                        <m:t>2</m:t>
                                      </m:r>
                                    </m:sup>
                                  </m:sSup>
                                </m:den>
                              </m:f>
                              <m:r>
                                <a:rPr lang="en-US" altLang="zh-TW" sz="1600" b="0" i="1" kern="1200" smtClean="0">
                                  <a:solidFill>
                                    <a:schemeClr val="tx1"/>
                                  </a:solidFill>
                                  <a:effectLst/>
                                  <a:latin typeface="Cambria Math"/>
                                  <a:ea typeface="+mn-ea"/>
                                  <a:cs typeface="+mn-cs"/>
                                </a:rPr>
                                <m:t>)</m:t>
                              </m:r>
                            </m:oMath>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14:m>
                            <m:oMathPara xmlns:m="http://schemas.openxmlformats.org/officeDocument/2006/math">
                              <m:oMathParaPr>
                                <m:jc m:val="left"/>
                              </m:oMathParaPr>
                              <m:oMath xmlns:m="http://schemas.openxmlformats.org/officeDocument/2006/math">
                                <m:r>
                                  <a:rPr lang="zh-TW" altLang="en-US" sz="1600" i="1" smtClean="0">
                                    <a:latin typeface="Cambria Math"/>
                                  </a:rPr>
                                  <m:t>𝜙</m:t>
                                </m:r>
                              </m:oMath>
                            </m:oMathPara>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600" dirty="0" smtClean="0"/>
                            <a:t>= </a:t>
                          </a:r>
                          <a:r>
                            <a:rPr lang="en-US" altLang="zh-TW" sz="1600" b="0" i="0" kern="1200" dirty="0" smtClean="0">
                              <a:solidFill>
                                <a:schemeClr val="tx1"/>
                              </a:solidFill>
                              <a:effectLst/>
                              <a:latin typeface="+mn-lt"/>
                              <a:ea typeface="+mn-ea"/>
                              <a:cs typeface="+mn-cs"/>
                            </a:rPr>
                            <a:t>polar angle measured from the surface normal to the viewing direction</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14:m>
                            <m:oMathPara xmlns:m="http://schemas.openxmlformats.org/officeDocument/2006/math">
                              <m:oMathParaPr>
                                <m:jc m:val="left"/>
                              </m:oMathParaPr>
                              <m:oMath xmlns:m="http://schemas.openxmlformats.org/officeDocument/2006/math">
                                <m:r>
                                  <a:rPr lang="en-US" altLang="zh-TW" sz="1600" b="0" i="1" smtClean="0">
                                    <a:latin typeface="Cambria Math"/>
                                  </a:rPr>
                                  <m:t>𝑑</m:t>
                                </m:r>
                                <m:r>
                                  <a:rPr lang="zh-TW" altLang="en-US" sz="1600" b="0" i="1" smtClean="0">
                                    <a:latin typeface="Cambria Math"/>
                                  </a:rPr>
                                  <m:t>𝜔</m:t>
                                </m:r>
                              </m:oMath>
                            </m:oMathPara>
                          </a14:m>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600" dirty="0" smtClean="0"/>
                            <a:t>= </a:t>
                          </a:r>
                          <a:r>
                            <a:rPr lang="en-US" altLang="zh-TW" sz="1600" b="0" i="0" kern="1200" dirty="0" smtClean="0">
                              <a:solidFill>
                                <a:schemeClr val="tx1"/>
                              </a:solidFill>
                              <a:effectLst/>
                              <a:latin typeface="+mn-lt"/>
                              <a:ea typeface="+mn-ea"/>
                              <a:cs typeface="+mn-cs"/>
                            </a:rPr>
                            <a:t>differential solid angle</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mc:Choice>
        <mc:Fallback xmlns="">
          <p:graphicFrame>
            <p:nvGraphicFramePr>
              <p:cNvPr id="24" name="表格 23"/>
              <p:cNvGraphicFramePr>
                <a:graphicFrameLocks noGrp="1"/>
              </p:cNvGraphicFramePr>
              <p:nvPr>
                <p:extLst>
                  <p:ext uri="{D42A27DB-BD31-4B8C-83A1-F6EECF244321}">
                    <p14:modId xmlns:a14="http://schemas.microsoft.com/office/drawing/2010/main" xmlns="" xmlns:p14="http://schemas.microsoft.com/office/powerpoint/2010/main" val="2370691921"/>
                  </p:ext>
                </p:extLst>
              </p:nvPr>
            </p:nvGraphicFramePr>
            <p:xfrm>
              <a:off x="913130" y="4437112"/>
              <a:ext cx="7105843" cy="1863725"/>
            </p:xfrm>
            <a:graphic>
              <a:graphicData uri="http://schemas.openxmlformats.org/drawingml/2006/table">
                <a:tbl>
                  <a:tblPr firstRow="1" bandRow="1">
                    <a:tableStyleId>{5940675A-B579-460E-94D1-54222C63F5DA}</a:tableStyleId>
                  </a:tblPr>
                  <a:tblGrid>
                    <a:gridCol w="571774"/>
                    <a:gridCol w="6534069"/>
                  </a:tblGrid>
                  <a:tr h="370840">
                    <a:tc gridSpan="2">
                      <a:txBody>
                        <a:bodyPr/>
                        <a:lstStyle/>
                        <a:p>
                          <a:r>
                            <a:rPr lang="en-US" altLang="zh-TW" sz="1600" dirty="0" smtClean="0"/>
                            <a:t>Where,</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dirty="0"/>
                        </a:p>
                      </a:txBody>
                      <a:tcPr/>
                    </a:tc>
                  </a:tr>
                  <a:tr h="380365">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1064" t="-122581" r="-1140426" b="-304839"/>
                          </a:stretch>
                        </a:blipFill>
                      </a:tcPr>
                    </a:tc>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8870" t="-122581" r="-93" b="-304839"/>
                          </a:stretch>
                        </a:blipFill>
                      </a:tcPr>
                    </a:tc>
                  </a:tr>
                  <a:tr h="370840">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1064" t="-226230" r="-1140426" b="-209836"/>
                          </a:stretch>
                        </a:blipFill>
                      </a:tcPr>
                    </a:tc>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8870" t="-226230" r="-93" b="-209836"/>
                          </a:stretch>
                        </a:blipFill>
                      </a:tcPr>
                    </a:tc>
                  </a:tr>
                  <a:tr h="370840">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1064" t="-326230" r="-1140426" b="-109836"/>
                          </a:stretch>
                        </a:blipFill>
                      </a:tcPr>
                    </a:tc>
                    <a:tc>
                      <a:txBody>
                        <a:bodyPr/>
                        <a:lstStyle/>
                        <a:p>
                          <a:r>
                            <a:rPr lang="en-US" altLang="zh-TW" sz="1600" dirty="0" smtClean="0"/>
                            <a:t>= </a:t>
                          </a:r>
                          <a:r>
                            <a:rPr lang="en-US" altLang="zh-TW" sz="1600" b="0" i="0" kern="1200" dirty="0" smtClean="0">
                              <a:solidFill>
                                <a:schemeClr val="tx1"/>
                              </a:solidFill>
                              <a:effectLst/>
                              <a:latin typeface="+mn-lt"/>
                              <a:ea typeface="+mn-ea"/>
                              <a:cs typeface="+mn-cs"/>
                            </a:rPr>
                            <a:t>polar angle measured from the surface normal to the viewing direction</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zh-TW"/>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l="-1064" t="-426230" r="-1140426" b="-9836"/>
                          </a:stretch>
                        </a:blipFill>
                      </a:tcPr>
                    </a:tc>
                    <a:tc>
                      <a:txBody>
                        <a:bodyPr/>
                        <a:lstStyle/>
                        <a:p>
                          <a:r>
                            <a:rPr lang="en-US" altLang="zh-TW" sz="1600" dirty="0" smtClean="0"/>
                            <a:t>= </a:t>
                          </a:r>
                          <a:r>
                            <a:rPr lang="en-US" altLang="zh-TW" sz="1600" b="0" i="0" kern="1200" dirty="0" smtClean="0">
                              <a:solidFill>
                                <a:schemeClr val="tx1"/>
                              </a:solidFill>
                              <a:effectLst/>
                              <a:latin typeface="+mn-lt"/>
                              <a:ea typeface="+mn-ea"/>
                              <a:cs typeface="+mn-cs"/>
                            </a:rPr>
                            <a:t>differential solid angle</a:t>
                          </a:r>
                          <a:endParaRPr lang="zh-TW" alt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mc:Fallback>
      </mc:AlternateContent>
    </p:spTree>
    <p:extLst>
      <p:ext uri="{BB962C8B-B14F-4D97-AF65-F5344CB8AC3E}">
        <p14:creationId xmlns:p14="http://schemas.microsoft.com/office/powerpoint/2010/main" val="358226901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203</a:t>
            </a:fld>
            <a:endParaRPr lang="zh-TW" altLang="en-US"/>
          </a:p>
        </p:txBody>
      </p:sp>
      <p:pic>
        <p:nvPicPr>
          <p:cNvPr id="6" name="Picture 32" descr="C:\Users\tantofish\Desktop\p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0648"/>
            <a:ext cx="7638418"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6587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88640"/>
            <a:ext cx="8568952" cy="6120680"/>
          </a:xfrm>
        </p:spPr>
        <p:txBody>
          <a:bodyPr>
            <a:normAutofit/>
          </a:bodyPr>
          <a:lstStyle/>
          <a:p>
            <a:pPr marL="0" indent="0">
              <a:buNone/>
            </a:pPr>
            <a:r>
              <a:rPr lang="en-US" altLang="zh-TW" sz="2800" b="1" dirty="0">
                <a:latin typeface="Comic Sans MS" pitchFamily="66" charset="0"/>
              </a:rPr>
              <a:t>2.3 Hemi-cube </a:t>
            </a:r>
            <a:r>
              <a:rPr lang="en-US" altLang="zh-TW" sz="2800" b="1" dirty="0" smtClean="0">
                <a:latin typeface="Comic Sans MS" pitchFamily="66" charset="0"/>
              </a:rPr>
              <a:t>method</a:t>
            </a:r>
          </a:p>
          <a:p>
            <a:pPr marL="0" indent="0">
              <a:buNone/>
            </a:pPr>
            <a:endParaRPr lang="en-US" altLang="zh-TW" sz="2800" b="1" dirty="0" smtClean="0">
              <a:latin typeface="Comic Sans MS" pitchFamily="66" charset="0"/>
            </a:endParaRPr>
          </a:p>
          <a:p>
            <a:pPr marL="0" indent="0">
              <a:buNone/>
            </a:pPr>
            <a:endParaRPr lang="en-US" altLang="zh-TW" sz="2800" b="1" dirty="0">
              <a:latin typeface="Comic Sans MS" pitchFamily="66" charset="0"/>
            </a:endParaRPr>
          </a:p>
          <a:p>
            <a:pPr marL="0" indent="0">
              <a:buNone/>
            </a:pPr>
            <a:endParaRPr lang="en-US" altLang="zh-TW" sz="2800" b="1" dirty="0" smtClean="0">
              <a:latin typeface="Comic Sans MS" pitchFamily="66" charset="0"/>
            </a:endParaRPr>
          </a:p>
          <a:p>
            <a:pPr marL="0" indent="0">
              <a:buNone/>
            </a:pPr>
            <a:r>
              <a:rPr lang="en-US" altLang="zh-TW" sz="2000" dirty="0">
                <a:latin typeface="Comic Sans MS" pitchFamily="66" charset="0"/>
              </a:rPr>
              <a:t>for each face </a:t>
            </a:r>
            <a:r>
              <a:rPr lang="en-US" altLang="zh-TW" sz="2000" dirty="0" smtClean="0">
                <a:latin typeface="Comic Sans MS" pitchFamily="66" charset="0"/>
              </a:rPr>
              <a:t>do:</a:t>
            </a:r>
          </a:p>
          <a:p>
            <a:pPr marL="857250" lvl="1" indent="-457200">
              <a:buFont typeface="+mj-lt"/>
              <a:buAutoNum type="alphaLcPeriod"/>
            </a:pPr>
            <a:r>
              <a:rPr lang="en-US" altLang="zh-TW" sz="1800" dirty="0" smtClean="0">
                <a:latin typeface="Comic Sans MS" pitchFamily="66" charset="0"/>
              </a:rPr>
              <a:t>Transformation</a:t>
            </a:r>
          </a:p>
          <a:p>
            <a:pPr marL="857250" lvl="1" indent="-457200">
              <a:buFont typeface="+mj-lt"/>
              <a:buAutoNum type="alphaLcPeriod"/>
            </a:pPr>
            <a:r>
              <a:rPr lang="en-US" altLang="zh-TW" sz="1800" dirty="0" smtClean="0">
                <a:latin typeface="Comic Sans MS" pitchFamily="66" charset="0"/>
              </a:rPr>
              <a:t>Clipping</a:t>
            </a:r>
          </a:p>
          <a:p>
            <a:pPr marL="857250" lvl="1" indent="-457200">
              <a:buFont typeface="+mj-lt"/>
              <a:buAutoNum type="alphaLcPeriod"/>
            </a:pPr>
            <a:r>
              <a:rPr lang="en-US" altLang="zh-TW" sz="1800" dirty="0" smtClean="0">
                <a:latin typeface="Comic Sans MS" pitchFamily="66" charset="0"/>
              </a:rPr>
              <a:t>Scan conversion</a:t>
            </a:r>
          </a:p>
          <a:p>
            <a:pPr marL="857250" lvl="1" indent="-457200">
              <a:buFont typeface="+mj-lt"/>
              <a:buAutoNum type="alphaLcPeriod"/>
            </a:pPr>
            <a:r>
              <a:rPr lang="en-US" altLang="zh-TW" sz="1800" dirty="0" smtClean="0">
                <a:latin typeface="Comic Sans MS" pitchFamily="66" charset="0"/>
              </a:rPr>
              <a:t>Depth-buffering</a:t>
            </a:r>
          </a:p>
          <a:p>
            <a:pPr marL="400050" lvl="1" indent="0">
              <a:buNone/>
            </a:pPr>
            <a:endParaRPr lang="en-US" altLang="zh-TW" sz="1800" b="1" dirty="0">
              <a:latin typeface="Comic Sans MS" pitchFamily="66" charset="0"/>
            </a:endParaRPr>
          </a:p>
          <a:p>
            <a:pPr marL="0" indent="0">
              <a:buNone/>
            </a:pPr>
            <a:r>
              <a:rPr lang="en-US" altLang="zh-TW" sz="2800" b="1" dirty="0" smtClean="0">
                <a:latin typeface="Comic Sans MS" pitchFamily="66" charset="0"/>
              </a:rPr>
              <a:t>2.4 </a:t>
            </a:r>
            <a:r>
              <a:rPr lang="en-US" altLang="zh-TW" sz="2800" b="1" dirty="0">
                <a:latin typeface="Comic Sans MS" pitchFamily="66" charset="0"/>
              </a:rPr>
              <a:t>Solving in sorted </a:t>
            </a:r>
            <a:r>
              <a:rPr lang="en-US" altLang="zh-TW" sz="2800" b="1" dirty="0" smtClean="0">
                <a:latin typeface="Comic Sans MS" pitchFamily="66" charset="0"/>
              </a:rPr>
              <a:t>order</a:t>
            </a:r>
          </a:p>
          <a:p>
            <a:pPr marL="457200" lvl="1" indent="0">
              <a:spcBef>
                <a:spcPts val="1200"/>
              </a:spcBef>
              <a:buNone/>
            </a:pPr>
            <a:r>
              <a:rPr lang="en-US" altLang="zh-TW" sz="2000" dirty="0" smtClean="0">
                <a:latin typeface="Comic Sans MS" pitchFamily="66" charset="0"/>
              </a:rPr>
              <a:t>During </a:t>
            </a:r>
            <a:r>
              <a:rPr lang="en-US" altLang="zh-TW" sz="2000" dirty="0">
                <a:latin typeface="Comic Sans MS" pitchFamily="66" charset="0"/>
              </a:rPr>
              <a:t>each iteration, always find the patch which has maximal </a:t>
            </a:r>
            <a:r>
              <a:rPr lang="en-US" altLang="zh-TW" sz="2000" dirty="0" err="1">
                <a:latin typeface="Comic Sans MS" pitchFamily="66" charset="0"/>
              </a:rPr>
              <a:t>unshot</a:t>
            </a:r>
            <a:r>
              <a:rPr lang="en-US" altLang="zh-TW" sz="2000" dirty="0">
                <a:latin typeface="Comic Sans MS" pitchFamily="66" charset="0"/>
              </a:rPr>
              <a:t> energy</a:t>
            </a:r>
            <a:r>
              <a:rPr lang="en-US" altLang="zh-TW" sz="2000" dirty="0" smtClean="0">
                <a:latin typeface="Comic Sans MS" pitchFamily="66" charset="0"/>
              </a:rPr>
              <a:t>.</a:t>
            </a:r>
          </a:p>
          <a:p>
            <a:pPr marL="457200" lvl="1" indent="0">
              <a:spcBef>
                <a:spcPts val="1200"/>
              </a:spcBef>
              <a:buNone/>
            </a:pPr>
            <a:r>
              <a:rPr lang="en-US" altLang="zh-TW" sz="2000" dirty="0" smtClean="0">
                <a:latin typeface="Comic Sans MS" pitchFamily="66" charset="0"/>
              </a:rPr>
              <a:t>Those </a:t>
            </a:r>
            <a:r>
              <a:rPr lang="en-US" altLang="zh-TW" sz="2000" dirty="0">
                <a:latin typeface="Comic Sans MS" pitchFamily="66" charset="0"/>
              </a:rPr>
              <a:t>concepts cause a progressive refinement algorithm.</a:t>
            </a:r>
          </a:p>
          <a:p>
            <a:pPr marL="0" indent="0">
              <a:buNone/>
            </a:pPr>
            <a:endParaRPr lang="en-US" altLang="zh-TW" sz="2800" b="1" dirty="0">
              <a:latin typeface="Comic Sans MS" pitchFamily="66" charset="0"/>
            </a:endParaRPr>
          </a:p>
          <a:p>
            <a:endParaRPr lang="en-US" altLang="zh-TW" b="1" dirty="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204</a:t>
            </a:fld>
            <a:endParaRPr lang="zh-TW" altLang="en-US"/>
          </a:p>
        </p:txBody>
      </p:sp>
      <p:pic>
        <p:nvPicPr>
          <p:cNvPr id="91138" name="Picture 2" descr="C:\Users\tantofish\Desktop\p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836712"/>
            <a:ext cx="4104456" cy="284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4995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88640"/>
            <a:ext cx="8568952" cy="6120680"/>
          </a:xfrm>
        </p:spPr>
        <p:txBody>
          <a:bodyPr>
            <a:normAutofit/>
          </a:bodyPr>
          <a:lstStyle/>
          <a:p>
            <a:pPr marL="0" indent="0">
              <a:buNone/>
            </a:pPr>
            <a:r>
              <a:rPr lang="en-US" altLang="zh-TW" sz="2800" b="1" dirty="0">
                <a:latin typeface="Comic Sans MS" pitchFamily="66" charset="0"/>
              </a:rPr>
              <a:t>3.1 Single plane algorithm:</a:t>
            </a:r>
          </a:p>
          <a:p>
            <a:pPr marL="0" indent="0">
              <a:buNone/>
            </a:pPr>
            <a:endParaRPr lang="en-US" altLang="zh-TW" sz="2800" b="1" dirty="0" smtClean="0">
              <a:latin typeface="Comic Sans MS" pitchFamily="66" charset="0"/>
            </a:endParaRPr>
          </a:p>
          <a:p>
            <a:pPr marL="0" indent="0">
              <a:buNone/>
            </a:pPr>
            <a:endParaRPr lang="en-US" altLang="zh-TW" sz="2800" b="1" dirty="0" smtClean="0">
              <a:latin typeface="Comic Sans MS" pitchFamily="66" charset="0"/>
            </a:endParaRPr>
          </a:p>
          <a:p>
            <a:pPr marL="0" indent="0">
              <a:buNone/>
            </a:pPr>
            <a:endParaRPr lang="en-US" altLang="zh-TW" sz="2800" b="1" dirty="0">
              <a:latin typeface="Comic Sans MS" pitchFamily="66" charset="0"/>
            </a:endParaRPr>
          </a:p>
          <a:p>
            <a:pPr marL="0" indent="0">
              <a:buNone/>
            </a:pPr>
            <a:endParaRPr lang="en-US" altLang="zh-TW" sz="2800" b="1" dirty="0" smtClean="0">
              <a:latin typeface="Comic Sans MS" pitchFamily="66" charset="0"/>
            </a:endParaRPr>
          </a:p>
          <a:p>
            <a:pPr marL="0" indent="0">
              <a:buNone/>
            </a:pPr>
            <a:endParaRPr lang="en-US" altLang="zh-TW" sz="2000" dirty="0" smtClean="0">
              <a:latin typeface="Comic Sans MS" pitchFamily="66" charset="0"/>
            </a:endParaRPr>
          </a:p>
          <a:p>
            <a:pPr marL="400050" lvl="1" indent="0">
              <a:buNone/>
            </a:pPr>
            <a:endParaRPr lang="en-US" altLang="zh-TW" sz="1800" b="1" dirty="0">
              <a:latin typeface="Comic Sans MS" pitchFamily="66" charset="0"/>
            </a:endParaRPr>
          </a:p>
          <a:p>
            <a:pPr marL="0" indent="0">
              <a:buNone/>
            </a:pPr>
            <a:r>
              <a:rPr lang="en-US" altLang="zh-TW" sz="2800" b="1" dirty="0">
                <a:latin typeface="Comic Sans MS" pitchFamily="66" charset="0"/>
              </a:rPr>
              <a:t>3.2 modified hemi-cube algorithm:</a:t>
            </a:r>
          </a:p>
          <a:p>
            <a:pPr marL="457200" lvl="1" indent="0" algn="just">
              <a:spcBef>
                <a:spcPts val="1200"/>
              </a:spcBef>
              <a:buNone/>
            </a:pPr>
            <a:r>
              <a:rPr lang="en-US" altLang="zh-TW" sz="2000" dirty="0">
                <a:latin typeface="Comic Sans MS" pitchFamily="66" charset="0"/>
              </a:rPr>
              <a:t>When the lost energy ( caused by single plane algorithm ) accumulated exceeds its delta </a:t>
            </a:r>
            <a:r>
              <a:rPr lang="en-US" altLang="zh-TW" sz="2000" dirty="0" err="1">
                <a:latin typeface="Comic Sans MS" pitchFamily="66" charset="0"/>
              </a:rPr>
              <a:t>radiosity</a:t>
            </a:r>
            <a:r>
              <a:rPr lang="en-US" altLang="zh-TW" sz="2000" dirty="0">
                <a:latin typeface="Comic Sans MS" pitchFamily="66" charset="0"/>
              </a:rPr>
              <a:t>, it shots through the four sides beneath the plane. In effect, the lost energy becomes "delayed" energy.</a:t>
            </a:r>
          </a:p>
          <a:p>
            <a:endParaRPr lang="en-US" altLang="zh-TW" b="1" dirty="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205</a:t>
            </a:fld>
            <a:endParaRPr lang="zh-TW" altLang="en-US"/>
          </a:p>
        </p:txBody>
      </p:sp>
      <p:pic>
        <p:nvPicPr>
          <p:cNvPr id="92162" name="Picture 2" descr="C:\Users\tantofish\Desktop\p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052736"/>
            <a:ext cx="7601040" cy="195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64971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88640"/>
            <a:ext cx="8568952" cy="6120680"/>
          </a:xfrm>
        </p:spPr>
        <p:txBody>
          <a:bodyPr>
            <a:normAutofit/>
          </a:bodyPr>
          <a:lstStyle/>
          <a:p>
            <a:pPr marL="0" indent="0">
              <a:buNone/>
            </a:pPr>
            <a:r>
              <a:rPr lang="en-US" altLang="zh-TW" sz="2800" b="1" dirty="0">
                <a:latin typeface="Comic Sans MS" pitchFamily="66" charset="0"/>
              </a:rPr>
              <a:t>rearranging terms</a:t>
            </a:r>
          </a:p>
          <a:p>
            <a:pPr marL="0" indent="0">
              <a:buNone/>
            </a:pPr>
            <a:endParaRPr lang="en-US" altLang="zh-TW" sz="2800" b="1" dirty="0" smtClean="0">
              <a:latin typeface="Comic Sans MS" pitchFamily="66" charset="0"/>
            </a:endParaRPr>
          </a:p>
          <a:p>
            <a:pPr marL="0" indent="0">
              <a:buNone/>
            </a:pPr>
            <a:endParaRPr lang="en-US" altLang="zh-TW" sz="2800" b="1" dirty="0">
              <a:latin typeface="Comic Sans MS" pitchFamily="66" charset="0"/>
            </a:endParaRPr>
          </a:p>
          <a:p>
            <a:pPr marL="0" indent="0">
              <a:buNone/>
            </a:pPr>
            <a:r>
              <a:rPr lang="en-US" altLang="zh-TW" sz="2800" b="1" dirty="0">
                <a:latin typeface="Comic Sans MS" pitchFamily="66" charset="0"/>
              </a:rPr>
              <a:t>a set of </a:t>
            </a:r>
            <a:r>
              <a:rPr lang="en-US" altLang="zh-TW" sz="2800" b="1" dirty="0" smtClean="0">
                <a:latin typeface="Comic Sans MS" pitchFamily="66" charset="0"/>
              </a:rPr>
              <a:t>simultaneous </a:t>
            </a:r>
            <a:r>
              <a:rPr lang="en-US" altLang="zh-TW" sz="2800" b="1" dirty="0">
                <a:latin typeface="Comic Sans MS" pitchFamily="66" charset="0"/>
              </a:rPr>
              <a:t>equations</a:t>
            </a:r>
          </a:p>
          <a:p>
            <a:pPr marL="0" indent="0">
              <a:buNone/>
            </a:pPr>
            <a:endParaRPr lang="en-US" altLang="zh-TW" sz="2800" b="1" dirty="0" smtClean="0">
              <a:latin typeface="Comic Sans MS" pitchFamily="66" charset="0"/>
            </a:endParaRPr>
          </a:p>
          <a:p>
            <a:pPr marL="0" indent="0">
              <a:buNone/>
            </a:pPr>
            <a:endParaRPr lang="en-US" altLang="zh-TW" sz="2800" b="1" dirty="0" smtClean="0">
              <a:latin typeface="Comic Sans MS" pitchFamily="66" charset="0"/>
            </a:endParaRPr>
          </a:p>
          <a:p>
            <a:pPr marL="0" indent="0">
              <a:buNone/>
            </a:pPr>
            <a:endParaRPr lang="en-US" altLang="zh-TW" sz="2800" b="1" dirty="0">
              <a:latin typeface="Comic Sans MS" pitchFamily="66" charset="0"/>
            </a:endParaRPr>
          </a:p>
          <a:p>
            <a:pPr marL="0" indent="0">
              <a:buNone/>
            </a:pPr>
            <a:endParaRPr lang="en-US" altLang="zh-TW" sz="2800" b="1" dirty="0" smtClean="0">
              <a:latin typeface="Comic Sans MS" pitchFamily="66" charset="0"/>
            </a:endParaRPr>
          </a:p>
          <a:p>
            <a:pPr marL="0" indent="0">
              <a:buNone/>
            </a:pPr>
            <a:endParaRPr lang="en-US" altLang="zh-TW" sz="2000" dirty="0" smtClean="0">
              <a:latin typeface="Comic Sans MS" pitchFamily="66" charset="0"/>
            </a:endParaRPr>
          </a:p>
          <a:p>
            <a:pPr marL="400050" lvl="1" indent="0">
              <a:buNone/>
            </a:pPr>
            <a:endParaRPr lang="en-US" altLang="zh-TW" sz="1800" b="1" dirty="0" smtClean="0">
              <a:latin typeface="Comic Sans MS" pitchFamily="66" charset="0"/>
            </a:endParaRPr>
          </a:p>
          <a:p>
            <a:pPr marL="400050" lvl="1" indent="0">
              <a:buNone/>
            </a:pPr>
            <a:endParaRPr lang="en-US" altLang="zh-TW" sz="1800" b="1" dirty="0">
              <a:latin typeface="Comic Sans MS" pitchFamily="66" charset="0"/>
            </a:endParaRPr>
          </a:p>
          <a:p>
            <a:pPr marL="400050" lvl="1" indent="0">
              <a:buNone/>
            </a:pPr>
            <a:endParaRPr lang="en-US" altLang="zh-TW" sz="1800" b="1" dirty="0">
              <a:latin typeface="Comic Sans MS" pitchFamily="66" charset="0"/>
            </a:endParaRPr>
          </a:p>
          <a:p>
            <a:pPr marL="0" indent="0">
              <a:buNone/>
            </a:pPr>
            <a:r>
              <a:rPr lang="en-US" altLang="zh-TW" sz="2400" dirty="0"/>
              <a:t>key: progressive Refinement [M. Cohen]</a:t>
            </a:r>
            <a:endParaRPr lang="en-US" altLang="zh-TW" sz="2400" b="1" dirty="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206</a:t>
            </a:fld>
            <a:endParaRPr lang="zh-TW" altLang="en-US"/>
          </a:p>
        </p:txBody>
      </p:sp>
      <p:pic>
        <p:nvPicPr>
          <p:cNvPr id="93186" name="Picture 2" descr="C:\Users\tantofish\Desktop\p9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303" y="2420888"/>
            <a:ext cx="6120680" cy="3060340"/>
          </a:xfrm>
          <a:prstGeom prst="rect">
            <a:avLst/>
          </a:prstGeom>
          <a:noFill/>
          <a:extLst>
            <a:ext uri="{909E8E84-426E-40DD-AFC4-6F175D3DCCD1}">
              <a14:hiddenFill xmlns:a14="http://schemas.microsoft.com/office/drawing/2010/main">
                <a:solidFill>
                  <a:srgbClr val="FFFFFF"/>
                </a:solidFill>
              </a14:hiddenFill>
            </a:ext>
          </a:extLst>
        </p:spPr>
      </p:pic>
      <p:pic>
        <p:nvPicPr>
          <p:cNvPr id="93187" name="Picture 3" descr="C:\Users\tantofish\Desktop\p9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303" y="620688"/>
            <a:ext cx="3456384" cy="11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5107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84"/>
            <a:ext cx="8229600" cy="864096"/>
          </a:xfrm>
        </p:spPr>
        <p:txBody>
          <a:bodyPr>
            <a:normAutofit/>
          </a:bodyPr>
          <a:lstStyle/>
          <a:p>
            <a:r>
              <a:rPr lang="en-US" altLang="zh-TW" sz="3600" dirty="0">
                <a:effectLst>
                  <a:outerShdw blurRad="38100" dist="38100" dir="2700000" algn="tl">
                    <a:srgbClr val="000000">
                      <a:alpha val="43137"/>
                    </a:srgbClr>
                  </a:outerShdw>
                </a:effectLst>
                <a:latin typeface="Comic Sans MS" pitchFamily="66" charset="0"/>
              </a:rPr>
              <a:t>2.2 Shooting algorithm ( iteration )</a:t>
            </a: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207</a:t>
            </a:fld>
            <a:endParaRPr lang="zh-TW" altLang="en-US"/>
          </a:p>
        </p:txBody>
      </p:sp>
      <p:cxnSp>
        <p:nvCxnSpPr>
          <p:cNvPr id="41" name="直線接點 40"/>
          <p:cNvCxnSpPr/>
          <p:nvPr/>
        </p:nvCxnSpPr>
        <p:spPr>
          <a:xfrm>
            <a:off x="107504" y="836712"/>
            <a:ext cx="8856984"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24" name="表格 23"/>
              <p:cNvGraphicFramePr>
                <a:graphicFrameLocks noGrp="1"/>
              </p:cNvGraphicFramePr>
              <p:nvPr>
                <p:extLst>
                  <p:ext uri="{D42A27DB-BD31-4B8C-83A1-F6EECF244321}">
                    <p14:modId xmlns:p14="http://schemas.microsoft.com/office/powerpoint/2010/main" val="87662559"/>
                  </p:ext>
                </p:extLst>
              </p:nvPr>
            </p:nvGraphicFramePr>
            <p:xfrm>
              <a:off x="251520" y="1124744"/>
              <a:ext cx="8712968" cy="5372834"/>
            </p:xfrm>
            <a:graphic>
              <a:graphicData uri="http://schemas.openxmlformats.org/drawingml/2006/table">
                <a:tbl>
                  <a:tblPr firstRow="1" bandRow="1">
                    <a:tableStyleId>{5940675A-B579-460E-94D1-54222C63F5DA}</a:tableStyleId>
                  </a:tblPr>
                  <a:tblGrid>
                    <a:gridCol w="701092"/>
                    <a:gridCol w="733313"/>
                    <a:gridCol w="7278563"/>
                  </a:tblGrid>
                  <a:tr h="509947">
                    <a:tc gridSpan="3">
                      <a:txBody>
                        <a:bodyPr/>
                        <a:lstStyle/>
                        <a:p>
                          <a:r>
                            <a:rPr lang="en-US" altLang="zh-TW" sz="1800" b="0" i="0" kern="1200" dirty="0" smtClean="0">
                              <a:solidFill>
                                <a:schemeClr val="tx1"/>
                              </a:solidFill>
                              <a:effectLst/>
                              <a:latin typeface="Comic Sans MS" pitchFamily="66" charset="0"/>
                              <a:ea typeface="+mn-ea"/>
                              <a:cs typeface="+mn-cs"/>
                            </a:rPr>
                            <a:t>for each iteration, for each patch </a:t>
                          </a:r>
                          <a:r>
                            <a:rPr lang="en-US" altLang="zh-TW" sz="1800" b="0" i="0" kern="1200" dirty="0" err="1" smtClean="0">
                              <a:solidFill>
                                <a:schemeClr val="tx1"/>
                              </a:solidFill>
                              <a:effectLst/>
                              <a:latin typeface="Comic Sans MS" pitchFamily="66" charset="0"/>
                              <a:ea typeface="+mn-ea"/>
                              <a:cs typeface="+mn-cs"/>
                            </a:rPr>
                            <a:t>i</a:t>
                          </a:r>
                          <a:r>
                            <a:rPr lang="en-US" altLang="zh-TW" sz="1800" b="0" i="0" kern="1200" dirty="0" smtClean="0">
                              <a:solidFill>
                                <a:schemeClr val="tx1"/>
                              </a:solidFill>
                              <a:effectLst/>
                              <a:latin typeface="Comic Sans MS" pitchFamily="66" charset="0"/>
                              <a:ea typeface="+mn-ea"/>
                              <a:cs typeface="+mn-cs"/>
                            </a:rPr>
                            <a:t> </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a:tc>
                  </a:tr>
                  <a:tr h="509947">
                    <a:tc>
                      <a:txBody>
                        <a:bodyPr/>
                        <a:lstStyle/>
                        <a:p>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smtClean="0">
                              <a:solidFill>
                                <a:schemeClr val="tx1"/>
                              </a:solidFill>
                              <a:effectLst/>
                              <a:latin typeface="Comic Sans MS" pitchFamily="66" charset="0"/>
                              <a:ea typeface="+mn-ea"/>
                              <a:cs typeface="+mn-cs"/>
                            </a:rPr>
                            <a:t>for each patch j:</a:t>
                          </a:r>
                          <a:endParaRPr lang="zh-TW" altLang="en-US"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dirty="0" smtClean="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400" dirty="0" smtClean="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r>
                            <a:rPr lang="en-US" altLang="zh-TW" sz="1800" b="0" i="0" kern="1200" dirty="0" smtClean="0">
                              <a:solidFill>
                                <a:schemeClr val="tx1"/>
                              </a:solidFill>
                              <a:effectLst/>
                              <a:latin typeface="Comic Sans MS" pitchFamily="66" charset="0"/>
                              <a:ea typeface="+mn-ea"/>
                              <a:cs typeface="+mn-cs"/>
                            </a:rPr>
                            <a:t>	</a:t>
                          </a:r>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800" b="0" i="0" kern="1200" dirty="0" smtClean="0">
                              <a:solidFill>
                                <a:schemeClr val="tx1"/>
                              </a:solidFill>
                              <a:effectLst/>
                              <a:latin typeface="Comic Sans MS" pitchFamily="66" charset="0"/>
                              <a:ea typeface="+mn-ea"/>
                              <a:cs typeface="+mn-cs"/>
                            </a:rPr>
                            <a:t>calculate the </a:t>
                          </a:r>
                          <a:r>
                            <a:rPr lang="en-US" altLang="zh-TW" sz="1800" b="0" i="0" kern="1200" dirty="0" err="1" smtClean="0">
                              <a:solidFill>
                                <a:schemeClr val="tx1"/>
                              </a:solidFill>
                              <a:effectLst/>
                              <a:latin typeface="Comic Sans MS" pitchFamily="66" charset="0"/>
                              <a:ea typeface="+mn-ea"/>
                              <a:cs typeface="+mn-cs"/>
                            </a:rPr>
                            <a:t>formfactors</a:t>
                          </a:r>
                          <a:r>
                            <a:rPr lang="en-US" altLang="zh-TW" sz="1800" b="0" i="0" kern="1200" dirty="0" smtClean="0">
                              <a:solidFill>
                                <a:schemeClr val="tx1"/>
                              </a:solidFill>
                              <a:effectLst/>
                              <a:latin typeface="Comic Sans MS" pitchFamily="66" charset="0"/>
                              <a:ea typeface="+mn-ea"/>
                              <a:cs typeface="+mn-cs"/>
                            </a:rPr>
                            <a:t> </a:t>
                          </a:r>
                          <a:r>
                            <a:rPr lang="en-US" altLang="zh-TW" sz="1800" b="0" i="0" kern="1200" dirty="0" err="1" smtClean="0">
                              <a:solidFill>
                                <a:schemeClr val="tx1"/>
                              </a:solidFill>
                              <a:effectLst/>
                              <a:latin typeface="Comic Sans MS" pitchFamily="66" charset="0"/>
                              <a:ea typeface="+mn-ea"/>
                              <a:cs typeface="+mn-cs"/>
                            </a:rPr>
                            <a:t>Fij</a:t>
                          </a:r>
                          <a:r>
                            <a:rPr lang="en-US" altLang="zh-TW" sz="1800" b="0" i="0" kern="1200" dirty="0" smtClean="0">
                              <a:solidFill>
                                <a:schemeClr val="tx1"/>
                              </a:solidFill>
                              <a:effectLst/>
                              <a:latin typeface="Comic Sans MS" pitchFamily="66" charset="0"/>
                              <a:ea typeface="+mn-ea"/>
                              <a:cs typeface="+mn-cs"/>
                            </a:rPr>
                            <a:t> using hemi-cube at patch I</a:t>
                          </a:r>
                          <a:endParaRPr lang="zh-TW" altLang="en-US" sz="1800" dirty="0">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23045">
                    <a:tc>
                      <a:txBody>
                        <a:bodyPr/>
                        <a:lstStyle/>
                        <a:p>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14:m>
                            <m:oMath xmlns:m="http://schemas.openxmlformats.org/officeDocument/2006/math">
                              <m:r>
                                <a:rPr lang="zh-TW" altLang="en-US" sz="1800" i="1" smtClean="0">
                                  <a:latin typeface="Cambria Math"/>
                                </a:rPr>
                                <m:t>∆</m:t>
                              </m:r>
                              <m:r>
                                <a:rPr lang="en-US" altLang="zh-TW" sz="1800" b="0" i="1" smtClean="0">
                                  <a:latin typeface="Cambria Math"/>
                                </a:rPr>
                                <m:t>𝑅𝑎𝑑</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𝜌</m:t>
                                  </m:r>
                                </m:e>
                                <m:sub>
                                  <m:r>
                                    <a:rPr lang="en-US" altLang="zh-TW" sz="1800" b="0" i="1" smtClean="0">
                                      <a:latin typeface="Cambria Math"/>
                                    </a:rPr>
                                    <m:t>𝑗</m:t>
                                  </m:r>
                                </m:sub>
                              </m:sSub>
                              <m:r>
                                <m:rPr>
                                  <m:sty m:val="p"/>
                                </m:rPr>
                                <a:rPr lang="el-GR" altLang="zh-TW" sz="1800" b="0" i="1" smtClean="0">
                                  <a:latin typeface="Cambria Math"/>
                                  <a:ea typeface="Cambria Math"/>
                                </a:rPr>
                                <m:t>Δ</m:t>
                              </m:r>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𝑖</m:t>
                                  </m:r>
                                </m:sub>
                              </m:sSub>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𝐹</m:t>
                                  </m:r>
                                </m:e>
                                <m:sub>
                                  <m:r>
                                    <a:rPr lang="en-US" altLang="zh-TW" sz="1800" b="0" i="1" smtClean="0">
                                      <a:latin typeface="Cambria Math"/>
                                      <a:ea typeface="Cambria Math"/>
                                    </a:rPr>
                                    <m:t>𝑖𝑗</m:t>
                                  </m:r>
                                </m:sub>
                              </m:sSub>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𝐴</m:t>
                                  </m:r>
                                </m:e>
                                <m:sub>
                                  <m:r>
                                    <a:rPr lang="en-US" altLang="zh-TW" sz="1800" b="0" i="1" smtClean="0">
                                      <a:latin typeface="Cambria Math"/>
                                      <a:ea typeface="Cambria Math"/>
                                    </a:rPr>
                                    <m:t>𝑖</m:t>
                                  </m:r>
                                </m:sub>
                              </m:sSub>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𝐴</m:t>
                                  </m:r>
                                </m:e>
                                <m:sub>
                                  <m:r>
                                    <a:rPr lang="en-US" altLang="zh-TW" sz="1800" b="0" i="1" smtClean="0">
                                      <a:latin typeface="Cambria Math"/>
                                      <a:ea typeface="Cambria Math"/>
                                    </a:rPr>
                                    <m:t>𝑗</m:t>
                                  </m:r>
                                </m:sub>
                              </m:sSub>
                            </m:oMath>
                          </a14:m>
                          <a:r>
                            <a:rPr lang="zh-TW" altLang="en-US" sz="1800" dirty="0" smtClean="0">
                              <a:latin typeface="Comic Sans MS" pitchFamily="66" charset="0"/>
                            </a:rPr>
                            <a:t> </a:t>
                          </a:r>
                          <a:r>
                            <a:rPr lang="en-US" altLang="zh-TW" sz="1800" dirty="0" smtClean="0">
                              <a:latin typeface="Comic Sans MS" pitchFamily="66" charset="0"/>
                            </a:rPr>
                            <a:t>	</a:t>
                          </a:r>
                          <a:endParaRPr lang="zh-TW" altLang="en-US" sz="1200" dirty="0">
                            <a:solidFill>
                              <a:schemeClr val="tx2">
                                <a:lumMod val="75000"/>
                              </a:schemeClr>
                            </a:solidFill>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altLang="zh-TW" sz="1800" b="0" i="1" smtClean="0">
                                  <a:latin typeface="Cambria Math"/>
                                  <a:ea typeface="Cambria Math"/>
                                </a:rPr>
                                <m:t>Δ</m:t>
                              </m:r>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𝑗</m:t>
                                  </m:r>
                                </m:sub>
                              </m:sSub>
                              <m:r>
                                <a:rPr lang="en-US" altLang="zh-TW" sz="1800" b="0" i="1" smtClean="0">
                                  <a:latin typeface="Cambria Math"/>
                                  <a:ea typeface="Cambria Math"/>
                                </a:rPr>
                                <m:t>=</m:t>
                              </m:r>
                              <m:r>
                                <m:rPr>
                                  <m:sty m:val="p"/>
                                </m:rPr>
                                <a:rPr lang="el-GR" altLang="zh-TW" sz="1800" b="0" i="1" smtClean="0">
                                  <a:latin typeface="Cambria Math"/>
                                  <a:ea typeface="Cambria Math"/>
                                </a:rPr>
                                <m:t>Δ</m:t>
                              </m:r>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𝑗</m:t>
                                  </m:r>
                                </m:sub>
                              </m:sSub>
                              <m:r>
                                <a:rPr lang="en-US" altLang="zh-TW" sz="1800" b="0" i="1" smtClean="0">
                                  <a:latin typeface="Cambria Math"/>
                                  <a:ea typeface="Cambria Math"/>
                                </a:rPr>
                                <m:t>+</m:t>
                              </m:r>
                              <m:r>
                                <m:rPr>
                                  <m:sty m:val="p"/>
                                </m:rPr>
                                <a:rPr lang="el-GR" altLang="zh-TW" sz="1800" b="0" i="1" smtClean="0">
                                  <a:latin typeface="Cambria Math"/>
                                  <a:ea typeface="Cambria Math"/>
                                </a:rPr>
                                <m:t>Δ</m:t>
                              </m:r>
                              <m:r>
                                <a:rPr lang="en-US" altLang="zh-TW" sz="1800" b="0" i="1" smtClean="0">
                                  <a:latin typeface="Cambria Math"/>
                                  <a:ea typeface="Cambria Math"/>
                                </a:rPr>
                                <m:t>𝑅𝑎𝑑</m:t>
                              </m:r>
                            </m:oMath>
                          </a14:m>
                          <a:r>
                            <a:rPr lang="en-US" altLang="zh-TW" sz="1800" dirty="0" smtClean="0">
                              <a:latin typeface="Comic Sans MS" pitchFamily="66" charset="0"/>
                            </a:rPr>
                            <a:t>		</a:t>
                          </a:r>
                          <a:r>
                            <a:rPr lang="en-US" altLang="zh-TW" sz="1200" b="0" i="0" kern="1200" dirty="0" smtClean="0">
                              <a:solidFill>
                                <a:schemeClr val="tx2">
                                  <a:lumMod val="75000"/>
                                </a:schemeClr>
                              </a:solidFill>
                              <a:effectLst/>
                              <a:latin typeface="+mn-lt"/>
                              <a:ea typeface="+mn-ea"/>
                              <a:cs typeface="+mn-cs"/>
                            </a:rPr>
                            <a:t>/*update change since last time patch j shot light */</a:t>
                          </a:r>
                          <a:endParaRPr lang="zh-TW" altLang="en-US" sz="1200" dirty="0" smtClean="0">
                            <a:solidFill>
                              <a:schemeClr val="tx2">
                                <a:lumMod val="75000"/>
                              </a:schemeClr>
                            </a:solidFill>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𝑗</m:t>
                                  </m:r>
                                </m:sub>
                              </m:sSub>
                              <m:r>
                                <a:rPr lang="en-US" altLang="zh-TW" sz="1800" b="0" i="1" smtClean="0">
                                  <a:latin typeface="Cambria Math"/>
                                  <a:ea typeface="Cambria Math"/>
                                </a:rPr>
                                <m:t>=</m:t>
                              </m:r>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𝑗</m:t>
                                  </m:r>
                                </m:sub>
                              </m:sSub>
                              <m:r>
                                <a:rPr lang="en-US" altLang="zh-TW" sz="1800" b="0" i="1" smtClean="0">
                                  <a:latin typeface="Cambria Math"/>
                                  <a:ea typeface="Cambria Math"/>
                                </a:rPr>
                                <m:t>+</m:t>
                              </m:r>
                              <m:r>
                                <m:rPr>
                                  <m:sty m:val="p"/>
                                </m:rPr>
                                <a:rPr lang="el-GR" altLang="zh-TW" sz="1800" b="0" i="1" smtClean="0">
                                  <a:latin typeface="Cambria Math"/>
                                  <a:ea typeface="Cambria Math"/>
                                </a:rPr>
                                <m:t>Δ</m:t>
                              </m:r>
                              <m:r>
                                <a:rPr lang="en-US" altLang="zh-TW" sz="1800" b="0" i="1" smtClean="0">
                                  <a:latin typeface="Cambria Math"/>
                                  <a:ea typeface="Cambria Math"/>
                                </a:rPr>
                                <m:t>𝑅𝑎𝑑</m:t>
                              </m:r>
                            </m:oMath>
                          </a14:m>
                          <a:r>
                            <a:rPr lang="en-US" altLang="zh-TW" sz="1800" dirty="0" smtClean="0">
                              <a:latin typeface="Comic Sans MS" pitchFamily="66" charset="0"/>
                            </a:rPr>
                            <a:t>		</a:t>
                          </a:r>
                          <a:r>
                            <a:rPr lang="en-US" altLang="zh-TW" sz="1200" b="0" i="0" kern="1200" dirty="0" smtClean="0">
                              <a:solidFill>
                                <a:schemeClr val="tx2">
                                  <a:lumMod val="75000"/>
                                </a:schemeClr>
                              </a:solidFill>
                              <a:effectLst/>
                              <a:latin typeface="+mn-lt"/>
                              <a:ea typeface="+mn-ea"/>
                              <a:cs typeface="+mn-cs"/>
                            </a:rPr>
                            <a:t>/* update total </a:t>
                          </a:r>
                          <a:r>
                            <a:rPr lang="en-US" altLang="zh-TW" sz="1200" b="0" i="0" kern="1200" dirty="0" err="1" smtClean="0">
                              <a:solidFill>
                                <a:schemeClr val="tx2">
                                  <a:lumMod val="75000"/>
                                </a:schemeClr>
                              </a:solidFill>
                              <a:effectLst/>
                              <a:latin typeface="+mn-lt"/>
                              <a:ea typeface="+mn-ea"/>
                              <a:cs typeface="+mn-cs"/>
                            </a:rPr>
                            <a:t>radiosity</a:t>
                          </a:r>
                          <a:r>
                            <a:rPr lang="en-US" altLang="zh-TW" sz="1200" b="0" i="0" kern="1200" dirty="0" smtClean="0">
                              <a:solidFill>
                                <a:schemeClr val="tx2">
                                  <a:lumMod val="75000"/>
                                </a:schemeClr>
                              </a:solidFill>
                              <a:effectLst/>
                              <a:latin typeface="+mn-lt"/>
                              <a:ea typeface="+mn-ea"/>
                              <a:cs typeface="+mn-cs"/>
                            </a:rPr>
                            <a:t> of patch j */</a:t>
                          </a:r>
                          <a:endParaRPr lang="zh-TW" altLang="en-US" sz="1200" b="0" i="0" kern="1200" dirty="0" smtClean="0">
                            <a:solidFill>
                              <a:schemeClr val="tx2">
                                <a:lumMod val="75000"/>
                              </a:schemeClr>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altLang="zh-TW" sz="1800" b="0" i="1" smtClean="0">
                                  <a:latin typeface="Cambria Math"/>
                                  <a:ea typeface="Cambria Math"/>
                                </a:rPr>
                                <m:t>Δ</m:t>
                              </m:r>
                              <m:sSub>
                                <m:sSubPr>
                                  <m:ctrlPr>
                                    <a:rPr lang="el-GR" altLang="zh-TW" sz="1800" b="0" i="1" smtClean="0">
                                      <a:latin typeface="Cambria Math" panose="02040503050406030204" pitchFamily="18" charset="0"/>
                                      <a:ea typeface="Cambria Math"/>
                                    </a:rPr>
                                  </m:ctrlPr>
                                </m:sSubPr>
                                <m:e>
                                  <m:r>
                                    <a:rPr lang="en-US" altLang="zh-TW" sz="1800" b="0" i="1" smtClean="0">
                                      <a:latin typeface="Cambria Math"/>
                                      <a:ea typeface="Cambria Math"/>
                                    </a:rPr>
                                    <m:t>𝐵</m:t>
                                  </m:r>
                                </m:e>
                                <m:sub>
                                  <m:r>
                                    <a:rPr lang="en-US" altLang="zh-TW" sz="1800" b="0" i="1" smtClean="0">
                                      <a:latin typeface="Cambria Math"/>
                                      <a:ea typeface="Cambria Math"/>
                                    </a:rPr>
                                    <m:t>𝑖</m:t>
                                  </m:r>
                                </m:sub>
                              </m:sSub>
                              <m:r>
                                <a:rPr lang="en-US" altLang="zh-TW" sz="1800" b="0" i="1" smtClean="0">
                                  <a:latin typeface="Cambria Math"/>
                                  <a:ea typeface="Cambria Math"/>
                                </a:rPr>
                                <m:t>=0</m:t>
                              </m:r>
                            </m:oMath>
                          </a14:m>
                          <a:r>
                            <a:rPr lang="en-US" altLang="zh-TW" sz="1800" dirty="0" smtClean="0">
                              <a:latin typeface="Comic Sans MS" pitchFamily="66" charset="0"/>
                            </a:rPr>
                            <a:t>			</a:t>
                          </a:r>
                          <a:r>
                            <a:rPr lang="en-US" altLang="zh-TW" sz="1200" b="0" i="0" kern="1200" dirty="0" smtClean="0">
                              <a:solidFill>
                                <a:schemeClr val="tx2">
                                  <a:lumMod val="75000"/>
                                </a:schemeClr>
                              </a:solidFill>
                              <a:effectLst/>
                              <a:latin typeface="+mn-lt"/>
                              <a:ea typeface="+mn-ea"/>
                              <a:cs typeface="+mn-cs"/>
                            </a:rPr>
                            <a:t>/* reset </a:t>
                          </a:r>
                          <a:r>
                            <a:rPr lang="en-US" altLang="zh-TW" sz="1200" b="0" i="0" kern="1200" dirty="0" err="1" smtClean="0">
                              <a:solidFill>
                                <a:schemeClr val="tx2">
                                  <a:lumMod val="75000"/>
                                </a:schemeClr>
                              </a:solidFill>
                              <a:effectLst/>
                              <a:latin typeface="+mn-lt"/>
                              <a:ea typeface="+mn-ea"/>
                              <a:cs typeface="+mn-cs"/>
                            </a:rPr>
                            <a:t>unshot</a:t>
                          </a:r>
                          <a:r>
                            <a:rPr lang="en-US" altLang="zh-TW" sz="1200" b="0" i="0" kern="1200" dirty="0" smtClean="0">
                              <a:solidFill>
                                <a:schemeClr val="tx2">
                                  <a:lumMod val="75000"/>
                                </a:schemeClr>
                              </a:solidFill>
                              <a:effectLst/>
                              <a:latin typeface="+mn-lt"/>
                              <a:ea typeface="+mn-ea"/>
                              <a:cs typeface="+mn-cs"/>
                            </a:rPr>
                            <a:t> </a:t>
                          </a:r>
                          <a:r>
                            <a:rPr lang="en-US" altLang="zh-TW" sz="1200" b="0" i="0" kern="1200" dirty="0" err="1" smtClean="0">
                              <a:solidFill>
                                <a:schemeClr val="tx2">
                                  <a:lumMod val="75000"/>
                                </a:schemeClr>
                              </a:solidFill>
                              <a:effectLst/>
                              <a:latin typeface="+mn-lt"/>
                              <a:ea typeface="+mn-ea"/>
                              <a:cs typeface="+mn-cs"/>
                            </a:rPr>
                            <a:t>radiosity</a:t>
                          </a:r>
                          <a:r>
                            <a:rPr lang="en-US" altLang="zh-TW" sz="1200" b="0" i="0" kern="1200" dirty="0" smtClean="0">
                              <a:solidFill>
                                <a:schemeClr val="tx2">
                                  <a:lumMod val="75000"/>
                                </a:schemeClr>
                              </a:solidFill>
                              <a:effectLst/>
                              <a:latin typeface="+mn-lt"/>
                              <a:ea typeface="+mn-ea"/>
                              <a:cs typeface="+mn-cs"/>
                            </a:rPr>
                            <a:t> for patch </a:t>
                          </a:r>
                          <a:r>
                            <a:rPr lang="en-US" altLang="zh-TW" sz="1200" b="0" i="0" kern="1200" dirty="0" err="1" smtClean="0">
                              <a:solidFill>
                                <a:schemeClr val="tx2">
                                  <a:lumMod val="75000"/>
                                </a:schemeClr>
                              </a:solidFill>
                              <a:effectLst/>
                              <a:latin typeface="+mn-lt"/>
                              <a:ea typeface="+mn-ea"/>
                              <a:cs typeface="+mn-cs"/>
                            </a:rPr>
                            <a:t>i</a:t>
                          </a:r>
                          <a:r>
                            <a:rPr lang="en-US" altLang="zh-TW" sz="1200" b="0" i="0" kern="1200" dirty="0" smtClean="0">
                              <a:solidFill>
                                <a:schemeClr val="tx2">
                                  <a:lumMod val="75000"/>
                                </a:schemeClr>
                              </a:solidFill>
                              <a:effectLst/>
                              <a:latin typeface="+mn-lt"/>
                              <a:ea typeface="+mn-ea"/>
                              <a:cs typeface="+mn-cs"/>
                            </a:rPr>
                            <a:t> to zero */</a:t>
                          </a:r>
                          <a:endParaRPr lang="zh-TW" altLang="en-US" sz="1200" b="0" i="0" kern="1200" dirty="0" smtClean="0">
                            <a:solidFill>
                              <a:schemeClr val="tx2">
                                <a:lumMod val="7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gridSpan="3">
                      <a:txBody>
                        <a:bodyPr/>
                        <a:lstStyle/>
                        <a:p>
                          <a:pPr algn="l"/>
                          <a:r>
                            <a:rPr lang="en-US" altLang="zh-TW" sz="1800" b="0" i="0" kern="1200" dirty="0" smtClean="0">
                              <a:solidFill>
                                <a:schemeClr val="tx1"/>
                              </a:solidFill>
                              <a:effectLst/>
                              <a:latin typeface="Comic Sans MS" pitchFamily="66" charset="0"/>
                              <a:ea typeface="+mn-ea"/>
                              <a:cs typeface="+mn-cs"/>
                            </a:rPr>
                            <a:t>initialization:</a:t>
                          </a:r>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l"/>
                          <a:r>
                            <a:rPr lang="en-US" altLang="zh-TW" sz="1800" b="0" i="0" kern="1200" dirty="0" smtClean="0">
                              <a:solidFill>
                                <a:schemeClr val="tx1"/>
                              </a:solidFill>
                              <a:effectLst/>
                              <a:latin typeface="Comic Sans MS" pitchFamily="66" charset="0"/>
                              <a:ea typeface="+mn-ea"/>
                              <a:cs typeface="+mn-cs"/>
                            </a:rPr>
                            <a:t>for all patch i:</a:t>
                          </a:r>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en-US" altLang="zh-TW" sz="1800" b="0" i="0" kern="1200" dirty="0" smtClean="0">
                              <a:solidFill>
                                <a:schemeClr val="tx1"/>
                              </a:solidFill>
                              <a:effectLst/>
                              <a:latin typeface="Comic Sans MS" pitchFamily="66" charset="0"/>
                              <a:ea typeface="+mn-ea"/>
                              <a:cs typeface="+mn-cs"/>
                            </a:rPr>
                            <a:t>if patch </a:t>
                          </a:r>
                          <a:r>
                            <a:rPr lang="en-US" altLang="zh-TW" sz="1800" b="0" i="0" kern="1200" dirty="0" err="1" smtClean="0">
                              <a:solidFill>
                                <a:schemeClr val="tx1"/>
                              </a:solidFill>
                              <a:effectLst/>
                              <a:latin typeface="Comic Sans MS" pitchFamily="66" charset="0"/>
                              <a:ea typeface="+mn-ea"/>
                              <a:cs typeface="+mn-cs"/>
                            </a:rPr>
                            <a:t>i</a:t>
                          </a:r>
                          <a:r>
                            <a:rPr lang="en-US" altLang="zh-TW" sz="1800" b="0" i="0" kern="1200" dirty="0" smtClean="0">
                              <a:solidFill>
                                <a:schemeClr val="tx1"/>
                              </a:solidFill>
                              <a:effectLst/>
                              <a:latin typeface="Comic Sans MS" pitchFamily="66" charset="0"/>
                              <a:ea typeface="+mn-ea"/>
                              <a:cs typeface="+mn-cs"/>
                            </a:rPr>
                            <a:t> is a light source, then </a:t>
                          </a:r>
                          <a14:m>
                            <m:oMath xmlns:m="http://schemas.openxmlformats.org/officeDocument/2006/math">
                              <m:sSub>
                                <m:sSubPr>
                                  <m:ctrlPr>
                                    <a:rPr lang="en-US" altLang="zh-TW" sz="1800" b="0" i="1" kern="1200" smtClean="0">
                                      <a:solidFill>
                                        <a:schemeClr val="tx1"/>
                                      </a:solidFill>
                                      <a:effectLst/>
                                      <a:latin typeface="Cambria Math" panose="02040503050406030204" pitchFamily="18" charset="0"/>
                                      <a:ea typeface="+mn-ea"/>
                                      <a:cs typeface="+mn-cs"/>
                                    </a:rPr>
                                  </m:ctrlPr>
                                </m:sSubPr>
                                <m:e>
                                  <m:r>
                                    <a:rPr lang="en-US" altLang="zh-TW" sz="1800" b="0" i="1" kern="1200" smtClean="0">
                                      <a:solidFill>
                                        <a:schemeClr val="tx1"/>
                                      </a:solidFill>
                                      <a:effectLst/>
                                      <a:latin typeface="Cambria Math"/>
                                      <a:ea typeface="+mn-ea"/>
                                      <a:cs typeface="+mn-cs"/>
                                    </a:rPr>
                                    <m:t>𝐵</m:t>
                                  </m:r>
                                </m:e>
                                <m:sub>
                                  <m:r>
                                    <a:rPr lang="en-US" altLang="zh-TW" sz="1800" b="0" i="1" kern="1200" smtClean="0">
                                      <a:solidFill>
                                        <a:schemeClr val="tx1"/>
                                      </a:solidFill>
                                      <a:effectLst/>
                                      <a:latin typeface="Cambria Math"/>
                                      <a:ea typeface="+mn-ea"/>
                                      <a:cs typeface="+mn-cs"/>
                                    </a:rPr>
                                    <m:t>𝑖</m:t>
                                  </m:r>
                                </m:sub>
                              </m:sSub>
                              <m:r>
                                <a:rPr lang="en-US" altLang="zh-TW" sz="1800" b="0" i="1" kern="1200" smtClean="0">
                                  <a:solidFill>
                                    <a:schemeClr val="tx1"/>
                                  </a:solidFill>
                                  <a:effectLst/>
                                  <a:latin typeface="Cambria Math"/>
                                  <a:ea typeface="+mn-ea"/>
                                  <a:cs typeface="+mn-cs"/>
                                </a:rPr>
                                <m:t>=</m:t>
                              </m:r>
                              <m:r>
                                <m:rPr>
                                  <m:sty m:val="p"/>
                                </m:rPr>
                                <a:rPr lang="el-GR" altLang="zh-TW" sz="1800" b="0" i="1" kern="1200" smtClean="0">
                                  <a:solidFill>
                                    <a:schemeClr val="tx1"/>
                                  </a:solidFill>
                                  <a:effectLst/>
                                  <a:latin typeface="Cambria Math"/>
                                  <a:ea typeface="Cambria Math"/>
                                  <a:cs typeface="+mn-cs"/>
                                </a:rPr>
                                <m:t>Δ</m:t>
                              </m:r>
                              <m:sSub>
                                <m:sSubPr>
                                  <m:ctrlPr>
                                    <a:rPr lang="el-GR" altLang="zh-TW" sz="1800" b="0" i="1" kern="1200" smtClean="0">
                                      <a:solidFill>
                                        <a:schemeClr val="tx1"/>
                                      </a:solidFill>
                                      <a:effectLst/>
                                      <a:latin typeface="Cambria Math" panose="02040503050406030204" pitchFamily="18" charset="0"/>
                                      <a:ea typeface="Cambria Math"/>
                                      <a:cs typeface="+mn-cs"/>
                                    </a:rPr>
                                  </m:ctrlPr>
                                </m:sSubPr>
                                <m:e>
                                  <m:r>
                                    <a:rPr lang="en-US" altLang="zh-TW" sz="1800" b="0" i="1" kern="1200" smtClean="0">
                                      <a:solidFill>
                                        <a:schemeClr val="tx1"/>
                                      </a:solidFill>
                                      <a:effectLst/>
                                      <a:latin typeface="Cambria Math"/>
                                      <a:ea typeface="Cambria Math"/>
                                      <a:cs typeface="+mn-cs"/>
                                    </a:rPr>
                                    <m:t>𝐵</m:t>
                                  </m:r>
                                </m:e>
                                <m:sub>
                                  <m:r>
                                    <a:rPr lang="en-US" altLang="zh-TW" sz="1800" b="0" i="1" kern="1200" smtClean="0">
                                      <a:solidFill>
                                        <a:schemeClr val="tx1"/>
                                      </a:solidFill>
                                      <a:effectLst/>
                                      <a:latin typeface="Cambria Math"/>
                                      <a:ea typeface="Cambria Math"/>
                                      <a:cs typeface="+mn-cs"/>
                                    </a:rPr>
                                    <m:t>𝑖</m:t>
                                  </m:r>
                                </m:sub>
                              </m:sSub>
                              <m:r>
                                <a:rPr lang="en-US" altLang="zh-TW" sz="1800" b="0" i="1" kern="1200" smtClean="0">
                                  <a:solidFill>
                                    <a:schemeClr val="tx1"/>
                                  </a:solidFill>
                                  <a:effectLst/>
                                  <a:latin typeface="Cambria Math"/>
                                  <a:ea typeface="Cambria Math"/>
                                  <a:cs typeface="+mn-cs"/>
                                </a:rPr>
                                <m:t>=</m:t>
                              </m:r>
                              <m:sSub>
                                <m:sSubPr>
                                  <m:ctrlPr>
                                    <a:rPr lang="en-US" altLang="zh-TW" sz="1800" b="0" i="1" kern="1200" smtClean="0">
                                      <a:solidFill>
                                        <a:schemeClr val="tx1"/>
                                      </a:solidFill>
                                      <a:effectLst/>
                                      <a:latin typeface="Cambria Math" panose="02040503050406030204" pitchFamily="18" charset="0"/>
                                      <a:ea typeface="Cambria Math"/>
                                      <a:cs typeface="+mn-cs"/>
                                    </a:rPr>
                                  </m:ctrlPr>
                                </m:sSubPr>
                                <m:e>
                                  <m:r>
                                    <a:rPr lang="en-US" altLang="zh-TW" sz="1800" b="0" i="1" kern="1200" smtClean="0">
                                      <a:solidFill>
                                        <a:schemeClr val="tx1"/>
                                      </a:solidFill>
                                      <a:effectLst/>
                                      <a:latin typeface="Cambria Math"/>
                                      <a:ea typeface="Cambria Math"/>
                                      <a:cs typeface="+mn-cs"/>
                                    </a:rPr>
                                    <m:t>𝐸</m:t>
                                  </m:r>
                                </m:e>
                                <m:sub>
                                  <m:r>
                                    <a:rPr lang="en-US" altLang="zh-TW" sz="1800" b="0" i="1" kern="1200" smtClean="0">
                                      <a:solidFill>
                                        <a:schemeClr val="tx1"/>
                                      </a:solidFill>
                                      <a:effectLst/>
                                      <a:latin typeface="Cambria Math"/>
                                      <a:ea typeface="Cambria Math"/>
                                      <a:cs typeface="+mn-cs"/>
                                    </a:rPr>
                                    <m:t>𝑖</m:t>
                                  </m:r>
                                </m:sub>
                              </m:sSub>
                            </m:oMath>
                          </a14:m>
                          <a:r>
                            <a:rPr lang="en-US" altLang="zh-TW" sz="1800" dirty="0" smtClean="0">
                              <a:latin typeface="Comic Sans MS" pitchFamily="66" charset="0"/>
                            </a:rPr>
                            <a:t>, else </a:t>
                          </a:r>
                          <a14:m>
                            <m:oMath xmlns:m="http://schemas.openxmlformats.org/officeDocument/2006/math">
                              <m:sSub>
                                <m:sSubPr>
                                  <m:ctrlPr>
                                    <a:rPr lang="en-US" altLang="zh-TW" sz="1800" b="0" i="1" kern="1200" smtClean="0">
                                      <a:solidFill>
                                        <a:schemeClr val="tx1"/>
                                      </a:solidFill>
                                      <a:effectLst/>
                                      <a:latin typeface="Cambria Math" panose="02040503050406030204" pitchFamily="18" charset="0"/>
                                      <a:ea typeface="+mn-ea"/>
                                      <a:cs typeface="+mn-cs"/>
                                    </a:rPr>
                                  </m:ctrlPr>
                                </m:sSubPr>
                                <m:e>
                                  <m:r>
                                    <a:rPr lang="en-US" altLang="zh-TW" sz="1800" b="0" i="1" kern="1200" smtClean="0">
                                      <a:solidFill>
                                        <a:schemeClr val="tx1"/>
                                      </a:solidFill>
                                      <a:effectLst/>
                                      <a:latin typeface="Cambria Math"/>
                                      <a:ea typeface="+mn-ea"/>
                                      <a:cs typeface="+mn-cs"/>
                                    </a:rPr>
                                    <m:t>𝐵</m:t>
                                  </m:r>
                                </m:e>
                                <m:sub>
                                  <m:r>
                                    <a:rPr lang="en-US" altLang="zh-TW" sz="1800" b="0" i="1" kern="1200" smtClean="0">
                                      <a:solidFill>
                                        <a:schemeClr val="tx1"/>
                                      </a:solidFill>
                                      <a:effectLst/>
                                      <a:latin typeface="Cambria Math"/>
                                      <a:ea typeface="+mn-ea"/>
                                      <a:cs typeface="+mn-cs"/>
                                    </a:rPr>
                                    <m:t>𝑖</m:t>
                                  </m:r>
                                </m:sub>
                              </m:sSub>
                              <m:r>
                                <a:rPr lang="en-US" altLang="zh-TW" sz="1800" b="0" i="1" kern="1200" smtClean="0">
                                  <a:solidFill>
                                    <a:schemeClr val="tx1"/>
                                  </a:solidFill>
                                  <a:effectLst/>
                                  <a:latin typeface="Cambria Math"/>
                                  <a:ea typeface="+mn-ea"/>
                                  <a:cs typeface="+mn-cs"/>
                                </a:rPr>
                                <m:t>=</m:t>
                              </m:r>
                              <m:r>
                                <m:rPr>
                                  <m:sty m:val="p"/>
                                </m:rPr>
                                <a:rPr lang="el-GR" altLang="zh-TW" sz="1800" b="0" i="1" kern="1200" smtClean="0">
                                  <a:solidFill>
                                    <a:schemeClr val="tx1"/>
                                  </a:solidFill>
                                  <a:effectLst/>
                                  <a:latin typeface="Cambria Math"/>
                                  <a:ea typeface="Cambria Math"/>
                                  <a:cs typeface="+mn-cs"/>
                                </a:rPr>
                                <m:t>Δ</m:t>
                              </m:r>
                              <m:sSub>
                                <m:sSubPr>
                                  <m:ctrlPr>
                                    <a:rPr lang="el-GR" altLang="zh-TW" sz="1800" b="0" i="1" kern="1200" smtClean="0">
                                      <a:solidFill>
                                        <a:schemeClr val="tx1"/>
                                      </a:solidFill>
                                      <a:effectLst/>
                                      <a:latin typeface="Cambria Math" panose="02040503050406030204" pitchFamily="18" charset="0"/>
                                      <a:ea typeface="Cambria Math"/>
                                      <a:cs typeface="+mn-cs"/>
                                    </a:rPr>
                                  </m:ctrlPr>
                                </m:sSubPr>
                                <m:e>
                                  <m:r>
                                    <a:rPr lang="en-US" altLang="zh-TW" sz="1800" b="0" i="1" kern="1200" smtClean="0">
                                      <a:solidFill>
                                        <a:schemeClr val="tx1"/>
                                      </a:solidFill>
                                      <a:effectLst/>
                                      <a:latin typeface="Cambria Math"/>
                                      <a:ea typeface="Cambria Math"/>
                                      <a:cs typeface="+mn-cs"/>
                                    </a:rPr>
                                    <m:t>𝐵</m:t>
                                  </m:r>
                                </m:e>
                                <m:sub>
                                  <m:r>
                                    <a:rPr lang="en-US" altLang="zh-TW" sz="1800" b="0" i="1" kern="1200" smtClean="0">
                                      <a:solidFill>
                                        <a:schemeClr val="tx1"/>
                                      </a:solidFill>
                                      <a:effectLst/>
                                      <a:latin typeface="Cambria Math"/>
                                      <a:ea typeface="Cambria Math"/>
                                      <a:cs typeface="+mn-cs"/>
                                    </a:rPr>
                                    <m:t>𝑖</m:t>
                                  </m:r>
                                </m:sub>
                              </m:sSub>
                              <m:r>
                                <a:rPr lang="en-US" altLang="zh-TW" sz="1800" b="0" i="1" kern="1200" smtClean="0">
                                  <a:solidFill>
                                    <a:schemeClr val="tx1"/>
                                  </a:solidFill>
                                  <a:effectLst/>
                                  <a:latin typeface="Cambria Math"/>
                                  <a:ea typeface="Cambria Math"/>
                                  <a:cs typeface="+mn-cs"/>
                                </a:rPr>
                                <m:t>=0</m:t>
                              </m:r>
                            </m:oMath>
                          </a14:m>
                          <a:endParaRPr lang="zh-TW" altLang="en-US" sz="1800" dirty="0">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mc:Choice>
        <mc:Fallback xmlns="">
          <p:graphicFrame>
            <p:nvGraphicFramePr>
              <p:cNvPr id="24" name="表格 23"/>
              <p:cNvGraphicFramePr>
                <a:graphicFrameLocks noGrp="1"/>
              </p:cNvGraphicFramePr>
              <p:nvPr>
                <p:extLst>
                  <p:ext uri="{D42A27DB-BD31-4B8C-83A1-F6EECF244321}">
                    <p14:modId xmlns:a14="http://schemas.microsoft.com/office/drawing/2010/main" xmlns="" xmlns:p14="http://schemas.microsoft.com/office/powerpoint/2010/main" val="87662559"/>
                  </p:ext>
                </p:extLst>
              </p:nvPr>
            </p:nvGraphicFramePr>
            <p:xfrm>
              <a:off x="251520" y="1124744"/>
              <a:ext cx="8712968" cy="5372834"/>
            </p:xfrm>
            <a:graphic>
              <a:graphicData uri="http://schemas.openxmlformats.org/drawingml/2006/table">
                <a:tbl>
                  <a:tblPr firstRow="1" bandRow="1">
                    <a:tableStyleId>{5940675A-B579-460E-94D1-54222C63F5DA}</a:tableStyleId>
                  </a:tblPr>
                  <a:tblGrid>
                    <a:gridCol w="701092"/>
                    <a:gridCol w="733313"/>
                    <a:gridCol w="7278563"/>
                  </a:tblGrid>
                  <a:tr h="509947">
                    <a:tc gridSpan="3">
                      <a:txBody>
                        <a:bodyPr/>
                        <a:lstStyle/>
                        <a:p>
                          <a:r>
                            <a:rPr lang="en-US" altLang="zh-TW" sz="1800" b="0" i="0" kern="1200" dirty="0" smtClean="0">
                              <a:solidFill>
                                <a:schemeClr val="tx1"/>
                              </a:solidFill>
                              <a:effectLst/>
                              <a:latin typeface="Comic Sans MS" pitchFamily="66" charset="0"/>
                              <a:ea typeface="+mn-ea"/>
                              <a:cs typeface="+mn-cs"/>
                            </a:rPr>
                            <a:t>for each iteration, for each patch </a:t>
                          </a:r>
                          <a:r>
                            <a:rPr lang="en-US" altLang="zh-TW" sz="1800" b="0" i="0" kern="1200" dirty="0" err="1" smtClean="0">
                              <a:solidFill>
                                <a:schemeClr val="tx1"/>
                              </a:solidFill>
                              <a:effectLst/>
                              <a:latin typeface="Comic Sans MS" pitchFamily="66" charset="0"/>
                              <a:ea typeface="+mn-ea"/>
                              <a:cs typeface="+mn-cs"/>
                            </a:rPr>
                            <a:t>i</a:t>
                          </a:r>
                          <a:r>
                            <a:rPr lang="en-US" altLang="zh-TW" sz="1800" b="0" i="0" kern="1200" dirty="0" smtClean="0">
                              <a:solidFill>
                                <a:schemeClr val="tx1"/>
                              </a:solidFill>
                              <a:effectLst/>
                              <a:latin typeface="Comic Sans MS" pitchFamily="66" charset="0"/>
                              <a:ea typeface="+mn-ea"/>
                              <a:cs typeface="+mn-cs"/>
                            </a:rPr>
                            <a:t> </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a:tc>
                  </a:tr>
                  <a:tr h="640080">
                    <a:tc>
                      <a:txBody>
                        <a:bodyPr/>
                        <a:lstStyle/>
                        <a:p>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smtClean="0">
                              <a:solidFill>
                                <a:schemeClr val="tx1"/>
                              </a:solidFill>
                              <a:effectLst/>
                              <a:latin typeface="Comic Sans MS" pitchFamily="66" charset="0"/>
                              <a:ea typeface="+mn-ea"/>
                              <a:cs typeface="+mn-cs"/>
                            </a:rPr>
                            <a:t>for each patch j:</a:t>
                          </a:r>
                          <a:endParaRPr lang="zh-TW" altLang="en-US"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dirty="0" smtClean="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400" dirty="0" smtClean="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r>
                            <a:rPr lang="en-US" altLang="zh-TW" sz="1800" b="0" i="0" kern="1200" dirty="0" smtClean="0">
                              <a:solidFill>
                                <a:schemeClr val="tx1"/>
                              </a:solidFill>
                              <a:effectLst/>
                              <a:latin typeface="Comic Sans MS" pitchFamily="66" charset="0"/>
                              <a:ea typeface="+mn-ea"/>
                              <a:cs typeface="+mn-cs"/>
                            </a:rPr>
                            <a:t>	</a:t>
                          </a:r>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800" b="0" i="0" kern="1200" dirty="0" smtClean="0">
                              <a:solidFill>
                                <a:schemeClr val="tx1"/>
                              </a:solidFill>
                              <a:effectLst/>
                              <a:latin typeface="Comic Sans MS" pitchFamily="66" charset="0"/>
                              <a:ea typeface="+mn-ea"/>
                              <a:cs typeface="+mn-cs"/>
                            </a:rPr>
                            <a:t>calculate the </a:t>
                          </a:r>
                          <a:r>
                            <a:rPr lang="en-US" altLang="zh-TW" sz="1800" b="0" i="0" kern="1200" dirty="0" err="1" smtClean="0">
                              <a:solidFill>
                                <a:schemeClr val="tx1"/>
                              </a:solidFill>
                              <a:effectLst/>
                              <a:latin typeface="Comic Sans MS" pitchFamily="66" charset="0"/>
                              <a:ea typeface="+mn-ea"/>
                              <a:cs typeface="+mn-cs"/>
                            </a:rPr>
                            <a:t>formfactors</a:t>
                          </a:r>
                          <a:r>
                            <a:rPr lang="en-US" altLang="zh-TW" sz="1800" b="0" i="0" kern="1200" dirty="0" smtClean="0">
                              <a:solidFill>
                                <a:schemeClr val="tx1"/>
                              </a:solidFill>
                              <a:effectLst/>
                              <a:latin typeface="Comic Sans MS" pitchFamily="66" charset="0"/>
                              <a:ea typeface="+mn-ea"/>
                              <a:cs typeface="+mn-cs"/>
                            </a:rPr>
                            <a:t> </a:t>
                          </a:r>
                          <a:r>
                            <a:rPr lang="en-US" altLang="zh-TW" sz="1800" b="0" i="0" kern="1200" dirty="0" err="1" smtClean="0">
                              <a:solidFill>
                                <a:schemeClr val="tx1"/>
                              </a:solidFill>
                              <a:effectLst/>
                              <a:latin typeface="Comic Sans MS" pitchFamily="66" charset="0"/>
                              <a:ea typeface="+mn-ea"/>
                              <a:cs typeface="+mn-cs"/>
                            </a:rPr>
                            <a:t>Fij</a:t>
                          </a:r>
                          <a:r>
                            <a:rPr lang="en-US" altLang="zh-TW" sz="1800" b="0" i="0" kern="1200" dirty="0" smtClean="0">
                              <a:solidFill>
                                <a:schemeClr val="tx1"/>
                              </a:solidFill>
                              <a:effectLst/>
                              <a:latin typeface="Comic Sans MS" pitchFamily="66" charset="0"/>
                              <a:ea typeface="+mn-ea"/>
                              <a:cs typeface="+mn-cs"/>
                            </a:rPr>
                            <a:t> using hemi-cube at patch I</a:t>
                          </a:r>
                          <a:endParaRPr lang="zh-TW" altLang="en-US" sz="1800" dirty="0">
                            <a:latin typeface="Comic Sans MS" pitchFamily="66"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23045">
                    <a:tc>
                      <a:txBody>
                        <a:bodyPr/>
                        <a:lstStyle/>
                        <a:p>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blipFill rotWithShape="1">
                          <a:blip r:embed="rId2"/>
                          <a:stretch>
                            <a:fillRect l="-19665" t="-320930" b="-608140"/>
                          </a:stretch>
                        </a:blipFill>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blipFill rotWithShape="1">
                          <a:blip r:embed="rId2"/>
                          <a:stretch>
                            <a:fillRect l="-19665" t="-430952" b="-522619"/>
                          </a:stretch>
                        </a:blipFill>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blipFill rotWithShape="1">
                          <a:blip r:embed="rId2"/>
                          <a:stretch>
                            <a:fillRect l="-19665" t="-537349" b="-428916"/>
                          </a:stretch>
                        </a:blipFill>
                      </a:tcPr>
                    </a:tc>
                  </a:tr>
                  <a:tr h="640080">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blipFill rotWithShape="1">
                          <a:blip r:embed="rId2"/>
                          <a:stretch>
                            <a:fillRect l="-19665" t="-503810" b="-239048"/>
                          </a:stretch>
                        </a:blipFill>
                      </a:tcPr>
                    </a:tc>
                  </a:tr>
                  <a:tr h="509947">
                    <a:tc gridSpan="3">
                      <a:txBody>
                        <a:bodyPr/>
                        <a:lstStyle/>
                        <a:p>
                          <a:pPr algn="l"/>
                          <a:r>
                            <a:rPr lang="en-US" altLang="zh-TW" sz="1800" b="0" i="0" kern="1200" dirty="0" smtClean="0">
                              <a:solidFill>
                                <a:schemeClr val="tx1"/>
                              </a:solidFill>
                              <a:effectLst/>
                              <a:latin typeface="Comic Sans MS" pitchFamily="66" charset="0"/>
                              <a:ea typeface="+mn-ea"/>
                              <a:cs typeface="+mn-cs"/>
                            </a:rPr>
                            <a:t>initialization:</a:t>
                          </a:r>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l"/>
                          <a:r>
                            <a:rPr lang="en-US" altLang="zh-TW" sz="1800" b="0" i="0" kern="1200" dirty="0" smtClean="0">
                              <a:solidFill>
                                <a:schemeClr val="tx1"/>
                              </a:solidFill>
                              <a:effectLst/>
                              <a:latin typeface="Comic Sans MS" pitchFamily="66" charset="0"/>
                              <a:ea typeface="+mn-ea"/>
                              <a:cs typeface="+mn-cs"/>
                            </a:rPr>
                            <a:t>for all patch i:</a:t>
                          </a:r>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l"/>
                          <a:endParaRPr lang="zh-TW" altLang="en-US" sz="16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09947">
                    <a:tc>
                      <a:txBody>
                        <a:bodyPr/>
                        <a:lstStyle/>
                        <a:p>
                          <a:pPr algn="l"/>
                          <a:endParaRPr lang="zh-TW" altLang="en-US" sz="1800" dirty="0">
                            <a:latin typeface="Comic Sans MS" pitchFamily="66"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zh-TW" altLang="en-US" sz="1800" dirty="0">
                            <a:latin typeface="Comic Sans MS"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zh-TW"/>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blipFill rotWithShape="1">
                          <a:blip r:embed="rId2"/>
                          <a:stretch>
                            <a:fillRect l="-19665" t="-953571"/>
                          </a:stretch>
                        </a:blipFill>
                      </a:tcPr>
                    </a:tc>
                  </a:tr>
                </a:tbl>
              </a:graphicData>
            </a:graphic>
          </p:graphicFrame>
        </mc:Fallback>
      </mc:AlternateContent>
    </p:spTree>
    <p:extLst>
      <p:ext uri="{BB962C8B-B14F-4D97-AF65-F5344CB8AC3E}">
        <p14:creationId xmlns:p14="http://schemas.microsoft.com/office/powerpoint/2010/main" val="304237812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570186"/>
          </a:xfrm>
        </p:spPr>
        <p:txBody>
          <a:bodyPr>
            <a:normAutofit fontScale="90000"/>
          </a:bodyPr>
          <a:lstStyle/>
          <a:p>
            <a:r>
              <a:rPr lang="en-US" altLang="zh-TW" dirty="0" smtClean="0"/>
              <a:t>Result 1: Steel Mill with millions of polygons:</a:t>
            </a:r>
            <a:br>
              <a:rPr lang="en-US" altLang="zh-TW" dirty="0" smtClean="0"/>
            </a:br>
            <a:r>
              <a:rPr lang="en-US" altLang="zh-TW" dirty="0" smtClean="0"/>
              <a:t>Progressive refinement of </a:t>
            </a:r>
            <a:r>
              <a:rPr lang="en-US" altLang="zh-TW" dirty="0" err="1" smtClean="0"/>
              <a:t>radiosity</a:t>
            </a:r>
            <a:endParaRPr lang="zh-TW" altLang="en-US" dirty="0"/>
          </a:p>
        </p:txBody>
      </p:sp>
      <p:pic>
        <p:nvPicPr>
          <p:cNvPr id="6" name="內容版面配置區 5" descr="Steel_Mill.png"/>
          <p:cNvPicPr>
            <a:picLocks noGrp="1" noChangeAspect="1"/>
          </p:cNvPicPr>
          <p:nvPr>
            <p:ph idx="1"/>
          </p:nvPr>
        </p:nvPicPr>
        <p:blipFill>
          <a:blip r:embed="rId2" cstate="print"/>
          <a:stretch>
            <a:fillRect/>
          </a:stretch>
        </p:blipFill>
        <p:spPr>
          <a:xfrm>
            <a:off x="2910696" y="2548617"/>
            <a:ext cx="3322608" cy="2629128"/>
          </a:xfrm>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208</a:t>
            </a:fld>
            <a:endParaRPr lang="zh-TW" alt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755650" y="1268413"/>
            <a:ext cx="7772400" cy="1584325"/>
          </a:xfrm>
        </p:spPr>
        <p:txBody>
          <a:bodyPr/>
          <a:lstStyle/>
          <a:p>
            <a:r>
              <a:rPr lang="en-US" altLang="zh-TW" sz="5200" b="1" dirty="0" smtClean="0">
                <a:solidFill>
                  <a:srgbClr val="003300"/>
                </a:solidFill>
              </a:rPr>
              <a:t>VR</a:t>
            </a:r>
            <a:r>
              <a:rPr lang="zh-TW" altLang="en-US" sz="5200" b="1" dirty="0" smtClean="0">
                <a:solidFill>
                  <a:srgbClr val="003300"/>
                </a:solidFill>
              </a:rPr>
              <a:t> </a:t>
            </a:r>
            <a:r>
              <a:rPr lang="en-US" altLang="zh-TW" sz="5200" b="1" dirty="0" smtClean="0">
                <a:solidFill>
                  <a:srgbClr val="003300"/>
                </a:solidFill>
              </a:rPr>
              <a:t>Chap 8 (1)</a:t>
            </a:r>
            <a:endParaRPr lang="zh-TW" altLang="en-US" sz="5200" b="1" dirty="0">
              <a:solidFill>
                <a:srgbClr val="003300"/>
              </a:solidFill>
            </a:endParaRPr>
          </a:p>
        </p:txBody>
      </p:sp>
      <p:sp>
        <p:nvSpPr>
          <p:cNvPr id="2051" name="Rectangle 3"/>
          <p:cNvSpPr>
            <a:spLocks noGrp="1" noRot="1" noChangeArrowheads="1"/>
          </p:cNvSpPr>
          <p:nvPr>
            <p:ph type="subTitle" idx="1"/>
          </p:nvPr>
        </p:nvSpPr>
        <p:spPr>
          <a:xfrm>
            <a:off x="1331913" y="4149725"/>
            <a:ext cx="6400800" cy="1752600"/>
          </a:xfrm>
        </p:spPr>
        <p:txBody>
          <a:bodyPr/>
          <a:lstStyle/>
          <a:p>
            <a:r>
              <a:rPr lang="zh-TW" altLang="en-US" dirty="0" smtClean="0"/>
              <a:t>歐</a:t>
            </a:r>
            <a:r>
              <a:rPr lang="zh-TW" altLang="en-US" dirty="0"/>
              <a:t>陽明        教</a:t>
            </a:r>
            <a:r>
              <a:rPr lang="zh-TW" altLang="en-US" dirty="0" smtClean="0"/>
              <a:t>授</a:t>
            </a:r>
            <a:endParaRPr lang="en-US" altLang="zh-TW" dirty="0" smtClean="0"/>
          </a:p>
          <a:p>
            <a:r>
              <a:rPr lang="en-US" altLang="zh-TW" dirty="0" smtClean="0"/>
              <a:t>Ming </a:t>
            </a:r>
            <a:r>
              <a:rPr lang="en-US" altLang="zh-TW" dirty="0" err="1" smtClean="0"/>
              <a:t>Ouhyoung</a:t>
            </a:r>
            <a:endParaRPr lang="zh-TW" altLang="en-US" dirty="0"/>
          </a:p>
        </p:txBody>
      </p:sp>
    </p:spTree>
    <p:extLst>
      <p:ext uri="{BB962C8B-B14F-4D97-AF65-F5344CB8AC3E}">
        <p14:creationId xmlns:p14="http://schemas.microsoft.com/office/powerpoint/2010/main" val="173375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內容版面配置區 4294967295"/>
          <p:cNvSpPr>
            <a:spLocks noGrp="1"/>
          </p:cNvSpPr>
          <p:nvPr>
            <p:ph type="title"/>
          </p:nvPr>
        </p:nvSpPr>
        <p:spPr/>
        <p:txBody>
          <a:bodyPr/>
          <a:lstStyle/>
          <a:p>
            <a:endParaRPr lang="zh-TW" altLang="zh-TW" smtClean="0"/>
          </a:p>
        </p:txBody>
      </p:sp>
      <p:sp>
        <p:nvSpPr>
          <p:cNvPr id="11267" name="圖案 4294967295"/>
          <p:cNvSpPr>
            <a:spLocks noGrp="1"/>
          </p:cNvSpPr>
          <p:nvPr>
            <p:ph idx="1"/>
          </p:nvPr>
        </p:nvSpPr>
        <p:spPr/>
        <p:txBody>
          <a:bodyPr/>
          <a:lstStyle/>
          <a:p>
            <a:r>
              <a:rPr lang="zh-TW" altLang="zh-TW" smtClean="0"/>
              <a:t>Head up display: used in pilots of fighter planes.</a:t>
            </a:r>
          </a:p>
          <a:p>
            <a:r>
              <a:rPr lang="zh-TW" altLang="zh-TW" smtClean="0"/>
              <a:t>No need of stereo display.</a:t>
            </a:r>
          </a:p>
          <a:p>
            <a:r>
              <a:rPr lang="zh-TW" altLang="zh-TW" smtClean="0"/>
              <a:t>In car business: embed front panel display.</a:t>
            </a:r>
            <a:endParaRPr lang="en-US" altLang="zh-TW" smtClean="0"/>
          </a:p>
          <a:p>
            <a:r>
              <a:rPr lang="en-US" altLang="zh-TW" smtClean="0"/>
              <a:t>Must have vs Nice to have</a:t>
            </a:r>
            <a:endParaRPr lang="zh-TW" altLang="zh-TW" smtClean="0"/>
          </a:p>
          <a:p>
            <a:endParaRPr lang="zh-TW" altLang="zh-TW" smtClean="0"/>
          </a:p>
          <a:p>
            <a:endParaRPr lang="zh-TW" altLang="zh-TW" smtClean="0"/>
          </a:p>
        </p:txBody>
      </p:sp>
    </p:spTree>
    <p:extLst>
      <p:ext uri="{BB962C8B-B14F-4D97-AF65-F5344CB8AC3E}">
        <p14:creationId xmlns:p14="http://schemas.microsoft.com/office/powerpoint/2010/main" val="141485802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algn="l"/>
            <a:r>
              <a:rPr lang="en-US" altLang="zh-TW" sz="4800" b="1"/>
              <a:t>Outline:</a:t>
            </a:r>
          </a:p>
        </p:txBody>
      </p:sp>
      <p:sp>
        <p:nvSpPr>
          <p:cNvPr id="3075" name="Rectangle 3"/>
          <p:cNvSpPr>
            <a:spLocks noGrp="1" noRot="1" noChangeArrowheads="1"/>
          </p:cNvSpPr>
          <p:nvPr>
            <p:ph type="body" idx="1"/>
          </p:nvPr>
        </p:nvSpPr>
        <p:spPr>
          <a:xfrm>
            <a:off x="457200" y="1412875"/>
            <a:ext cx="8229600" cy="5184775"/>
          </a:xfrm>
        </p:spPr>
        <p:txBody>
          <a:bodyPr/>
          <a:lstStyle/>
          <a:p>
            <a:r>
              <a:rPr lang="en-US" altLang="zh-TW" sz="2800"/>
              <a:t>Will VR Meet Your goals ?</a:t>
            </a:r>
          </a:p>
          <a:p>
            <a:endParaRPr lang="en-US" altLang="zh-TW" sz="2800"/>
          </a:p>
          <a:p>
            <a:r>
              <a:rPr lang="en-US" altLang="zh-TW" sz="2800"/>
              <a:t>Is VR the Appropriate Medium ?</a:t>
            </a:r>
          </a:p>
          <a:p>
            <a:endParaRPr lang="en-US" altLang="zh-TW" sz="2800"/>
          </a:p>
          <a:p>
            <a:r>
              <a:rPr lang="en-US" altLang="zh-TW" sz="2800"/>
              <a:t>What Makes an Application a Good Candidiate for VR?</a:t>
            </a:r>
          </a:p>
          <a:p>
            <a:endParaRPr lang="en-US" altLang="zh-TW" sz="2800"/>
          </a:p>
          <a:p>
            <a:r>
              <a:rPr lang="en-US" altLang="zh-TW" sz="2800"/>
              <a:t>Creating a VR Application.</a:t>
            </a:r>
          </a:p>
          <a:p>
            <a:endParaRPr lang="en-US" altLang="zh-TW" sz="2800"/>
          </a:p>
          <a:p>
            <a:r>
              <a:rPr lang="en-US" altLang="zh-TW" sz="2800"/>
              <a:t>Adapting from other Media. </a:t>
            </a:r>
          </a:p>
        </p:txBody>
      </p:sp>
    </p:spTree>
    <p:extLst>
      <p:ext uri="{BB962C8B-B14F-4D97-AF65-F5344CB8AC3E}">
        <p14:creationId xmlns:p14="http://schemas.microsoft.com/office/powerpoint/2010/main" val="427644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r>
              <a:rPr lang="en-US" altLang="zh-TW" sz="4800" b="1"/>
              <a:t>Will VR Meet Your goals ?</a:t>
            </a:r>
          </a:p>
        </p:txBody>
      </p:sp>
      <p:sp>
        <p:nvSpPr>
          <p:cNvPr id="55299" name="Rectangle 3"/>
          <p:cNvSpPr>
            <a:spLocks noGrp="1" noRot="1" noChangeArrowheads="1"/>
          </p:cNvSpPr>
          <p:nvPr>
            <p:ph type="body" idx="1"/>
          </p:nvPr>
        </p:nvSpPr>
        <p:spPr>
          <a:xfrm>
            <a:off x="457200" y="1981200"/>
            <a:ext cx="8229600" cy="4327525"/>
          </a:xfrm>
        </p:spPr>
        <p:txBody>
          <a:bodyPr/>
          <a:lstStyle/>
          <a:p>
            <a:pPr>
              <a:lnSpc>
                <a:spcPct val="90000"/>
              </a:lnSpc>
            </a:pPr>
            <a:r>
              <a:rPr lang="en-US" altLang="zh-TW"/>
              <a:t>Safety</a:t>
            </a:r>
          </a:p>
          <a:p>
            <a:pPr>
              <a:lnSpc>
                <a:spcPct val="90000"/>
              </a:lnSpc>
            </a:pPr>
            <a:endParaRPr lang="en-US" altLang="zh-TW"/>
          </a:p>
          <a:p>
            <a:pPr>
              <a:lnSpc>
                <a:spcPct val="90000"/>
              </a:lnSpc>
            </a:pPr>
            <a:r>
              <a:rPr lang="en-US" altLang="zh-TW"/>
              <a:t>Marketing</a:t>
            </a:r>
          </a:p>
          <a:p>
            <a:pPr>
              <a:lnSpc>
                <a:spcPct val="90000"/>
              </a:lnSpc>
            </a:pPr>
            <a:endParaRPr lang="en-US" altLang="zh-TW"/>
          </a:p>
          <a:p>
            <a:pPr>
              <a:lnSpc>
                <a:spcPct val="90000"/>
              </a:lnSpc>
            </a:pPr>
            <a:r>
              <a:rPr lang="en-US" altLang="zh-TW"/>
              <a:t>Cost savings</a:t>
            </a:r>
          </a:p>
          <a:p>
            <a:pPr>
              <a:lnSpc>
                <a:spcPct val="90000"/>
              </a:lnSpc>
            </a:pPr>
            <a:endParaRPr lang="en-US" altLang="zh-TW"/>
          </a:p>
          <a:p>
            <a:pPr>
              <a:lnSpc>
                <a:spcPct val="90000"/>
              </a:lnSpc>
            </a:pPr>
            <a:r>
              <a:rPr lang="en-US" altLang="zh-TW"/>
              <a:t>Profit </a:t>
            </a:r>
          </a:p>
          <a:p>
            <a:pPr>
              <a:lnSpc>
                <a:spcPct val="90000"/>
              </a:lnSpc>
            </a:pPr>
            <a:endParaRPr lang="en-US" altLang="zh-TW"/>
          </a:p>
        </p:txBody>
      </p:sp>
    </p:spTree>
    <p:extLst>
      <p:ext uri="{BB962C8B-B14F-4D97-AF65-F5344CB8AC3E}">
        <p14:creationId xmlns:p14="http://schemas.microsoft.com/office/powerpoint/2010/main" val="385636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Rot="1" noChangeArrowheads="1"/>
          </p:cNvSpPr>
          <p:nvPr>
            <p:ph type="title"/>
          </p:nvPr>
        </p:nvSpPr>
        <p:spPr/>
        <p:txBody>
          <a:bodyPr/>
          <a:lstStyle/>
          <a:p>
            <a:endParaRPr lang="zh-TW" altLang="zh-TW"/>
          </a:p>
        </p:txBody>
      </p:sp>
      <p:sp>
        <p:nvSpPr>
          <p:cNvPr id="57347" name="Rectangle 3"/>
          <p:cNvSpPr>
            <a:spLocks noGrp="1" noRot="1" noChangeArrowheads="1"/>
          </p:cNvSpPr>
          <p:nvPr>
            <p:ph type="body" idx="1"/>
          </p:nvPr>
        </p:nvSpPr>
        <p:spPr>
          <a:xfrm>
            <a:off x="457200" y="1844675"/>
            <a:ext cx="8229600" cy="4679950"/>
          </a:xfrm>
        </p:spPr>
        <p:txBody>
          <a:bodyPr/>
          <a:lstStyle/>
          <a:p>
            <a:r>
              <a:rPr lang="en-US" altLang="zh-TW"/>
              <a:t>Conveying ideas as artistic  expression</a:t>
            </a:r>
          </a:p>
          <a:p>
            <a:endParaRPr lang="en-US" altLang="zh-TW"/>
          </a:p>
          <a:p>
            <a:r>
              <a:rPr lang="en-US" altLang="zh-TW"/>
              <a:t>Improved ability to examine and </a:t>
            </a:r>
          </a:p>
          <a:p>
            <a:pPr>
              <a:buFont typeface="Wingdings 2" pitchFamily="18" charset="2"/>
              <a:buNone/>
            </a:pPr>
            <a:r>
              <a:rPr lang="en-US" altLang="zh-TW"/>
              <a:t>   explore 3D data</a:t>
            </a:r>
          </a:p>
          <a:p>
            <a:endParaRPr lang="en-US" altLang="zh-TW"/>
          </a:p>
          <a:p>
            <a:r>
              <a:rPr lang="en-US" altLang="zh-TW"/>
              <a:t>Entertainment or escapism</a:t>
            </a:r>
          </a:p>
          <a:p>
            <a:endParaRPr lang="en-US" altLang="zh-TW"/>
          </a:p>
          <a:p>
            <a:r>
              <a:rPr lang="en-US" altLang="zh-TW"/>
              <a:t>Improved quality of life </a:t>
            </a:r>
          </a:p>
          <a:p>
            <a:endParaRPr lang="en-US" altLang="zh-TW"/>
          </a:p>
          <a:p>
            <a:endParaRPr lang="en-US" altLang="zh-TW"/>
          </a:p>
        </p:txBody>
      </p:sp>
    </p:spTree>
    <p:extLst>
      <p:ext uri="{BB962C8B-B14F-4D97-AF65-F5344CB8AC3E}">
        <p14:creationId xmlns:p14="http://schemas.microsoft.com/office/powerpoint/2010/main" val="121972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r>
              <a:rPr lang="en-US" altLang="zh-TW"/>
              <a:t>Is VR the Appropriate Medium?</a:t>
            </a:r>
          </a:p>
        </p:txBody>
      </p:sp>
      <p:sp>
        <p:nvSpPr>
          <p:cNvPr id="60419" name="Rectangle 3"/>
          <p:cNvSpPr>
            <a:spLocks noGrp="1" noRot="1" noChangeArrowheads="1"/>
          </p:cNvSpPr>
          <p:nvPr>
            <p:ph type="body" idx="1"/>
          </p:nvPr>
        </p:nvSpPr>
        <p:spPr/>
        <p:txBody>
          <a:bodyPr/>
          <a:lstStyle/>
          <a:p>
            <a:r>
              <a:rPr lang="en-US" altLang="zh-TW"/>
              <a:t>Moby Dick(or The Whale)</a:t>
            </a:r>
          </a:p>
          <a:p>
            <a:endParaRPr lang="en-US" altLang="zh-TW"/>
          </a:p>
          <a:p>
            <a:r>
              <a:rPr lang="en-US" altLang="zh-TW"/>
              <a:t>                           </a:t>
            </a:r>
          </a:p>
          <a:p>
            <a:r>
              <a:rPr lang="en-US" altLang="zh-TW"/>
              <a:t>                           Citizen Kane </a:t>
            </a:r>
          </a:p>
          <a:p>
            <a:r>
              <a:rPr lang="en-US" altLang="zh-TW" b="1"/>
              <a:t>                           Directed by</a:t>
            </a:r>
            <a:r>
              <a:rPr lang="en-US" altLang="zh-TW"/>
              <a:t/>
            </a:r>
            <a:br>
              <a:rPr lang="en-US" altLang="zh-TW"/>
            </a:br>
            <a:r>
              <a:rPr lang="en-US" altLang="zh-TW"/>
              <a:t>                           </a:t>
            </a:r>
            <a:r>
              <a:rPr lang="en-US" altLang="zh-TW">
                <a:hlinkClick r:id="rId2"/>
              </a:rPr>
              <a:t>Orson Welles</a:t>
            </a:r>
            <a:endParaRPr lang="en-US" altLang="zh-TW"/>
          </a:p>
          <a:p>
            <a:endParaRPr lang="en-US" altLang="zh-TW"/>
          </a:p>
          <a:p>
            <a:endParaRPr lang="en-US" altLang="zh-TW"/>
          </a:p>
          <a:p>
            <a:endParaRPr lang="en-US" altLang="zh-TW"/>
          </a:p>
          <a:p>
            <a:endParaRPr lang="en-US" altLang="zh-TW"/>
          </a:p>
          <a:p>
            <a:endParaRPr lang="en-US" altLang="zh-TW"/>
          </a:p>
          <a:p>
            <a:endParaRPr lang="en-US" altLang="zh-TW"/>
          </a:p>
        </p:txBody>
      </p:sp>
      <p:pic>
        <p:nvPicPr>
          <p:cNvPr id="60420" name="Picture 4" descr="CIT"/>
          <p:cNvPicPr>
            <a:picLocks noChangeAspect="1" noChangeArrowheads="1"/>
          </p:cNvPicPr>
          <p:nvPr/>
        </p:nvPicPr>
        <p:blipFill>
          <a:blip r:embed="rId3" cstate="print"/>
          <a:srcRect/>
          <a:stretch>
            <a:fillRect/>
          </a:stretch>
        </p:blipFill>
        <p:spPr bwMode="auto">
          <a:xfrm>
            <a:off x="395288" y="2492375"/>
            <a:ext cx="2505075" cy="3455988"/>
          </a:xfrm>
          <a:prstGeom prst="rect">
            <a:avLst/>
          </a:prstGeom>
          <a:noFill/>
        </p:spPr>
      </p:pic>
    </p:spTree>
    <p:extLst>
      <p:ext uri="{BB962C8B-B14F-4D97-AF65-F5344CB8AC3E}">
        <p14:creationId xmlns:p14="http://schemas.microsoft.com/office/powerpoint/2010/main" val="218714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p:txBody>
          <a:bodyPr>
            <a:normAutofit fontScale="90000"/>
          </a:bodyPr>
          <a:lstStyle/>
          <a:p>
            <a:r>
              <a:rPr lang="en-US" altLang="zh-TW" sz="4000"/>
              <a:t>What Makes an Application a Good Candidiate for VR?</a:t>
            </a:r>
          </a:p>
        </p:txBody>
      </p:sp>
      <p:sp>
        <p:nvSpPr>
          <p:cNvPr id="137219" name="Rectangle 3"/>
          <p:cNvSpPr>
            <a:spLocks noGrp="1" noRot="1" noChangeArrowheads="1"/>
          </p:cNvSpPr>
          <p:nvPr>
            <p:ph type="body" idx="1"/>
          </p:nvPr>
        </p:nvSpPr>
        <p:spPr/>
        <p:txBody>
          <a:bodyPr>
            <a:normAutofit lnSpcReduction="10000"/>
          </a:bodyPr>
          <a:lstStyle/>
          <a:p>
            <a:r>
              <a:rPr lang="en-US" altLang="zh-TW" dirty="0"/>
              <a:t>A key component of VR : real time interface.</a:t>
            </a:r>
          </a:p>
          <a:p>
            <a:r>
              <a:rPr lang="en-US" altLang="zh-TW" dirty="0"/>
              <a:t>VR relies on a 3-D environment, tasks that are inherently 1-D or 2-D are not likely take advantage of VR.</a:t>
            </a:r>
          </a:p>
          <a:p>
            <a:r>
              <a:rPr lang="en-US" altLang="zh-TW" dirty="0"/>
              <a:t>The imprecision and lag in current tracking methods,  as well as relatively slow computation, makes tasks that require  a very close registration with the real </a:t>
            </a:r>
            <a:r>
              <a:rPr lang="en-US" altLang="zh-TW" dirty="0" smtClean="0"/>
              <a:t>world a difficult targets. </a:t>
            </a:r>
            <a:endParaRPr lang="en-US" altLang="zh-TW" dirty="0"/>
          </a:p>
          <a:p>
            <a:endParaRPr lang="en-US" altLang="zh-TW" dirty="0"/>
          </a:p>
          <a:p>
            <a:endParaRPr lang="en-US" altLang="zh-TW" dirty="0"/>
          </a:p>
          <a:p>
            <a:endParaRPr lang="en-US" altLang="zh-TW" dirty="0"/>
          </a:p>
        </p:txBody>
      </p:sp>
    </p:spTree>
    <p:extLst>
      <p:ext uri="{BB962C8B-B14F-4D97-AF65-F5344CB8AC3E}">
        <p14:creationId xmlns:p14="http://schemas.microsoft.com/office/powerpoint/2010/main" val="323695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p:txBody>
          <a:bodyPr/>
          <a:lstStyle/>
          <a:p>
            <a:endParaRPr lang="zh-TW" altLang="zh-TW"/>
          </a:p>
        </p:txBody>
      </p:sp>
      <p:sp>
        <p:nvSpPr>
          <p:cNvPr id="142339" name="Rectangle 3"/>
          <p:cNvSpPr>
            <a:spLocks noGrp="1" noRot="1" noChangeArrowheads="1"/>
          </p:cNvSpPr>
          <p:nvPr>
            <p:ph type="body" idx="1"/>
          </p:nvPr>
        </p:nvSpPr>
        <p:spPr>
          <a:xfrm>
            <a:off x="301625" y="2636838"/>
            <a:ext cx="8540750" cy="3462337"/>
          </a:xfrm>
        </p:spPr>
        <p:txBody>
          <a:bodyPr/>
          <a:lstStyle/>
          <a:p>
            <a:r>
              <a:rPr lang="en-US" altLang="zh-TW"/>
              <a:t>Most VR devices are oriented toward visual and audio display. Because of this, there has been less work done applications for which haptic display.</a:t>
            </a:r>
          </a:p>
          <a:p>
            <a:pPr>
              <a:buFont typeface="Wingdings 2" pitchFamily="18" charset="2"/>
              <a:buNone/>
            </a:pPr>
            <a:r>
              <a:rPr lang="en-US" altLang="zh-TW"/>
              <a:t> </a:t>
            </a:r>
          </a:p>
        </p:txBody>
      </p:sp>
    </p:spTree>
    <p:extLst>
      <p:ext uri="{BB962C8B-B14F-4D97-AF65-F5344CB8AC3E}">
        <p14:creationId xmlns:p14="http://schemas.microsoft.com/office/powerpoint/2010/main" val="353776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endParaRPr lang="zh-TW" altLang="zh-TW"/>
          </a:p>
        </p:txBody>
      </p:sp>
      <p:sp>
        <p:nvSpPr>
          <p:cNvPr id="144387" name="Rectangle 3"/>
          <p:cNvSpPr>
            <a:spLocks noGrp="1" noRot="1" noChangeArrowheads="1"/>
          </p:cNvSpPr>
          <p:nvPr>
            <p:ph type="body" idx="1"/>
          </p:nvPr>
        </p:nvSpPr>
        <p:spPr>
          <a:xfrm>
            <a:off x="301625" y="404813"/>
            <a:ext cx="8540750" cy="5694362"/>
          </a:xfrm>
        </p:spPr>
        <p:txBody>
          <a:bodyPr/>
          <a:lstStyle/>
          <a:p>
            <a:r>
              <a:rPr lang="en-US" altLang="zh-TW"/>
              <a:t>There are many problems for which the same benefits and problem solving capabilities of simulation can be extended to the medium of VR. </a:t>
            </a:r>
          </a:p>
          <a:p>
            <a:endParaRPr lang="en-US" altLang="zh-TW"/>
          </a:p>
          <a:p>
            <a:pPr lvl="2"/>
            <a:r>
              <a:rPr lang="en-US" altLang="zh-TW"/>
              <a:t>Problems that cannot be tackled in the physical </a:t>
            </a:r>
          </a:p>
          <a:p>
            <a:pPr lvl="2">
              <a:buFont typeface="Wingdings 2" pitchFamily="18" charset="2"/>
              <a:buNone/>
            </a:pPr>
            <a:r>
              <a:rPr lang="en-US" altLang="zh-TW"/>
              <a:t>   world.</a:t>
            </a:r>
          </a:p>
          <a:p>
            <a:pPr lvl="2"/>
            <a:r>
              <a:rPr lang="en-US" altLang="zh-TW"/>
              <a:t>Problems that cannot be studied safely.</a:t>
            </a:r>
          </a:p>
          <a:p>
            <a:pPr lvl="2"/>
            <a:r>
              <a:rPr lang="en-US" altLang="zh-TW"/>
              <a:t>Problems that cannot be experimented with due to cost constraints.</a:t>
            </a:r>
          </a:p>
          <a:p>
            <a:pPr lvl="2"/>
            <a:r>
              <a:rPr lang="en-US" altLang="zh-TW"/>
              <a:t>Problems in “What if?” studies.     </a:t>
            </a:r>
          </a:p>
        </p:txBody>
      </p:sp>
    </p:spTree>
    <p:extLst>
      <p:ext uri="{BB962C8B-B14F-4D97-AF65-F5344CB8AC3E}">
        <p14:creationId xmlns:p14="http://schemas.microsoft.com/office/powerpoint/2010/main" val="346320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p:txBody>
          <a:bodyPr/>
          <a:lstStyle/>
          <a:p>
            <a:r>
              <a:rPr lang="en-US" altLang="zh-TW"/>
              <a:t>Creating a VR Application</a:t>
            </a:r>
          </a:p>
        </p:txBody>
      </p:sp>
      <p:sp>
        <p:nvSpPr>
          <p:cNvPr id="139267" name="Rectangle 3"/>
          <p:cNvSpPr>
            <a:spLocks noGrp="1" noRot="1" noChangeArrowheads="1"/>
          </p:cNvSpPr>
          <p:nvPr>
            <p:ph type="body" idx="1"/>
          </p:nvPr>
        </p:nvSpPr>
        <p:spPr/>
        <p:txBody>
          <a:bodyPr/>
          <a:lstStyle/>
          <a:p>
            <a:r>
              <a:rPr lang="en-US" altLang="zh-TW"/>
              <a:t>How ? </a:t>
            </a:r>
          </a:p>
          <a:p>
            <a:r>
              <a:rPr lang="en-US" altLang="zh-TW"/>
              <a:t>Familiarize yourself with the medium of VR to the  greatest extent feasible .</a:t>
            </a:r>
          </a:p>
          <a:p>
            <a:r>
              <a:rPr lang="en-US" altLang="zh-TW"/>
              <a:t>VR experiences .</a:t>
            </a:r>
          </a:p>
          <a:p>
            <a:r>
              <a:rPr lang="en-US" altLang="zh-TW"/>
              <a:t>VR hardware devices .</a:t>
            </a:r>
          </a:p>
          <a:p>
            <a:r>
              <a:rPr lang="en-US" altLang="zh-TW"/>
              <a:t> You may derive your VR experience from three sources (1)another medium , (2) an existing VR application , (3)  scratch .</a:t>
            </a:r>
          </a:p>
        </p:txBody>
      </p:sp>
    </p:spTree>
    <p:extLst>
      <p:ext uri="{BB962C8B-B14F-4D97-AF65-F5344CB8AC3E}">
        <p14:creationId xmlns:p14="http://schemas.microsoft.com/office/powerpoint/2010/main" val="661927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p:txBody>
          <a:bodyPr/>
          <a:lstStyle/>
          <a:p>
            <a:r>
              <a:rPr lang="en-US" altLang="zh-TW"/>
              <a:t>Adapting from Other Media</a:t>
            </a:r>
          </a:p>
        </p:txBody>
      </p:sp>
      <p:sp>
        <p:nvSpPr>
          <p:cNvPr id="140291" name="Rectangle 3"/>
          <p:cNvSpPr>
            <a:spLocks noGrp="1" noRot="1" noChangeArrowheads="1"/>
          </p:cNvSpPr>
          <p:nvPr>
            <p:ph type="body" idx="1"/>
          </p:nvPr>
        </p:nvSpPr>
        <p:spPr/>
        <p:txBody>
          <a:bodyPr>
            <a:normAutofit lnSpcReduction="10000"/>
          </a:bodyPr>
          <a:lstStyle/>
          <a:p>
            <a:pPr>
              <a:lnSpc>
                <a:spcPct val="90000"/>
              </a:lnSpc>
            </a:pPr>
            <a:r>
              <a:rPr lang="en-US" altLang="zh-TW" dirty="0"/>
              <a:t>It often </a:t>
            </a:r>
            <a:r>
              <a:rPr lang="en-US" altLang="zh-TW" dirty="0" smtClean="0"/>
              <a:t>does not </a:t>
            </a:r>
            <a:r>
              <a:rPr lang="en-US" altLang="zh-TW" dirty="0"/>
              <a:t>work to indiscriminately transfer content from old medium to </a:t>
            </a:r>
            <a:r>
              <a:rPr lang="en-US" altLang="zh-TW" dirty="0" smtClean="0"/>
              <a:t>VR: </a:t>
            </a:r>
            <a:endParaRPr lang="en-US" altLang="zh-TW" dirty="0"/>
          </a:p>
          <a:p>
            <a:pPr>
              <a:lnSpc>
                <a:spcPct val="90000"/>
              </a:lnSpc>
              <a:buNone/>
            </a:pPr>
            <a:r>
              <a:rPr lang="en-US" altLang="zh-TW" dirty="0" smtClean="0"/>
              <a:t>		In </a:t>
            </a:r>
            <a:r>
              <a:rPr lang="en-US" altLang="zh-TW" dirty="0"/>
              <a:t>transferring a book to a movie, a screenwriter adapts the narrative from the textual to the visual. </a:t>
            </a:r>
          </a:p>
          <a:p>
            <a:pPr>
              <a:lnSpc>
                <a:spcPct val="90000"/>
              </a:lnSpc>
            </a:pPr>
            <a:r>
              <a:rPr lang="en-US" altLang="zh-TW" dirty="0"/>
              <a:t>VR is an inherently an interactive medium; therefore, the simple transference of content from sequential media makes little sense.</a:t>
            </a:r>
          </a:p>
          <a:p>
            <a:pPr>
              <a:lnSpc>
                <a:spcPct val="90000"/>
              </a:lnSpc>
              <a:buFont typeface="Wingdings 2" pitchFamily="18" charset="2"/>
              <a:buNone/>
            </a:pPr>
            <a:r>
              <a:rPr lang="en-US" altLang="zh-TW" dirty="0"/>
              <a:t> </a:t>
            </a:r>
          </a:p>
        </p:txBody>
      </p:sp>
    </p:spTree>
    <p:extLst>
      <p:ext uri="{BB962C8B-B14F-4D97-AF65-F5344CB8AC3E}">
        <p14:creationId xmlns:p14="http://schemas.microsoft.com/office/powerpoint/2010/main" val="70373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429000" y="2362200"/>
            <a:ext cx="5486400" cy="1141413"/>
          </a:xfrm>
          <a:solidFill>
            <a:schemeClr val="accent2">
              <a:alpha val="62000"/>
            </a:schemeClr>
          </a:solidFill>
          <a:ln/>
        </p:spPr>
        <p:txBody>
          <a:bodyPr anchor="t"/>
          <a:lstStyle/>
          <a:p>
            <a:r>
              <a:rPr lang="en-US" altLang="zh-TW" sz="3400">
                <a:solidFill>
                  <a:schemeClr val="tx1"/>
                </a:solidFill>
                <a:ea typeface="新細明體" pitchFamily="18" charset="-120"/>
              </a:rPr>
              <a:t>Virtual Reality Oral Present</a:t>
            </a:r>
            <a:br>
              <a:rPr lang="en-US" altLang="zh-TW" sz="3400">
                <a:solidFill>
                  <a:schemeClr val="tx1"/>
                </a:solidFill>
                <a:ea typeface="新細明體" pitchFamily="18" charset="-120"/>
              </a:rPr>
            </a:br>
            <a:r>
              <a:rPr lang="en-US" altLang="zh-TW" sz="3400">
                <a:solidFill>
                  <a:schemeClr val="tx1"/>
                </a:solidFill>
                <a:ea typeface="新細明體" pitchFamily="18" charset="-120"/>
              </a:rPr>
              <a:t> - Chapter 8 	Part II</a:t>
            </a:r>
          </a:p>
        </p:txBody>
      </p:sp>
      <p:sp>
        <p:nvSpPr>
          <p:cNvPr id="2051" name="Rectangle 3"/>
          <p:cNvSpPr>
            <a:spLocks noGrp="1" noChangeArrowheads="1"/>
          </p:cNvSpPr>
          <p:nvPr>
            <p:ph type="subTitle" idx="1"/>
          </p:nvPr>
        </p:nvSpPr>
        <p:spPr>
          <a:xfrm>
            <a:off x="3657600" y="3733800"/>
            <a:ext cx="5176838" cy="1066800"/>
          </a:xfrm>
        </p:spPr>
        <p:txBody>
          <a:bodyPr/>
          <a:lstStyle/>
          <a:p>
            <a:r>
              <a:rPr lang="en-US" altLang="zh-TW" sz="2800" dirty="0" smtClean="0">
                <a:solidFill>
                  <a:schemeClr val="tx1"/>
                </a:solidFill>
                <a:latin typeface="標楷體" pitchFamily="65" charset="-120"/>
                <a:ea typeface="標楷體" pitchFamily="65" charset="-120"/>
              </a:rPr>
              <a:t>Ming </a:t>
            </a:r>
            <a:r>
              <a:rPr lang="en-US" altLang="zh-TW" sz="2800" dirty="0" err="1" smtClean="0">
                <a:solidFill>
                  <a:schemeClr val="tx1"/>
                </a:solidFill>
                <a:latin typeface="標楷體" pitchFamily="65" charset="-120"/>
                <a:ea typeface="標楷體" pitchFamily="65" charset="-120"/>
              </a:rPr>
              <a:t>Ouhyoung</a:t>
            </a:r>
            <a:endParaRPr lang="zh-TW" altLang="en-US" sz="2800" dirty="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1507271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內容版面配置區 4294967295"/>
          <p:cNvSpPr>
            <a:spLocks noGrp="1"/>
          </p:cNvSpPr>
          <p:nvPr>
            <p:ph type="title"/>
          </p:nvPr>
        </p:nvSpPr>
        <p:spPr/>
        <p:txBody>
          <a:bodyPr/>
          <a:lstStyle/>
          <a:p>
            <a:r>
              <a:rPr lang="zh-TW" altLang="zh-TW" smtClean="0"/>
              <a:t>Why important</a:t>
            </a:r>
          </a:p>
        </p:txBody>
      </p:sp>
      <p:sp>
        <p:nvSpPr>
          <p:cNvPr id="3" name="圖案 4294967295"/>
          <p:cNvSpPr>
            <a:spLocks noGrp="1"/>
          </p:cNvSpPr>
          <p:nvPr>
            <p:ph idx="1"/>
          </p:nvPr>
        </p:nvSpPr>
        <p:spPr/>
        <p:txBody>
          <a:bodyPr rtlCol="0">
            <a:normAutofit lnSpcReduction="10000"/>
          </a:bodyPr>
          <a:lstStyle/>
          <a:p>
            <a:pPr fontAlgn="auto">
              <a:spcAft>
                <a:spcPts val="0"/>
              </a:spcAft>
              <a:buFont typeface="Arial" pitchFamily="34" charset="0"/>
              <a:buChar char="•"/>
              <a:defRPr/>
            </a:pPr>
            <a:r>
              <a:rPr dirty="0"/>
              <a:t>Popularity of smart phones</a:t>
            </a:r>
          </a:p>
          <a:p>
            <a:pPr fontAlgn="auto">
              <a:spcAft>
                <a:spcPts val="0"/>
              </a:spcAft>
              <a:buFont typeface="Arial" pitchFamily="34" charset="0"/>
              <a:buChar char="•"/>
              <a:defRPr/>
            </a:pPr>
            <a:r>
              <a:rPr dirty="0"/>
              <a:t>Constant information display by Internet explorers, Chrome, Safari, etc.</a:t>
            </a:r>
          </a:p>
          <a:p>
            <a:pPr fontAlgn="auto">
              <a:spcAft>
                <a:spcPts val="0"/>
              </a:spcAft>
              <a:buFont typeface="Arial" pitchFamily="34" charset="0"/>
              <a:buChar char="•"/>
              <a:defRPr/>
            </a:pPr>
            <a:r>
              <a:rPr dirty="0"/>
              <a:t>Not allowed to use smart phones during driving for the driver.</a:t>
            </a:r>
          </a:p>
          <a:p>
            <a:pPr fontAlgn="auto">
              <a:spcAft>
                <a:spcPts val="0"/>
              </a:spcAft>
              <a:buFont typeface="Arial" pitchFamily="34" charset="0"/>
              <a:buChar char="•"/>
              <a:defRPr/>
            </a:pPr>
            <a:r>
              <a:rPr dirty="0"/>
              <a:t>However, important short messages are necessary, including Yes/No quick answers.</a:t>
            </a:r>
          </a:p>
          <a:p>
            <a:pPr fontAlgn="auto">
              <a:spcAft>
                <a:spcPts val="0"/>
              </a:spcAft>
              <a:buFont typeface="Arial" pitchFamily="34" charset="0"/>
              <a:buChar char="•"/>
              <a:defRPr/>
            </a:pPr>
            <a:r>
              <a:rPr dirty="0"/>
              <a:t>Stereoscopic display is not a must, but nice to </a:t>
            </a:r>
            <a:r>
              <a:rPr dirty="0" smtClean="0"/>
              <a:t>have</a:t>
            </a:r>
            <a:r>
              <a:rPr lang="en-US" dirty="0" smtClean="0"/>
              <a:t> [* ?]</a:t>
            </a:r>
            <a:endParaRPr dirty="0"/>
          </a:p>
          <a:p>
            <a:pPr fontAlgn="auto">
              <a:spcAft>
                <a:spcPts val="0"/>
              </a:spcAft>
              <a:buFont typeface="Arial" pitchFamily="34" charset="0"/>
              <a:buChar char="•"/>
              <a:defRPr/>
            </a:pPr>
            <a:endParaRPr dirty="0"/>
          </a:p>
          <a:p>
            <a:pPr fontAlgn="auto">
              <a:spcAft>
                <a:spcPts val="0"/>
              </a:spcAft>
              <a:buFont typeface="Arial" pitchFamily="34" charset="0"/>
              <a:buChar char="•"/>
              <a:defRPr/>
            </a:pPr>
            <a:endParaRPr dirty="0"/>
          </a:p>
          <a:p>
            <a:pPr fontAlgn="auto">
              <a:spcAft>
                <a:spcPts val="0"/>
              </a:spcAft>
              <a:buFont typeface="Arial" pitchFamily="34" charset="0"/>
              <a:buChar char="•"/>
              <a:defRPr/>
            </a:pPr>
            <a:endParaRPr dirty="0"/>
          </a:p>
        </p:txBody>
      </p:sp>
    </p:spTree>
    <p:extLst>
      <p:ext uri="{BB962C8B-B14F-4D97-AF65-F5344CB8AC3E}">
        <p14:creationId xmlns:p14="http://schemas.microsoft.com/office/powerpoint/2010/main" val="191774683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zh-TW">
                <a:ea typeface="新細明體" pitchFamily="18" charset="-120"/>
              </a:rPr>
              <a:t>Creating a VR Application</a:t>
            </a:r>
          </a:p>
        </p:txBody>
      </p:sp>
      <p:sp>
        <p:nvSpPr>
          <p:cNvPr id="19459" name="Rectangle 3"/>
          <p:cNvSpPr>
            <a:spLocks noGrp="1" noChangeArrowheads="1"/>
          </p:cNvSpPr>
          <p:nvPr>
            <p:ph type="body" idx="1"/>
          </p:nvPr>
        </p:nvSpPr>
        <p:spPr/>
        <p:txBody>
          <a:bodyPr/>
          <a:lstStyle/>
          <a:p>
            <a:pPr lvl="1"/>
            <a:r>
              <a:rPr lang="en-US" altLang="zh-TW" sz="2400">
                <a:ea typeface="新細明體" pitchFamily="18" charset="-120"/>
              </a:rPr>
              <a:t>Adapting from other Media</a:t>
            </a:r>
          </a:p>
          <a:p>
            <a:pPr lvl="1"/>
            <a:endParaRPr lang="en-US" altLang="zh-TW" sz="2400">
              <a:ea typeface="新細明體" pitchFamily="18" charset="-120"/>
            </a:endParaRPr>
          </a:p>
          <a:p>
            <a:pPr lvl="1"/>
            <a:r>
              <a:rPr lang="en-US" altLang="zh-TW" sz="2400">
                <a:ea typeface="新細明體" pitchFamily="18" charset="-120"/>
              </a:rPr>
              <a:t>Adapting from an Existing VR Experience</a:t>
            </a:r>
          </a:p>
          <a:p>
            <a:pPr lvl="1"/>
            <a:endParaRPr lang="en-US" altLang="zh-TW" sz="2400">
              <a:ea typeface="新細明體" pitchFamily="18" charset="-120"/>
            </a:endParaRPr>
          </a:p>
          <a:p>
            <a:pPr lvl="1"/>
            <a:r>
              <a:rPr lang="en-US" altLang="zh-TW" sz="2400">
                <a:ea typeface="新細明體" pitchFamily="18" charset="-120"/>
              </a:rPr>
              <a:t>Creating a New VR Experience</a:t>
            </a:r>
          </a:p>
        </p:txBody>
      </p:sp>
      <p:sp>
        <p:nvSpPr>
          <p:cNvPr id="19463" name="AutoShape 7">
            <a:hlinkClick r:id="" action="ppaction://hlinkshowjump?jump=nextslide" highlightClick="1"/>
          </p:cNvPr>
          <p:cNvSpPr>
            <a:spLocks noChangeArrowheads="1"/>
          </p:cNvSpPr>
          <p:nvPr/>
        </p:nvSpPr>
        <p:spPr bwMode="auto">
          <a:xfrm>
            <a:off x="1905000" y="2286000"/>
            <a:ext cx="457200" cy="457200"/>
          </a:xfrm>
          <a:prstGeom prst="actionButtonForwardNext">
            <a:avLst/>
          </a:prstGeom>
          <a:solidFill>
            <a:srgbClr val="FFFFFF"/>
          </a:solidFill>
          <a:ln w="9525">
            <a:noFill/>
            <a:miter lim="800000"/>
            <a:headEnd/>
            <a:tailEnd/>
          </a:ln>
          <a:effectLst/>
        </p:spPr>
        <p:txBody>
          <a:bodyPr wrap="none" anchor="ctr"/>
          <a:lstStyle/>
          <a:p>
            <a:endParaRPr lang="zh-TW" altLang="en-US"/>
          </a:p>
        </p:txBody>
      </p:sp>
    </p:spTree>
    <p:extLst>
      <p:ext uri="{BB962C8B-B14F-4D97-AF65-F5344CB8AC3E}">
        <p14:creationId xmlns:p14="http://schemas.microsoft.com/office/powerpoint/2010/main" val="414207343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zh-TW" sz="3000">
                <a:ea typeface="新細明體" pitchFamily="18" charset="-120"/>
              </a:rPr>
              <a:t>Adapting from an Existing VR Experience</a:t>
            </a:r>
          </a:p>
        </p:txBody>
      </p:sp>
      <p:sp>
        <p:nvSpPr>
          <p:cNvPr id="17411" name="Rectangle 3"/>
          <p:cNvSpPr>
            <a:spLocks noGrp="1" noChangeArrowheads="1"/>
          </p:cNvSpPr>
          <p:nvPr>
            <p:ph type="body" idx="1"/>
          </p:nvPr>
        </p:nvSpPr>
        <p:spPr>
          <a:xfrm>
            <a:off x="3429000" y="1447800"/>
            <a:ext cx="5562600" cy="5257800"/>
          </a:xfrm>
        </p:spPr>
        <p:txBody>
          <a:bodyPr/>
          <a:lstStyle/>
          <a:p>
            <a:pPr>
              <a:lnSpc>
                <a:spcPct val="100000"/>
              </a:lnSpc>
            </a:pPr>
            <a:r>
              <a:rPr lang="en-US" altLang="zh-TW" sz="2800">
                <a:ea typeface="新細明體" pitchFamily="18" charset="-120"/>
              </a:rPr>
              <a:t>Converting an existing VR application into one suitable for your needs </a:t>
            </a:r>
          </a:p>
          <a:p>
            <a:pPr>
              <a:lnSpc>
                <a:spcPct val="100000"/>
              </a:lnSpc>
            </a:pPr>
            <a:endParaRPr lang="en-US" altLang="zh-TW" sz="2800">
              <a:ea typeface="新細明體" pitchFamily="18" charset="-120"/>
            </a:endParaRPr>
          </a:p>
          <a:p>
            <a:pPr>
              <a:lnSpc>
                <a:spcPct val="100000"/>
              </a:lnSpc>
            </a:pPr>
            <a:r>
              <a:rPr lang="en-US" altLang="zh-TW" sz="2800">
                <a:ea typeface="新細明體" pitchFamily="18" charset="-120"/>
              </a:rPr>
              <a:t>Crumbs visualization application </a:t>
            </a:r>
          </a:p>
          <a:p>
            <a:pPr lvl="1">
              <a:lnSpc>
                <a:spcPct val="100000"/>
              </a:lnSpc>
            </a:pPr>
            <a:r>
              <a:rPr lang="en-US" altLang="zh-TW" sz="2800">
                <a:ea typeface="新細明體" pitchFamily="18" charset="-120"/>
              </a:rPr>
              <a:t>Crumbs is a visualizing, exploring, and measuring features within volumetric data sets. (Appendix B)</a:t>
            </a:r>
          </a:p>
          <a:p>
            <a:pPr>
              <a:lnSpc>
                <a:spcPct val="100000"/>
              </a:lnSpc>
            </a:pPr>
            <a:endParaRPr lang="en-US" altLang="zh-TW" sz="2800">
              <a:ea typeface="新細明體" pitchFamily="18" charset="-120"/>
            </a:endParaRPr>
          </a:p>
        </p:txBody>
      </p:sp>
      <p:pic>
        <p:nvPicPr>
          <p:cNvPr id="17413" name="Picture 5" descr="rachel"/>
          <p:cNvPicPr>
            <a:picLocks noChangeAspect="1" noChangeArrowheads="1"/>
          </p:cNvPicPr>
          <p:nvPr/>
        </p:nvPicPr>
        <p:blipFill>
          <a:blip r:embed="rId3" cstate="print"/>
          <a:srcRect/>
          <a:stretch>
            <a:fillRect/>
          </a:stretch>
        </p:blipFill>
        <p:spPr bwMode="auto">
          <a:xfrm>
            <a:off x="457200" y="1752600"/>
            <a:ext cx="2720975" cy="3732213"/>
          </a:xfrm>
          <a:prstGeom prst="rect">
            <a:avLst/>
          </a:prstGeom>
          <a:noFill/>
          <a:ln w="38100">
            <a:solidFill>
              <a:schemeClr val="tx1"/>
            </a:solidFill>
            <a:miter lim="800000"/>
            <a:headEnd/>
            <a:tailEnd/>
          </a:ln>
        </p:spPr>
      </p:pic>
      <p:sp>
        <p:nvSpPr>
          <p:cNvPr id="17415" name="Rectangle 7"/>
          <p:cNvSpPr>
            <a:spLocks noChangeArrowheads="1"/>
          </p:cNvSpPr>
          <p:nvPr/>
        </p:nvSpPr>
        <p:spPr bwMode="auto">
          <a:xfrm>
            <a:off x="914400" y="6248400"/>
            <a:ext cx="7981950" cy="366713"/>
          </a:xfrm>
          <a:prstGeom prst="rect">
            <a:avLst/>
          </a:prstGeom>
          <a:solidFill>
            <a:srgbClr val="000080">
              <a:alpha val="89999"/>
            </a:srgbClr>
          </a:solidFill>
          <a:ln w="38100">
            <a:noFill/>
            <a:miter lim="800000"/>
            <a:headEnd/>
            <a:tailEnd/>
          </a:ln>
          <a:effectLst/>
        </p:spPr>
        <p:txBody>
          <a:bodyPr>
            <a:spAutoFit/>
          </a:bodyPr>
          <a:lstStyle/>
          <a:p>
            <a:pPr eaLnBrk="1" hangingPunct="1">
              <a:spcBef>
                <a:spcPct val="30000"/>
              </a:spcBef>
            </a:pPr>
            <a:r>
              <a:rPr kumimoji="1" lang="en-US" altLang="zh-TW"/>
              <a:t>Website : http://www.ncsa.uiuc.edu/VR/cavernus/CRUMBS/Crumbs.html</a:t>
            </a:r>
          </a:p>
        </p:txBody>
      </p:sp>
    </p:spTree>
    <p:extLst>
      <p:ext uri="{BB962C8B-B14F-4D97-AF65-F5344CB8AC3E}">
        <p14:creationId xmlns:p14="http://schemas.microsoft.com/office/powerpoint/2010/main" val="290646416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TW">
                <a:ea typeface="新細明體" pitchFamily="18" charset="-120"/>
              </a:rPr>
              <a:t>Creating a New VR Experience</a:t>
            </a:r>
          </a:p>
        </p:txBody>
      </p:sp>
      <p:sp>
        <p:nvSpPr>
          <p:cNvPr id="22531" name="Rectangle 3"/>
          <p:cNvSpPr>
            <a:spLocks noGrp="1" noChangeArrowheads="1"/>
          </p:cNvSpPr>
          <p:nvPr>
            <p:ph type="body" idx="1"/>
          </p:nvPr>
        </p:nvSpPr>
        <p:spPr/>
        <p:txBody>
          <a:bodyPr/>
          <a:lstStyle/>
          <a:p>
            <a:r>
              <a:rPr lang="en-US" altLang="zh-TW">
                <a:ea typeface="新細明體" pitchFamily="18" charset="-120"/>
              </a:rPr>
              <a:t>Creating an experience from scratch allows the most flexibility but will require the most effort.</a:t>
            </a:r>
          </a:p>
          <a:p>
            <a:endParaRPr lang="en-US" altLang="zh-TW">
              <a:ea typeface="新細明體" pitchFamily="18" charset="-120"/>
            </a:endParaRPr>
          </a:p>
          <a:p>
            <a:endParaRPr lang="en-US" altLang="zh-TW">
              <a:ea typeface="新細明體" pitchFamily="18" charset="-120"/>
            </a:endParaRPr>
          </a:p>
          <a:p>
            <a:endParaRPr lang="en-US" altLang="zh-TW">
              <a:ea typeface="新細明體" pitchFamily="18" charset="-120"/>
            </a:endParaRPr>
          </a:p>
        </p:txBody>
      </p:sp>
      <p:pic>
        <p:nvPicPr>
          <p:cNvPr id="22532" name="Picture 4"/>
          <p:cNvPicPr>
            <a:picLocks noChangeAspect="1" noChangeArrowheads="1"/>
          </p:cNvPicPr>
          <p:nvPr/>
        </p:nvPicPr>
        <p:blipFill>
          <a:blip r:embed="rId3" cstate="print"/>
          <a:srcRect/>
          <a:stretch>
            <a:fillRect/>
          </a:stretch>
        </p:blipFill>
        <p:spPr bwMode="auto">
          <a:xfrm>
            <a:off x="2438400" y="2266950"/>
            <a:ext cx="5791200" cy="4343400"/>
          </a:xfrm>
          <a:prstGeom prst="rect">
            <a:avLst/>
          </a:prstGeom>
          <a:noFill/>
          <a:ln w="38100">
            <a:noFill/>
            <a:miter lim="800000"/>
            <a:headEnd/>
            <a:tailEnd/>
          </a:ln>
          <a:effectLst/>
        </p:spPr>
      </p:pic>
    </p:spTree>
    <p:extLst>
      <p:ext uri="{BB962C8B-B14F-4D97-AF65-F5344CB8AC3E}">
        <p14:creationId xmlns:p14="http://schemas.microsoft.com/office/powerpoint/2010/main" val="314740126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sz="3400">
                <a:ea typeface="新細明體" pitchFamily="18" charset="-120"/>
              </a:rPr>
              <a:t>The Experience Creation Process</a:t>
            </a:r>
          </a:p>
        </p:txBody>
      </p:sp>
      <p:sp>
        <p:nvSpPr>
          <p:cNvPr id="23555" name="Rectangle 3"/>
          <p:cNvSpPr>
            <a:spLocks noGrp="1" noChangeArrowheads="1"/>
          </p:cNvSpPr>
          <p:nvPr>
            <p:ph type="body" idx="1"/>
          </p:nvPr>
        </p:nvSpPr>
        <p:spPr/>
        <p:txBody>
          <a:bodyPr/>
          <a:lstStyle/>
          <a:p>
            <a:pPr>
              <a:lnSpc>
                <a:spcPct val="100000"/>
              </a:lnSpc>
            </a:pPr>
            <a:r>
              <a:rPr lang="en-US" altLang="zh-TW" sz="3200">
                <a:ea typeface="新細明體" pitchFamily="18" charset="-120"/>
              </a:rPr>
              <a:t>There are courses of action by which one can reduce the amount of wasted effort.</a:t>
            </a:r>
          </a:p>
          <a:p>
            <a:pPr>
              <a:lnSpc>
                <a:spcPct val="100000"/>
              </a:lnSpc>
            </a:pPr>
            <a:endParaRPr lang="en-US" altLang="zh-TW" sz="3200">
              <a:ea typeface="新細明體" pitchFamily="18" charset="-120"/>
            </a:endParaRPr>
          </a:p>
          <a:p>
            <a:pPr>
              <a:lnSpc>
                <a:spcPct val="100000"/>
              </a:lnSpc>
            </a:pPr>
            <a:r>
              <a:rPr lang="en-US" altLang="zh-TW" sz="3200">
                <a:ea typeface="新細明體" pitchFamily="18" charset="-120"/>
              </a:rPr>
              <a:t>Many successful VR experiences and other computer applications have relied on user tests to hone the content and the interface.</a:t>
            </a:r>
          </a:p>
        </p:txBody>
      </p:sp>
    </p:spTree>
    <p:extLst>
      <p:ext uri="{BB962C8B-B14F-4D97-AF65-F5344CB8AC3E}">
        <p14:creationId xmlns:p14="http://schemas.microsoft.com/office/powerpoint/2010/main" val="81307534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TW" sz="3400">
                <a:ea typeface="新細明體" pitchFamily="18" charset="-120"/>
              </a:rPr>
              <a:t>The Experience Creation Process</a:t>
            </a:r>
          </a:p>
        </p:txBody>
      </p:sp>
      <p:sp>
        <p:nvSpPr>
          <p:cNvPr id="24579" name="Rectangle 3"/>
          <p:cNvSpPr>
            <a:spLocks noGrp="1" noChangeArrowheads="1"/>
          </p:cNvSpPr>
          <p:nvPr>
            <p:ph type="body" idx="1"/>
          </p:nvPr>
        </p:nvSpPr>
        <p:spPr/>
        <p:txBody>
          <a:bodyPr>
            <a:normAutofit lnSpcReduction="10000"/>
          </a:bodyPr>
          <a:lstStyle/>
          <a:p>
            <a:r>
              <a:rPr lang="en-US" altLang="zh-TW" dirty="0">
                <a:ea typeface="新細明體" pitchFamily="18" charset="-120"/>
              </a:rPr>
              <a:t>Form your VR team  -  What people do you need?</a:t>
            </a:r>
          </a:p>
          <a:p>
            <a:pPr lvl="1"/>
            <a:r>
              <a:rPr lang="en-US" altLang="zh-TW" dirty="0">
                <a:ea typeface="新細明體" pitchFamily="18" charset="-120"/>
              </a:rPr>
              <a:t>Programmers</a:t>
            </a:r>
          </a:p>
          <a:p>
            <a:pPr lvl="1"/>
            <a:r>
              <a:rPr lang="en-US" altLang="zh-TW" dirty="0">
                <a:ea typeface="新細明體" pitchFamily="18" charset="-120"/>
              </a:rPr>
              <a:t>Content Experts</a:t>
            </a:r>
          </a:p>
          <a:p>
            <a:pPr lvl="1"/>
            <a:r>
              <a:rPr lang="en-US" altLang="zh-TW" dirty="0">
                <a:ea typeface="新細明體" pitchFamily="18" charset="-120"/>
              </a:rPr>
              <a:t>Set Designers</a:t>
            </a:r>
          </a:p>
          <a:p>
            <a:pPr lvl="1"/>
            <a:r>
              <a:rPr lang="en-US" altLang="zh-TW" dirty="0">
                <a:ea typeface="新細明體" pitchFamily="18" charset="-120"/>
              </a:rPr>
              <a:t>Prop </a:t>
            </a:r>
            <a:r>
              <a:rPr lang="en-US" altLang="zh-TW" dirty="0" smtClean="0">
                <a:ea typeface="新細明體" pitchFamily="18" charset="-120"/>
              </a:rPr>
              <a:t>Creators </a:t>
            </a:r>
          </a:p>
          <a:p>
            <a:pPr lvl="1">
              <a:buNone/>
            </a:pPr>
            <a:r>
              <a:rPr lang="en-US" altLang="zh-TW" dirty="0" smtClean="0">
                <a:ea typeface="新細明體" pitchFamily="18" charset="-120"/>
              </a:rPr>
              <a:t>   (theatrical property, the stage)</a:t>
            </a:r>
            <a:endParaRPr lang="en-US" altLang="zh-TW" dirty="0">
              <a:ea typeface="新細明體" pitchFamily="18" charset="-120"/>
            </a:endParaRPr>
          </a:p>
          <a:p>
            <a:pPr lvl="1"/>
            <a:r>
              <a:rPr lang="en-US" altLang="zh-TW" dirty="0">
                <a:ea typeface="新細明體" pitchFamily="18" charset="-120"/>
              </a:rPr>
              <a:t>Sound Effect Experts</a:t>
            </a:r>
          </a:p>
          <a:p>
            <a:pPr lvl="1"/>
            <a:r>
              <a:rPr lang="en-US" altLang="zh-TW" dirty="0">
                <a:ea typeface="新細明體" pitchFamily="18" charset="-120"/>
              </a:rPr>
              <a:t>Hardware Engineers</a:t>
            </a:r>
          </a:p>
        </p:txBody>
      </p:sp>
      <p:pic>
        <p:nvPicPr>
          <p:cNvPr id="24581" name="Picture 5" descr="Cartoon Sara Bellum works at a computer"/>
          <p:cNvPicPr>
            <a:picLocks noChangeAspect="1" noChangeArrowheads="1"/>
          </p:cNvPicPr>
          <p:nvPr/>
        </p:nvPicPr>
        <p:blipFill>
          <a:blip r:embed="rId3" cstate="print"/>
          <a:srcRect/>
          <a:stretch>
            <a:fillRect/>
          </a:stretch>
        </p:blipFill>
        <p:spPr bwMode="auto">
          <a:xfrm>
            <a:off x="6324600" y="2133600"/>
            <a:ext cx="2381250" cy="1857375"/>
          </a:xfrm>
          <a:prstGeom prst="rect">
            <a:avLst/>
          </a:prstGeom>
          <a:noFill/>
        </p:spPr>
      </p:pic>
      <p:pic>
        <p:nvPicPr>
          <p:cNvPr id="24583" name="Picture 7" descr="Stage-1"/>
          <p:cNvPicPr>
            <a:picLocks noChangeAspect="1" noChangeArrowheads="1"/>
          </p:cNvPicPr>
          <p:nvPr/>
        </p:nvPicPr>
        <p:blipFill>
          <a:blip r:embed="rId4" cstate="print"/>
          <a:srcRect/>
          <a:stretch>
            <a:fillRect/>
          </a:stretch>
        </p:blipFill>
        <p:spPr bwMode="auto">
          <a:xfrm>
            <a:off x="6477000" y="4667250"/>
            <a:ext cx="2209800" cy="165735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50602191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zh-TW" sz="3400">
                <a:ea typeface="新細明體" pitchFamily="18" charset="-120"/>
              </a:rPr>
              <a:t>The Experience Creation Process</a:t>
            </a:r>
          </a:p>
        </p:txBody>
      </p:sp>
      <p:sp>
        <p:nvSpPr>
          <p:cNvPr id="25603" name="Rectangle 3"/>
          <p:cNvSpPr>
            <a:spLocks noGrp="1" noChangeArrowheads="1"/>
          </p:cNvSpPr>
          <p:nvPr>
            <p:ph type="body" idx="1"/>
          </p:nvPr>
        </p:nvSpPr>
        <p:spPr/>
        <p:txBody>
          <a:bodyPr/>
          <a:lstStyle/>
          <a:p>
            <a:r>
              <a:rPr lang="en-US" altLang="zh-TW" dirty="0">
                <a:ea typeface="新細明體" pitchFamily="18" charset="-120"/>
              </a:rPr>
              <a:t>It’s g</a:t>
            </a:r>
            <a:r>
              <a:rPr lang="en-US" altLang="zh-TW" dirty="0" smtClean="0">
                <a:ea typeface="新細明體" pitchFamily="18" charset="-120"/>
              </a:rPr>
              <a:t>enerally </a:t>
            </a:r>
            <a:r>
              <a:rPr lang="en-US" altLang="zh-TW" dirty="0">
                <a:ea typeface="新細明體" pitchFamily="18" charset="-120"/>
              </a:rPr>
              <a:t>wise to use a software system!!</a:t>
            </a:r>
          </a:p>
          <a:p>
            <a:pPr lvl="1"/>
            <a:r>
              <a:rPr lang="en-US" altLang="zh-TW" dirty="0">
                <a:ea typeface="新細明體" pitchFamily="18" charset="-120"/>
              </a:rPr>
              <a:t>More flexible</a:t>
            </a:r>
          </a:p>
          <a:p>
            <a:r>
              <a:rPr lang="en-US" altLang="zh-TW" dirty="0">
                <a:ea typeface="新細明體" pitchFamily="18" charset="-120"/>
              </a:rPr>
              <a:t>Disney Aladdin VR experience </a:t>
            </a:r>
          </a:p>
          <a:p>
            <a:pPr lvl="1"/>
            <a:r>
              <a:rPr lang="en-US" altLang="zh-TW" dirty="0">
                <a:ea typeface="新細明體" pitchFamily="18" charset="-120"/>
              </a:rPr>
              <a:t>SAL : a Development language of Disney team</a:t>
            </a:r>
          </a:p>
        </p:txBody>
      </p:sp>
      <p:pic>
        <p:nvPicPr>
          <p:cNvPr id="25605" name="Picture 5" descr="Aladdin-palace"/>
          <p:cNvPicPr>
            <a:picLocks noChangeAspect="1" noChangeArrowheads="1"/>
          </p:cNvPicPr>
          <p:nvPr/>
        </p:nvPicPr>
        <p:blipFill>
          <a:blip r:embed="rId3" cstate="print"/>
          <a:srcRect l="5119" t="7680" r="5119"/>
          <a:stretch>
            <a:fillRect/>
          </a:stretch>
        </p:blipFill>
        <p:spPr bwMode="auto">
          <a:xfrm>
            <a:off x="3206750" y="4346575"/>
            <a:ext cx="2736850" cy="1876425"/>
          </a:xfrm>
          <a:prstGeom prst="rect">
            <a:avLst/>
          </a:prstGeom>
          <a:noFill/>
          <a:ln w="38100">
            <a:solidFill>
              <a:schemeClr val="tx1"/>
            </a:solidFill>
            <a:miter lim="800000"/>
            <a:headEnd/>
            <a:tailEnd/>
          </a:ln>
        </p:spPr>
      </p:pic>
      <p:pic>
        <p:nvPicPr>
          <p:cNvPr id="25607" name="Picture 7" descr="Aladdin-street"/>
          <p:cNvPicPr>
            <a:picLocks noChangeAspect="1" noChangeArrowheads="1"/>
          </p:cNvPicPr>
          <p:nvPr/>
        </p:nvPicPr>
        <p:blipFill>
          <a:blip r:embed="rId4" cstate="print"/>
          <a:srcRect l="4800" t="7201" r="7359"/>
          <a:stretch>
            <a:fillRect/>
          </a:stretch>
        </p:blipFill>
        <p:spPr bwMode="auto">
          <a:xfrm>
            <a:off x="6169025" y="4340225"/>
            <a:ext cx="2744788" cy="1933575"/>
          </a:xfrm>
          <a:prstGeom prst="rect">
            <a:avLst/>
          </a:prstGeom>
          <a:noFill/>
          <a:ln w="38100">
            <a:solidFill>
              <a:schemeClr val="tx1"/>
            </a:solidFill>
            <a:miter lim="800000"/>
            <a:headEnd/>
            <a:tailEnd/>
          </a:ln>
        </p:spPr>
      </p:pic>
      <p:pic>
        <p:nvPicPr>
          <p:cNvPr id="25612" name="Picture 12"/>
          <p:cNvPicPr>
            <a:picLocks noChangeAspect="1" noChangeArrowheads="1"/>
          </p:cNvPicPr>
          <p:nvPr/>
        </p:nvPicPr>
        <p:blipFill>
          <a:blip r:embed="rId5" cstate="print"/>
          <a:srcRect/>
          <a:stretch>
            <a:fillRect/>
          </a:stretch>
        </p:blipFill>
        <p:spPr bwMode="auto">
          <a:xfrm>
            <a:off x="533400" y="3190875"/>
            <a:ext cx="2093913" cy="3209925"/>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349054934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zh-TW" sz="3400">
                <a:ea typeface="新細明體" pitchFamily="18" charset="-120"/>
              </a:rPr>
              <a:t>The Experience Creation Process</a:t>
            </a:r>
          </a:p>
        </p:txBody>
      </p:sp>
      <p:sp>
        <p:nvSpPr>
          <p:cNvPr id="26627" name="Rectangle 3"/>
          <p:cNvSpPr>
            <a:spLocks noGrp="1" noChangeArrowheads="1"/>
          </p:cNvSpPr>
          <p:nvPr>
            <p:ph type="body" sz="half" idx="1"/>
          </p:nvPr>
        </p:nvSpPr>
        <p:spPr/>
        <p:txBody>
          <a:bodyPr/>
          <a:lstStyle/>
          <a:p>
            <a:r>
              <a:rPr lang="en-US" altLang="zh-TW" sz="1800">
                <a:ea typeface="新細明體" pitchFamily="18" charset="-120"/>
              </a:rPr>
              <a:t>A Typical VR system</a:t>
            </a:r>
          </a:p>
        </p:txBody>
      </p:sp>
      <p:graphicFrame>
        <p:nvGraphicFramePr>
          <p:cNvPr id="26630" name="Object 6"/>
          <p:cNvGraphicFramePr>
            <a:graphicFrameLocks noGrp="1" noChangeAspect="1"/>
          </p:cNvGraphicFramePr>
          <p:nvPr>
            <p:ph sz="quarter" idx="3"/>
          </p:nvPr>
        </p:nvGraphicFramePr>
        <p:xfrm>
          <a:off x="914400" y="2057400"/>
          <a:ext cx="7924800" cy="4489450"/>
        </p:xfrm>
        <a:graphic>
          <a:graphicData uri="http://schemas.openxmlformats.org/presentationml/2006/ole">
            <mc:AlternateContent xmlns:mc="http://schemas.openxmlformats.org/markup-compatibility/2006">
              <mc:Choice xmlns:v="urn:schemas-microsoft-com:vml" Requires="v">
                <p:oleObj spid="_x0000_s91369" name="Visio" r:id="rId4" imgW="5095951" imgH="2886761" progId="">
                  <p:embed/>
                </p:oleObj>
              </mc:Choice>
              <mc:Fallback>
                <p:oleObj name="Visio" r:id="rId4" imgW="5095951" imgH="2886761" progId="">
                  <p:embed/>
                  <p:pic>
                    <p:nvPicPr>
                      <p:cNvPr id="0" name="Picture 10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057400"/>
                        <a:ext cx="7924800" cy="4489450"/>
                      </a:xfrm>
                      <a:prstGeom prst="rect">
                        <a:avLst/>
                      </a:prstGeom>
                      <a:solidFill>
                        <a:srgbClr val="8080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35" name="Picture 11"/>
          <p:cNvPicPr>
            <a:picLocks noChangeAspect="1" noChangeArrowheads="1"/>
          </p:cNvPicPr>
          <p:nvPr/>
        </p:nvPicPr>
        <p:blipFill>
          <a:blip r:embed="rId6" cstate="print">
            <a:clrChange>
              <a:clrFrom>
                <a:srgbClr val="FFFFFF"/>
              </a:clrFrom>
              <a:clrTo>
                <a:srgbClr val="FFFFFF">
                  <a:alpha val="0"/>
                </a:srgbClr>
              </a:clrTo>
            </a:clrChange>
          </a:blip>
          <a:srcRect l="61833" t="61784" r="34375" b="32008"/>
          <a:stretch>
            <a:fillRect/>
          </a:stretch>
        </p:blipFill>
        <p:spPr bwMode="auto">
          <a:xfrm>
            <a:off x="8229600" y="3886200"/>
            <a:ext cx="496888" cy="609600"/>
          </a:xfrm>
          <a:prstGeom prst="rect">
            <a:avLst/>
          </a:prstGeom>
          <a:noFill/>
          <a:ln w="38100">
            <a:noFill/>
            <a:miter lim="800000"/>
            <a:headEnd/>
            <a:tailEnd/>
          </a:ln>
          <a:effectLst/>
        </p:spPr>
      </p:pic>
      <p:pic>
        <p:nvPicPr>
          <p:cNvPr id="26637" name="Picture 13" descr="L23-6268-main"/>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153400" y="5181600"/>
            <a:ext cx="762000" cy="762000"/>
          </a:xfrm>
          <a:prstGeom prst="rect">
            <a:avLst/>
          </a:prstGeom>
          <a:noFill/>
        </p:spPr>
      </p:pic>
    </p:spTree>
    <p:extLst>
      <p:ext uri="{BB962C8B-B14F-4D97-AF65-F5344CB8AC3E}">
        <p14:creationId xmlns:p14="http://schemas.microsoft.com/office/powerpoint/2010/main" val="183108113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zh-TW">
                <a:ea typeface="新細明體" pitchFamily="18" charset="-120"/>
              </a:rPr>
              <a:t>Designing a VR Experience</a:t>
            </a:r>
          </a:p>
        </p:txBody>
      </p:sp>
      <p:sp>
        <p:nvSpPr>
          <p:cNvPr id="28675" name="Rectangle 3"/>
          <p:cNvSpPr>
            <a:spLocks noGrp="1" noChangeArrowheads="1"/>
          </p:cNvSpPr>
          <p:nvPr>
            <p:ph type="body" idx="1"/>
          </p:nvPr>
        </p:nvSpPr>
        <p:spPr/>
        <p:txBody>
          <a:bodyPr/>
          <a:lstStyle/>
          <a:p>
            <a:r>
              <a:rPr lang="en-US" altLang="zh-TW">
                <a:ea typeface="新細明體" pitchFamily="18" charset="-120"/>
              </a:rPr>
              <a:t>It’s wise to approach the creation of a VR experience with good design practices.</a:t>
            </a:r>
          </a:p>
        </p:txBody>
      </p:sp>
      <p:pic>
        <p:nvPicPr>
          <p:cNvPr id="28677" name="Picture 5" descr="chimera-lance1"/>
          <p:cNvPicPr>
            <a:picLocks noChangeAspect="1" noChangeArrowheads="1"/>
          </p:cNvPicPr>
          <p:nvPr/>
        </p:nvPicPr>
        <p:blipFill>
          <a:blip r:embed="rId3" cstate="print"/>
          <a:srcRect/>
          <a:stretch>
            <a:fillRect/>
          </a:stretch>
        </p:blipFill>
        <p:spPr bwMode="auto">
          <a:xfrm>
            <a:off x="838200" y="3048000"/>
            <a:ext cx="3795713" cy="3327400"/>
          </a:xfrm>
          <a:prstGeom prst="rect">
            <a:avLst/>
          </a:prstGeom>
          <a:noFill/>
        </p:spPr>
      </p:pic>
      <p:pic>
        <p:nvPicPr>
          <p:cNvPr id="28679" name="Picture 7" descr="chimera-lance1"/>
          <p:cNvPicPr>
            <a:picLocks noChangeAspect="1" noChangeArrowheads="1"/>
          </p:cNvPicPr>
          <p:nvPr/>
        </p:nvPicPr>
        <p:blipFill>
          <a:blip r:embed="rId4" cstate="print"/>
          <a:srcRect/>
          <a:stretch>
            <a:fillRect/>
          </a:stretch>
        </p:blipFill>
        <p:spPr bwMode="auto">
          <a:xfrm>
            <a:off x="5029200" y="3048000"/>
            <a:ext cx="3895725" cy="337502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54143241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zh-TW">
                <a:ea typeface="新細明體" pitchFamily="18" charset="-120"/>
              </a:rPr>
              <a:t>Design Deliberately</a:t>
            </a:r>
          </a:p>
        </p:txBody>
      </p:sp>
      <p:sp>
        <p:nvSpPr>
          <p:cNvPr id="29699" name="Rectangle 3"/>
          <p:cNvSpPr>
            <a:spLocks noGrp="1" noChangeArrowheads="1"/>
          </p:cNvSpPr>
          <p:nvPr>
            <p:ph type="body" idx="1"/>
          </p:nvPr>
        </p:nvSpPr>
        <p:spPr/>
        <p:txBody>
          <a:bodyPr>
            <a:normAutofit fontScale="85000" lnSpcReduction="10000"/>
          </a:bodyPr>
          <a:lstStyle/>
          <a:p>
            <a:r>
              <a:rPr lang="en-US" altLang="zh-TW">
                <a:solidFill>
                  <a:srgbClr val="FFCC00"/>
                </a:solidFill>
                <a:ea typeface="新細明體" pitchFamily="18" charset="-120"/>
              </a:rPr>
              <a:t>Customer Highest !!</a:t>
            </a:r>
          </a:p>
          <a:p>
            <a:pPr lvl="1"/>
            <a:r>
              <a:rPr lang="en-US" altLang="zh-TW">
                <a:ea typeface="新細明體" pitchFamily="18" charset="-120"/>
              </a:rPr>
              <a:t>Design to make things easier for the user, not the programmer.</a:t>
            </a:r>
          </a:p>
          <a:p>
            <a:r>
              <a:rPr lang="en-US" altLang="zh-TW">
                <a:solidFill>
                  <a:srgbClr val="FFCC00"/>
                </a:solidFill>
                <a:ea typeface="新細明體" pitchFamily="18" charset="-120"/>
              </a:rPr>
              <a:t>Looking from the top down</a:t>
            </a:r>
          </a:p>
          <a:p>
            <a:pPr lvl="1"/>
            <a:r>
              <a:rPr lang="en-US" altLang="zh-TW">
                <a:ea typeface="新細明體" pitchFamily="18" charset="-120"/>
              </a:rPr>
              <a:t>Design a VR experience should be constructed looking from the global view toward the goal.</a:t>
            </a:r>
          </a:p>
          <a:p>
            <a:r>
              <a:rPr lang="en-US" altLang="zh-TW">
                <a:ea typeface="新細明體" pitchFamily="18" charset="-120"/>
              </a:rPr>
              <a:t>Don’t Just keep a particular feature. If the feature doesn’t live up for the user’s experience, then it isn’t worth keeping.</a:t>
            </a:r>
          </a:p>
          <a:p>
            <a:r>
              <a:rPr lang="en-US" altLang="zh-TW">
                <a:solidFill>
                  <a:srgbClr val="FFCC00"/>
                </a:solidFill>
                <a:ea typeface="新細明體" pitchFamily="18" charset="-120"/>
              </a:rPr>
              <a:t>Don’t forget the special features in VR</a:t>
            </a:r>
          </a:p>
          <a:p>
            <a:pPr lvl="1"/>
            <a:r>
              <a:rPr lang="en-US" altLang="zh-TW">
                <a:ea typeface="新細明體" pitchFamily="18" charset="-120"/>
              </a:rPr>
              <a:t>Virtual Reality has more options than day to day reality.</a:t>
            </a:r>
          </a:p>
        </p:txBody>
      </p:sp>
    </p:spTree>
    <p:extLst>
      <p:ext uri="{BB962C8B-B14F-4D97-AF65-F5344CB8AC3E}">
        <p14:creationId xmlns:p14="http://schemas.microsoft.com/office/powerpoint/2010/main" val="44411836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zh-TW">
                <a:ea typeface="新細明體" pitchFamily="18" charset="-120"/>
              </a:rPr>
              <a:t>Design with the System in Mind</a:t>
            </a:r>
          </a:p>
        </p:txBody>
      </p:sp>
      <p:sp>
        <p:nvSpPr>
          <p:cNvPr id="30723" name="Rectangle 3"/>
          <p:cNvSpPr>
            <a:spLocks noGrp="1" noChangeArrowheads="1"/>
          </p:cNvSpPr>
          <p:nvPr>
            <p:ph type="body" idx="1"/>
          </p:nvPr>
        </p:nvSpPr>
        <p:spPr/>
        <p:txBody>
          <a:bodyPr>
            <a:normAutofit fontScale="92500"/>
          </a:bodyPr>
          <a:lstStyle/>
          <a:p>
            <a:r>
              <a:rPr lang="en-US" altLang="zh-TW">
                <a:solidFill>
                  <a:srgbClr val="FFCC00"/>
                </a:solidFill>
                <a:ea typeface="新細明體" pitchFamily="18" charset="-120"/>
              </a:rPr>
              <a:t>Use an existing system, or make from scratch ?</a:t>
            </a:r>
          </a:p>
          <a:p>
            <a:r>
              <a:rPr lang="en-US" altLang="zh-TW">
                <a:ea typeface="新細明體" pitchFamily="18" charset="-120"/>
              </a:rPr>
              <a:t>If your project will continued for a considerable amount of time,</a:t>
            </a:r>
          </a:p>
          <a:p>
            <a:pPr lvl="1"/>
            <a:r>
              <a:rPr lang="en-US" altLang="zh-TW">
                <a:ea typeface="新細明體" pitchFamily="18" charset="-120"/>
              </a:rPr>
              <a:t>You can take advantage of the fact that </a:t>
            </a:r>
            <a:r>
              <a:rPr lang="en-US" altLang="zh-TW">
                <a:solidFill>
                  <a:srgbClr val="FFCC00"/>
                </a:solidFill>
                <a:ea typeface="新細明體" pitchFamily="18" charset="-120"/>
              </a:rPr>
              <a:t>technology is getting improved</a:t>
            </a:r>
            <a:r>
              <a:rPr lang="en-US" altLang="zh-TW">
                <a:ea typeface="新細明體" pitchFamily="18" charset="-120"/>
              </a:rPr>
              <a:t>.</a:t>
            </a:r>
          </a:p>
          <a:p>
            <a:r>
              <a:rPr lang="en-US" altLang="zh-TW">
                <a:ea typeface="新細明體" pitchFamily="18" charset="-120"/>
              </a:rPr>
              <a:t>If your project will involve large hardware</a:t>
            </a:r>
          </a:p>
          <a:p>
            <a:pPr lvl="1"/>
            <a:r>
              <a:rPr lang="en-US" altLang="zh-TW">
                <a:ea typeface="新細明體" pitchFamily="18" charset="-120"/>
              </a:rPr>
              <a:t>You may convince your hardware manufacturer to let you </a:t>
            </a:r>
            <a:r>
              <a:rPr lang="en-US" altLang="zh-TW">
                <a:solidFill>
                  <a:srgbClr val="FFCC00"/>
                </a:solidFill>
                <a:ea typeface="新細明體" pitchFamily="18" charset="-120"/>
              </a:rPr>
              <a:t>test out the next generation of their product</a:t>
            </a:r>
            <a:r>
              <a:rPr lang="en-US" altLang="zh-TW">
                <a:ea typeface="新細明體" pitchFamily="18" charset="-120"/>
              </a:rPr>
              <a:t>.</a:t>
            </a:r>
          </a:p>
        </p:txBody>
      </p:sp>
    </p:spTree>
    <p:extLst>
      <p:ext uri="{BB962C8B-B14F-4D97-AF65-F5344CB8AC3E}">
        <p14:creationId xmlns:p14="http://schemas.microsoft.com/office/powerpoint/2010/main" val="2168084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4294967295"/>
          <p:cNvSpPr>
            <a:spLocks noGrp="1"/>
          </p:cNvSpPr>
          <p:nvPr>
            <p:ph type="title"/>
          </p:nvPr>
        </p:nvSpPr>
        <p:spPr/>
        <p:txBody>
          <a:bodyPr/>
          <a:lstStyle/>
          <a:p>
            <a:r>
              <a:rPr lang="zh-TW" altLang="zh-TW" smtClean="0"/>
              <a:t>New VR/AR glasses design</a:t>
            </a:r>
          </a:p>
        </p:txBody>
      </p:sp>
      <p:sp>
        <p:nvSpPr>
          <p:cNvPr id="13315" name="圖案 4294967295"/>
          <p:cNvSpPr>
            <a:spLocks noGrp="1"/>
          </p:cNvSpPr>
          <p:nvPr>
            <p:ph idx="1"/>
          </p:nvPr>
        </p:nvSpPr>
        <p:spPr/>
        <p:txBody>
          <a:bodyPr/>
          <a:lstStyle/>
          <a:p>
            <a:r>
              <a:rPr lang="zh-TW" altLang="zh-TW" smtClean="0"/>
              <a:t>See through features</a:t>
            </a:r>
          </a:p>
          <a:p>
            <a:r>
              <a:rPr lang="zh-TW" altLang="zh-TW" smtClean="0"/>
              <a:t>Light weight,</a:t>
            </a:r>
          </a:p>
          <a:p>
            <a:r>
              <a:rPr lang="zh-TW" altLang="zh-TW" smtClean="0"/>
              <a:t>Independent of eye sight values (near sight, far sight for elders), so that original eyeglasses  can be used.</a:t>
            </a:r>
          </a:p>
          <a:p>
            <a:r>
              <a:rPr lang="zh-TW" altLang="zh-TW" smtClean="0"/>
              <a:t>Appears to be at least 40 cm ahead.</a:t>
            </a:r>
          </a:p>
          <a:p>
            <a:r>
              <a:rPr lang="zh-TW" altLang="zh-TW" smtClean="0"/>
              <a:t>Simple gesture recognition, Yes/No selection, slider up/down, left/right.</a:t>
            </a:r>
          </a:p>
          <a:p>
            <a:endParaRPr lang="zh-TW" altLang="zh-TW" smtClean="0"/>
          </a:p>
          <a:p>
            <a:endParaRPr lang="zh-TW" altLang="zh-TW" smtClean="0"/>
          </a:p>
          <a:p>
            <a:endParaRPr lang="zh-TW" altLang="zh-TW" smtClean="0"/>
          </a:p>
          <a:p>
            <a:endParaRPr lang="zh-TW" altLang="zh-TW" smtClean="0"/>
          </a:p>
        </p:txBody>
      </p:sp>
    </p:spTree>
    <p:extLst>
      <p:ext uri="{BB962C8B-B14F-4D97-AF65-F5344CB8AC3E}">
        <p14:creationId xmlns:p14="http://schemas.microsoft.com/office/powerpoint/2010/main" val="218038066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zh-TW">
                <a:ea typeface="新細明體" pitchFamily="18" charset="-120"/>
              </a:rPr>
              <a:t>Design with the Venue in Mind</a:t>
            </a:r>
          </a:p>
        </p:txBody>
      </p:sp>
      <p:sp>
        <p:nvSpPr>
          <p:cNvPr id="31747" name="Rectangle 3"/>
          <p:cNvSpPr>
            <a:spLocks noGrp="1" noChangeArrowheads="1"/>
          </p:cNvSpPr>
          <p:nvPr>
            <p:ph type="body" idx="1"/>
          </p:nvPr>
        </p:nvSpPr>
        <p:spPr/>
        <p:txBody>
          <a:bodyPr/>
          <a:lstStyle/>
          <a:p>
            <a:r>
              <a:rPr lang="en-US" altLang="zh-TW" dirty="0">
                <a:ea typeface="新細明體" pitchFamily="18" charset="-120"/>
              </a:rPr>
              <a:t>If a venue with limited space</a:t>
            </a:r>
          </a:p>
          <a:p>
            <a:pPr lvl="1"/>
            <a:r>
              <a:rPr lang="en-US" altLang="zh-TW" dirty="0">
                <a:ea typeface="新細明體" pitchFamily="18" charset="-120"/>
              </a:rPr>
              <a:t>Likely require a </a:t>
            </a:r>
            <a:r>
              <a:rPr lang="en-US" altLang="zh-TW" dirty="0" smtClean="0">
                <a:ea typeface="新細明體" pitchFamily="18" charset="-120"/>
              </a:rPr>
              <a:t>HBD (head –based) </a:t>
            </a:r>
          </a:p>
          <a:p>
            <a:pPr lvl="1">
              <a:buNone/>
            </a:pPr>
            <a:r>
              <a:rPr lang="en-US" altLang="zh-TW" dirty="0" smtClean="0">
                <a:ea typeface="新細明體" pitchFamily="18" charset="-120"/>
              </a:rPr>
              <a:t>or HMD (head-mounted display)</a:t>
            </a:r>
            <a:endParaRPr lang="en-US" altLang="zh-TW" dirty="0">
              <a:ea typeface="新細明體" pitchFamily="18" charset="-120"/>
            </a:endParaRPr>
          </a:p>
          <a:p>
            <a:r>
              <a:rPr lang="en-US" altLang="zh-TW" dirty="0">
                <a:ea typeface="新細明體" pitchFamily="18" charset="-120"/>
              </a:rPr>
              <a:t>If the venue is theater-style</a:t>
            </a:r>
          </a:p>
          <a:p>
            <a:pPr lvl="1"/>
            <a:r>
              <a:rPr lang="en-US" altLang="zh-TW" dirty="0">
                <a:ea typeface="新細明體" pitchFamily="18" charset="-120"/>
              </a:rPr>
              <a:t>High-resolution projection-based display</a:t>
            </a:r>
          </a:p>
          <a:p>
            <a:r>
              <a:rPr lang="en-US" altLang="zh-TW" dirty="0">
                <a:ea typeface="新細明體" pitchFamily="18" charset="-120"/>
              </a:rPr>
              <a:t>If venue is so large that participant can roam</a:t>
            </a:r>
          </a:p>
          <a:p>
            <a:pPr lvl="1"/>
            <a:r>
              <a:rPr lang="en-US" altLang="zh-TW" dirty="0">
                <a:ea typeface="新細明體" pitchFamily="18" charset="-120"/>
              </a:rPr>
              <a:t>Non-occlusive HBD or hand-based display	</a:t>
            </a:r>
          </a:p>
        </p:txBody>
      </p:sp>
      <p:pic>
        <p:nvPicPr>
          <p:cNvPr id="31749" name="Picture 5" descr="hmd"/>
          <p:cNvPicPr>
            <a:picLocks noChangeAspect="1" noChangeArrowheads="1"/>
          </p:cNvPicPr>
          <p:nvPr/>
        </p:nvPicPr>
        <p:blipFill>
          <a:blip r:embed="rId3" cstate="print"/>
          <a:srcRect/>
          <a:stretch>
            <a:fillRect/>
          </a:stretch>
        </p:blipFill>
        <p:spPr bwMode="auto">
          <a:xfrm>
            <a:off x="6858000" y="1524000"/>
            <a:ext cx="1981200" cy="1355725"/>
          </a:xfrm>
          <a:prstGeom prst="rect">
            <a:avLst/>
          </a:prstGeom>
          <a:noFill/>
        </p:spPr>
      </p:pic>
      <p:pic>
        <p:nvPicPr>
          <p:cNvPr id="31751" name="Picture 7" descr="Solar System Builder"/>
          <p:cNvPicPr>
            <a:picLocks noChangeAspect="1" noChangeArrowheads="1"/>
          </p:cNvPicPr>
          <p:nvPr/>
        </p:nvPicPr>
        <p:blipFill>
          <a:blip r:embed="rId4" cstate="print"/>
          <a:srcRect/>
          <a:stretch>
            <a:fillRect/>
          </a:stretch>
        </p:blipFill>
        <p:spPr bwMode="auto">
          <a:xfrm>
            <a:off x="6553200" y="4495800"/>
            <a:ext cx="2209800" cy="2162175"/>
          </a:xfrm>
          <a:prstGeom prst="rect">
            <a:avLst/>
          </a:prstGeom>
          <a:noFill/>
          <a:ln w="38100">
            <a:solidFill>
              <a:schemeClr val="tx1"/>
            </a:solidFill>
            <a:miter lim="800000"/>
            <a:headEnd/>
            <a:tailEnd/>
          </a:ln>
        </p:spPr>
      </p:pic>
      <p:pic>
        <p:nvPicPr>
          <p:cNvPr id="31756" name="Picture 12" descr="Вот так чтение книжки превращается в опыт работы в виртуальном и реальном мирах одновременно (иллюстрации с сайта hitlabnz.org)."/>
          <p:cNvPicPr>
            <a:picLocks noChangeAspect="1" noChangeArrowheads="1"/>
          </p:cNvPicPr>
          <p:nvPr/>
        </p:nvPicPr>
        <p:blipFill>
          <a:blip r:embed="rId5" cstate="print"/>
          <a:srcRect l="51569"/>
          <a:stretch>
            <a:fillRect/>
          </a:stretch>
        </p:blipFill>
        <p:spPr bwMode="auto">
          <a:xfrm>
            <a:off x="381000" y="4419600"/>
            <a:ext cx="2819400" cy="219392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62837244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zh-TW" sz="3400">
                <a:ea typeface="新細明體" pitchFamily="18" charset="-120"/>
              </a:rPr>
              <a:t>Design with the Audience in Mind</a:t>
            </a:r>
          </a:p>
        </p:txBody>
      </p:sp>
      <p:sp>
        <p:nvSpPr>
          <p:cNvPr id="32771" name="Rectangle 3"/>
          <p:cNvSpPr>
            <a:spLocks noGrp="1" noChangeArrowheads="1"/>
          </p:cNvSpPr>
          <p:nvPr>
            <p:ph type="body" idx="1"/>
          </p:nvPr>
        </p:nvSpPr>
        <p:spPr>
          <a:xfrm>
            <a:off x="1905000" y="1447800"/>
            <a:ext cx="6934200" cy="5257800"/>
          </a:xfrm>
        </p:spPr>
        <p:txBody>
          <a:bodyPr>
            <a:normAutofit fontScale="85000" lnSpcReduction="20000"/>
          </a:bodyPr>
          <a:lstStyle/>
          <a:p>
            <a:r>
              <a:rPr lang="en-US" altLang="zh-TW">
                <a:ea typeface="新細明體" pitchFamily="18" charset="-120"/>
              </a:rPr>
              <a:t>Know your audience is the most important tenet a designer should remember.</a:t>
            </a:r>
          </a:p>
          <a:p>
            <a:r>
              <a:rPr lang="en-US" altLang="zh-TW">
                <a:solidFill>
                  <a:srgbClr val="FFCC00"/>
                </a:solidFill>
                <a:ea typeface="新細明體" pitchFamily="18" charset="-120"/>
              </a:rPr>
              <a:t>NCSA’s Virtual Director</a:t>
            </a:r>
            <a:r>
              <a:rPr lang="en-US" altLang="zh-TW">
                <a:ea typeface="新細明體" pitchFamily="18" charset="-120"/>
              </a:rPr>
              <a:t> application is a VR tool using widely for computer animation</a:t>
            </a:r>
          </a:p>
          <a:p>
            <a:endParaRPr lang="en-US" altLang="zh-TW">
              <a:ea typeface="新細明體" pitchFamily="18" charset="-120"/>
            </a:endParaRPr>
          </a:p>
          <a:p>
            <a:endParaRPr lang="en-US" altLang="zh-TW">
              <a:ea typeface="新細明體" pitchFamily="18" charset="-120"/>
            </a:endParaRPr>
          </a:p>
          <a:p>
            <a:endParaRPr lang="en-US" altLang="zh-TW">
              <a:ea typeface="新細明體" pitchFamily="18" charset="-120"/>
            </a:endParaRPr>
          </a:p>
          <a:p>
            <a:endParaRPr lang="en-US" altLang="zh-TW">
              <a:ea typeface="新細明體" pitchFamily="18" charset="-120"/>
            </a:endParaRPr>
          </a:p>
          <a:p>
            <a:endParaRPr lang="en-US" altLang="zh-TW">
              <a:ea typeface="新細明體" pitchFamily="18" charset="-120"/>
            </a:endParaRPr>
          </a:p>
          <a:p>
            <a:r>
              <a:rPr lang="en-US" altLang="zh-TW">
                <a:ea typeface="新細明體" pitchFamily="18" charset="-120"/>
              </a:rPr>
              <a:t>If General Audience</a:t>
            </a:r>
          </a:p>
          <a:p>
            <a:pPr lvl="1"/>
            <a:r>
              <a:rPr lang="en-US" altLang="zh-TW">
                <a:ea typeface="新細明體" pitchFamily="18" charset="-120"/>
              </a:rPr>
              <a:t>Avoid language-based messages</a:t>
            </a:r>
          </a:p>
          <a:p>
            <a:pPr lvl="1"/>
            <a:r>
              <a:rPr lang="en-US" altLang="zh-TW">
                <a:ea typeface="新細明體" pitchFamily="18" charset="-120"/>
              </a:rPr>
              <a:t>Choose internationally recognizable sounds and symbols</a:t>
            </a:r>
          </a:p>
        </p:txBody>
      </p:sp>
      <p:pic>
        <p:nvPicPr>
          <p:cNvPr id="32778" name="Picture 10" descr="the CAVE"/>
          <p:cNvPicPr>
            <a:picLocks noChangeAspect="1" noChangeArrowheads="1"/>
          </p:cNvPicPr>
          <p:nvPr/>
        </p:nvPicPr>
        <p:blipFill>
          <a:blip r:embed="rId3" cstate="print"/>
          <a:srcRect/>
          <a:stretch>
            <a:fillRect/>
          </a:stretch>
        </p:blipFill>
        <p:spPr bwMode="auto">
          <a:xfrm>
            <a:off x="5486400" y="2971800"/>
            <a:ext cx="3009900" cy="2006600"/>
          </a:xfrm>
          <a:prstGeom prst="rect">
            <a:avLst/>
          </a:prstGeom>
          <a:noFill/>
          <a:ln w="38100">
            <a:solidFill>
              <a:schemeClr val="tx1"/>
            </a:solidFill>
            <a:miter lim="800000"/>
            <a:headEnd/>
            <a:tailEnd/>
          </a:ln>
        </p:spPr>
      </p:pic>
      <p:pic>
        <p:nvPicPr>
          <p:cNvPr id="32780" name="Picture 12" descr="Virtual Director front wall"/>
          <p:cNvPicPr>
            <a:picLocks noChangeAspect="1" noChangeArrowheads="1"/>
          </p:cNvPicPr>
          <p:nvPr/>
        </p:nvPicPr>
        <p:blipFill>
          <a:blip r:embed="rId4" cstate="print"/>
          <a:srcRect/>
          <a:stretch>
            <a:fillRect/>
          </a:stretch>
        </p:blipFill>
        <p:spPr bwMode="auto">
          <a:xfrm>
            <a:off x="1143000" y="2971800"/>
            <a:ext cx="3200400" cy="211455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21692594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zh-TW" sz="3400">
                <a:ea typeface="新細明體" pitchFamily="18" charset="-120"/>
              </a:rPr>
              <a:t>Design with the Audience in Mind</a:t>
            </a:r>
          </a:p>
        </p:txBody>
      </p:sp>
      <p:sp>
        <p:nvSpPr>
          <p:cNvPr id="33795" name="Rectangle 3"/>
          <p:cNvSpPr>
            <a:spLocks noGrp="1" noChangeArrowheads="1"/>
          </p:cNvSpPr>
          <p:nvPr>
            <p:ph type="body" idx="1"/>
          </p:nvPr>
        </p:nvSpPr>
        <p:spPr/>
        <p:txBody>
          <a:bodyPr>
            <a:normAutofit fontScale="92500" lnSpcReduction="20000"/>
          </a:bodyPr>
          <a:lstStyle/>
          <a:p>
            <a:r>
              <a:rPr lang="en-US" altLang="zh-TW">
                <a:solidFill>
                  <a:srgbClr val="FFCC00"/>
                </a:solidFill>
                <a:ea typeface="新細明體" pitchFamily="18" charset="-120"/>
              </a:rPr>
              <a:t>AGE</a:t>
            </a:r>
            <a:r>
              <a:rPr lang="en-US" altLang="zh-TW">
                <a:ea typeface="新細明體" pitchFamily="18" charset="-120"/>
              </a:rPr>
              <a:t> : If user is child</a:t>
            </a:r>
          </a:p>
          <a:p>
            <a:pPr lvl="1"/>
            <a:r>
              <a:rPr lang="en-US" altLang="zh-TW">
                <a:ea typeface="新細明體" pitchFamily="18" charset="-120"/>
              </a:rPr>
              <a:t>Head-based displays and shutter glasses may slip off</a:t>
            </a:r>
          </a:p>
          <a:p>
            <a:r>
              <a:rPr lang="en-US" altLang="zh-TW">
                <a:solidFill>
                  <a:srgbClr val="FFCC00"/>
                </a:solidFill>
                <a:ea typeface="新細明體" pitchFamily="18" charset="-120"/>
              </a:rPr>
              <a:t>EXPERIENCE :</a:t>
            </a:r>
          </a:p>
          <a:p>
            <a:pPr lvl="1"/>
            <a:r>
              <a:rPr lang="en-US" altLang="zh-TW">
                <a:ea typeface="新細明體" pitchFamily="18" charset="-120"/>
              </a:rPr>
              <a:t>Children - Easy</a:t>
            </a:r>
          </a:p>
          <a:p>
            <a:pPr lvl="1"/>
            <a:r>
              <a:rPr lang="en-US" altLang="zh-TW">
                <a:ea typeface="新細明體" pitchFamily="18" charset="-120"/>
              </a:rPr>
              <a:t>Adults – Car-like steering interface</a:t>
            </a:r>
          </a:p>
          <a:p>
            <a:pPr lvl="1"/>
            <a:r>
              <a:rPr lang="en-US" altLang="zh-TW">
                <a:ea typeface="新細明體" pitchFamily="18" charset="-120"/>
              </a:rPr>
              <a:t>Videogame players – Complicated handler</a:t>
            </a:r>
          </a:p>
          <a:p>
            <a:r>
              <a:rPr lang="en-US" altLang="zh-TW">
                <a:solidFill>
                  <a:srgbClr val="FFCC00"/>
                </a:solidFill>
                <a:ea typeface="新細明體" pitchFamily="18" charset="-120"/>
              </a:rPr>
              <a:t>CULTURE :</a:t>
            </a:r>
          </a:p>
          <a:p>
            <a:pPr lvl="1"/>
            <a:r>
              <a:rPr lang="en-US" altLang="zh-TW">
                <a:ea typeface="新細明體" pitchFamily="18" charset="-120"/>
              </a:rPr>
              <a:t>Virtual VR arcade system was being deployed in the Middle East, they discovered that most men wore a headdress, they could not don the standard HMD</a:t>
            </a:r>
          </a:p>
        </p:txBody>
      </p:sp>
    </p:spTree>
    <p:extLst>
      <p:ext uri="{BB962C8B-B14F-4D97-AF65-F5344CB8AC3E}">
        <p14:creationId xmlns:p14="http://schemas.microsoft.com/office/powerpoint/2010/main" val="105034529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zh-TW" dirty="0" smtClean="0">
                <a:solidFill>
                  <a:schemeClr val="tx1"/>
                </a:solidFill>
              </a:rPr>
              <a:t>Experience Design:</a:t>
            </a:r>
            <a:br>
              <a:rPr lang="en-US" altLang="zh-TW" dirty="0" smtClean="0">
                <a:solidFill>
                  <a:schemeClr val="tx1"/>
                </a:solidFill>
              </a:rPr>
            </a:br>
            <a:r>
              <a:rPr lang="en-US" altLang="zh-TW" sz="3600" dirty="0" smtClean="0">
                <a:solidFill>
                  <a:schemeClr val="tx1"/>
                </a:solidFill>
              </a:rPr>
              <a:t>Applying VR to a Problem (III)</a:t>
            </a:r>
            <a:endParaRPr lang="en-US" altLang="zh-TW" sz="3600" dirty="0">
              <a:solidFill>
                <a:schemeClr val="tx1"/>
              </a:solidFill>
            </a:endParaRPr>
          </a:p>
        </p:txBody>
      </p:sp>
      <p:sp>
        <p:nvSpPr>
          <p:cNvPr id="2051" name="Rectangle 3"/>
          <p:cNvSpPr>
            <a:spLocks noGrp="1" noChangeArrowheads="1"/>
          </p:cNvSpPr>
          <p:nvPr>
            <p:ph type="subTitle" idx="1"/>
          </p:nvPr>
        </p:nvSpPr>
        <p:spPr/>
        <p:txBody>
          <a:bodyPr/>
          <a:lstStyle/>
          <a:p>
            <a:r>
              <a:rPr lang="en-US" altLang="zh-TW" smtClean="0"/>
              <a:t>Ming Ouyoung</a:t>
            </a:r>
            <a:endParaRPr lang="en-US" altLang="zh-TW" dirty="0"/>
          </a:p>
        </p:txBody>
      </p:sp>
      <p:sp>
        <p:nvSpPr>
          <p:cNvPr id="4" name="Rectangle 6"/>
          <p:cNvSpPr>
            <a:spLocks noGrp="1" noChangeArrowheads="1"/>
          </p:cNvSpPr>
          <p:nvPr>
            <p:ph type="ftr" sz="quarter" idx="4294967295"/>
          </p:nvPr>
        </p:nvSpPr>
        <p:spPr>
          <a:xfrm>
            <a:off x="3044825" y="6284913"/>
            <a:ext cx="2895600" cy="457200"/>
          </a:xfrm>
          <a:prstGeom prst="rect">
            <a:avLst/>
          </a:prstGeom>
        </p:spPr>
        <p:txBody>
          <a:bodyPr/>
          <a:lstStyle/>
          <a:p>
            <a:endParaRPr lang="en-US" altLang="zh-TW" dirty="0"/>
          </a:p>
        </p:txBody>
      </p:sp>
      <p:sp>
        <p:nvSpPr>
          <p:cNvPr id="5" name="Rectangle 7"/>
          <p:cNvSpPr>
            <a:spLocks noGrp="1" noChangeArrowheads="1"/>
          </p:cNvSpPr>
          <p:nvPr>
            <p:ph type="dt" sz="half" idx="4294967295"/>
          </p:nvPr>
        </p:nvSpPr>
        <p:spPr>
          <a:xfrm>
            <a:off x="539750" y="6284913"/>
            <a:ext cx="2133600" cy="457200"/>
          </a:xfrm>
          <a:prstGeom prst="rect">
            <a:avLst/>
          </a:prstGeom>
        </p:spPr>
        <p:txBody>
          <a:bodyPr/>
          <a:lstStyle/>
          <a:p>
            <a:endParaRPr lang="en-US" altLang="zh-TW" dirty="0"/>
          </a:p>
        </p:txBody>
      </p:sp>
    </p:spTree>
    <p:extLst>
      <p:ext uri="{BB962C8B-B14F-4D97-AF65-F5344CB8AC3E}">
        <p14:creationId xmlns:p14="http://schemas.microsoft.com/office/powerpoint/2010/main" val="298039060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1115BA-9714-40D5-9632-281403EDA963}"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7170" name="Rectangle 2"/>
          <p:cNvSpPr>
            <a:spLocks noGrp="1" noChangeArrowheads="1"/>
          </p:cNvSpPr>
          <p:nvPr>
            <p:ph type="title"/>
          </p:nvPr>
        </p:nvSpPr>
        <p:spPr/>
        <p:txBody>
          <a:bodyPr/>
          <a:lstStyle/>
          <a:p>
            <a:r>
              <a:rPr lang="en-US" altLang="zh-TW" sz="5000"/>
              <a:t>Outline</a:t>
            </a:r>
          </a:p>
        </p:txBody>
      </p:sp>
      <p:sp>
        <p:nvSpPr>
          <p:cNvPr id="7171" name="Rectangle 3"/>
          <p:cNvSpPr>
            <a:spLocks noGrp="1" noChangeArrowheads="1"/>
          </p:cNvSpPr>
          <p:nvPr>
            <p:ph type="body" idx="1"/>
          </p:nvPr>
        </p:nvSpPr>
        <p:spPr/>
        <p:txBody>
          <a:bodyPr/>
          <a:lstStyle/>
          <a:p>
            <a:r>
              <a:rPr lang="en-US" altLang="zh-TW"/>
              <a:t>Consider Design Tradeoffs</a:t>
            </a:r>
          </a:p>
          <a:p>
            <a:r>
              <a:rPr lang="en-US" altLang="zh-TW"/>
              <a:t>Design the User Objective</a:t>
            </a:r>
          </a:p>
          <a:p>
            <a:r>
              <a:rPr lang="en-US" altLang="zh-TW"/>
              <a:t>Design the End of the Experience</a:t>
            </a:r>
          </a:p>
          <a:p>
            <a:r>
              <a:rPr lang="en-US" altLang="zh-TW"/>
              <a:t>Document, Deploy, and Evaluate the Experience</a:t>
            </a:r>
          </a:p>
          <a:p>
            <a:r>
              <a:rPr lang="en-US" altLang="zh-TW"/>
              <a:t>The Future of VR Design</a:t>
            </a:r>
          </a:p>
        </p:txBody>
      </p:sp>
    </p:spTree>
    <p:extLst>
      <p:ext uri="{BB962C8B-B14F-4D97-AF65-F5344CB8AC3E}">
        <p14:creationId xmlns:p14="http://schemas.microsoft.com/office/powerpoint/2010/main" val="417068334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0CE97-09B7-4129-9BCD-98C03EE9DC3F}"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8194" name="Rectangle 2"/>
          <p:cNvSpPr>
            <a:spLocks noGrp="1" noChangeArrowheads="1"/>
          </p:cNvSpPr>
          <p:nvPr>
            <p:ph type="title"/>
          </p:nvPr>
        </p:nvSpPr>
        <p:spPr/>
        <p:txBody>
          <a:bodyPr/>
          <a:lstStyle/>
          <a:p>
            <a:r>
              <a:rPr lang="en-US" altLang="zh-TW" sz="5000"/>
              <a:t>Consider Design Tradeoffs</a:t>
            </a:r>
          </a:p>
        </p:txBody>
      </p:sp>
      <p:sp>
        <p:nvSpPr>
          <p:cNvPr id="8195" name="Rectangle 3"/>
          <p:cNvSpPr>
            <a:spLocks noGrp="1" noChangeArrowheads="1"/>
          </p:cNvSpPr>
          <p:nvPr>
            <p:ph type="body" idx="1"/>
          </p:nvPr>
        </p:nvSpPr>
        <p:spPr/>
        <p:txBody>
          <a:bodyPr/>
          <a:lstStyle/>
          <a:p>
            <a:r>
              <a:rPr lang="en-US" altLang="zh-TW"/>
              <a:t>Between </a:t>
            </a:r>
            <a:r>
              <a:rPr lang="en-US" altLang="zh-TW" b="1" i="1"/>
              <a:t>world complexity</a:t>
            </a:r>
            <a:r>
              <a:rPr lang="en-US" altLang="zh-TW"/>
              <a:t> and </a:t>
            </a:r>
            <a:r>
              <a:rPr lang="en-US" altLang="zh-TW" b="1" i="1"/>
              <a:t>expense required for high computer performance</a:t>
            </a:r>
            <a:r>
              <a:rPr lang="en-US" altLang="zh-TW"/>
              <a:t>.</a:t>
            </a:r>
          </a:p>
          <a:p>
            <a:pPr lvl="1"/>
            <a:r>
              <a:rPr lang="en-US" altLang="zh-TW"/>
              <a:t>World complexity affects </a:t>
            </a:r>
            <a:r>
              <a:rPr lang="en-US" altLang="zh-TW" i="1" u="sng"/>
              <a:t>how the designers</a:t>
            </a:r>
            <a:r>
              <a:rPr lang="en-US" altLang="zh-TW" u="sng"/>
              <a:t> </a:t>
            </a:r>
            <a:r>
              <a:rPr lang="en-US" altLang="zh-TW" i="1" u="sng"/>
              <a:t>choose</a:t>
            </a:r>
            <a:r>
              <a:rPr lang="en-US" altLang="zh-TW"/>
              <a:t> to represent the world.</a:t>
            </a:r>
          </a:p>
          <a:p>
            <a:pPr lvl="1"/>
            <a:r>
              <a:rPr lang="en-US" altLang="zh-TW"/>
              <a:t>Ex. A representation using </a:t>
            </a:r>
            <a:r>
              <a:rPr lang="en-US" altLang="zh-TW" i="1" u="sng"/>
              <a:t>highly complex rendering techniques</a:t>
            </a:r>
            <a:r>
              <a:rPr lang="en-US" altLang="zh-TW"/>
              <a:t> may be totally inappropriate for a system </a:t>
            </a:r>
            <a:r>
              <a:rPr lang="en-US" altLang="zh-TW" i="1" u="sng"/>
              <a:t>with less graphical rendering power</a:t>
            </a:r>
            <a:r>
              <a:rPr lang="en-US" altLang="zh-TW"/>
              <a:t>.</a:t>
            </a:r>
          </a:p>
        </p:txBody>
      </p:sp>
    </p:spTree>
    <p:extLst>
      <p:ext uri="{BB962C8B-B14F-4D97-AF65-F5344CB8AC3E}">
        <p14:creationId xmlns:p14="http://schemas.microsoft.com/office/powerpoint/2010/main" val="328569275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36FEA85B-86BF-43F0-9746-68A536CB1E07}" type="datetime1">
              <a:rPr lang="zh-TW" altLang="en-US"/>
              <a:pPr/>
              <a:t>2015/2/23</a:t>
            </a:fld>
            <a:endParaRPr lang="en-US" altLang="zh-TW"/>
          </a:p>
        </p:txBody>
      </p:sp>
      <p:sp>
        <p:nvSpPr>
          <p:cNvPr id="6" name="Footer Placeholder 4"/>
          <p:cNvSpPr>
            <a:spLocks noGrp="1"/>
          </p:cNvSpPr>
          <p:nvPr>
            <p:ph type="ftr" sz="quarter" idx="11"/>
          </p:nvPr>
        </p:nvSpPr>
        <p:spPr/>
        <p:txBody>
          <a:bodyPr/>
          <a:lstStyle/>
          <a:p>
            <a:endParaRPr lang="en-US" altLang="zh-TW" dirty="0"/>
          </a:p>
        </p:txBody>
      </p:sp>
      <p:sp>
        <p:nvSpPr>
          <p:cNvPr id="9218" name="Rectangle 2"/>
          <p:cNvSpPr>
            <a:spLocks noGrp="1" noChangeArrowheads="1"/>
          </p:cNvSpPr>
          <p:nvPr>
            <p:ph type="title"/>
          </p:nvPr>
        </p:nvSpPr>
        <p:spPr/>
        <p:txBody>
          <a:bodyPr/>
          <a:lstStyle/>
          <a:p>
            <a:r>
              <a:rPr lang="en-US" altLang="zh-TW" sz="5000"/>
              <a:t>Consider Design Tradeoffs</a:t>
            </a:r>
          </a:p>
        </p:txBody>
      </p:sp>
      <p:sp>
        <p:nvSpPr>
          <p:cNvPr id="9219" name="Rectangle 3"/>
          <p:cNvSpPr>
            <a:spLocks noGrp="1" noChangeArrowheads="1"/>
          </p:cNvSpPr>
          <p:nvPr>
            <p:ph type="body" idx="1"/>
          </p:nvPr>
        </p:nvSpPr>
        <p:spPr>
          <a:xfrm>
            <a:off x="457200" y="1412875"/>
            <a:ext cx="8229600" cy="4530725"/>
          </a:xfrm>
        </p:spPr>
        <p:txBody>
          <a:bodyPr/>
          <a:lstStyle/>
          <a:p>
            <a:r>
              <a:rPr lang="en-US" altLang="zh-TW"/>
              <a:t>Between the </a:t>
            </a:r>
            <a:r>
              <a:rPr lang="en-US" altLang="zh-TW" b="1" i="1"/>
              <a:t>complexity of interaction</a:t>
            </a:r>
            <a:r>
              <a:rPr lang="en-US" altLang="zh-TW"/>
              <a:t> in the world and the </a:t>
            </a:r>
            <a:r>
              <a:rPr lang="en-US" altLang="zh-TW" b="1" i="1"/>
              <a:t>narrative</a:t>
            </a:r>
            <a:r>
              <a:rPr lang="en-US" altLang="zh-TW"/>
              <a:t>.</a:t>
            </a:r>
          </a:p>
          <a:p>
            <a:pPr lvl="1"/>
            <a:r>
              <a:rPr lang="en-US" altLang="zh-TW" i="1" u="sng"/>
              <a:t>Limiting</a:t>
            </a:r>
            <a:r>
              <a:rPr lang="en-US" altLang="zh-TW"/>
              <a:t> the path of travel</a:t>
            </a:r>
          </a:p>
          <a:p>
            <a:pPr lvl="1"/>
            <a:r>
              <a:rPr lang="en-US" altLang="zh-TW"/>
              <a:t>Only concern with the world near the user’s path.</a:t>
            </a:r>
          </a:p>
          <a:p>
            <a:pPr lvl="2"/>
            <a:r>
              <a:rPr lang="en-US" altLang="zh-TW"/>
              <a:t>LOD (Level of Details)</a:t>
            </a:r>
          </a:p>
          <a:p>
            <a:pPr lvl="2"/>
            <a:r>
              <a:rPr lang="en-US" altLang="zh-TW"/>
              <a:t>PMesh (Progressive meshes)</a:t>
            </a:r>
          </a:p>
        </p:txBody>
      </p:sp>
      <p:pic>
        <p:nvPicPr>
          <p:cNvPr id="9220" name="Picture 4" descr="lod_visual"/>
          <p:cNvPicPr>
            <a:picLocks noChangeAspect="1" noChangeArrowheads="1"/>
          </p:cNvPicPr>
          <p:nvPr/>
        </p:nvPicPr>
        <p:blipFill>
          <a:blip r:embed="rId3" cstate="print"/>
          <a:srcRect/>
          <a:stretch>
            <a:fillRect/>
          </a:stretch>
        </p:blipFill>
        <p:spPr bwMode="auto">
          <a:xfrm>
            <a:off x="179388" y="4508500"/>
            <a:ext cx="8821737" cy="1181100"/>
          </a:xfrm>
          <a:prstGeom prst="rect">
            <a:avLst/>
          </a:prstGeom>
          <a:noFill/>
        </p:spPr>
      </p:pic>
    </p:spTree>
    <p:extLst>
      <p:ext uri="{BB962C8B-B14F-4D97-AF65-F5344CB8AC3E}">
        <p14:creationId xmlns:p14="http://schemas.microsoft.com/office/powerpoint/2010/main" val="202854082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69337B8A-D492-4E25-B3DD-2ACBB0F1CFF4}" type="datetime1">
              <a:rPr lang="zh-TW" altLang="en-US"/>
              <a:pPr/>
              <a:t>2015/2/23</a:t>
            </a:fld>
            <a:endParaRPr lang="en-US" altLang="zh-TW"/>
          </a:p>
        </p:txBody>
      </p:sp>
      <p:sp>
        <p:nvSpPr>
          <p:cNvPr id="7" name="Footer Placeholder 4"/>
          <p:cNvSpPr>
            <a:spLocks noGrp="1"/>
          </p:cNvSpPr>
          <p:nvPr>
            <p:ph type="ftr" sz="quarter" idx="11"/>
          </p:nvPr>
        </p:nvSpPr>
        <p:spPr/>
        <p:txBody>
          <a:bodyPr/>
          <a:lstStyle/>
          <a:p>
            <a:endParaRPr lang="en-US" altLang="zh-TW" dirty="0"/>
          </a:p>
        </p:txBody>
      </p:sp>
      <p:sp>
        <p:nvSpPr>
          <p:cNvPr id="12290" name="Rectangle 2"/>
          <p:cNvSpPr>
            <a:spLocks noGrp="1" noChangeArrowheads="1"/>
          </p:cNvSpPr>
          <p:nvPr>
            <p:ph type="title"/>
          </p:nvPr>
        </p:nvSpPr>
        <p:spPr/>
        <p:txBody>
          <a:bodyPr/>
          <a:lstStyle/>
          <a:p>
            <a:r>
              <a:rPr lang="en-US" altLang="zh-TW" sz="5000"/>
              <a:t>Consider Design Tradeoffs</a:t>
            </a:r>
          </a:p>
        </p:txBody>
      </p:sp>
      <p:pic>
        <p:nvPicPr>
          <p:cNvPr id="12292" name="Picture 4" descr="psc"/>
          <p:cNvPicPr>
            <a:picLocks noGrp="1" noChangeAspect="1" noChangeArrowheads="1"/>
          </p:cNvPicPr>
          <p:nvPr>
            <p:ph type="body" idx="1"/>
          </p:nvPr>
        </p:nvPicPr>
        <p:blipFill>
          <a:blip r:embed="rId3" cstate="print"/>
          <a:srcRect/>
          <a:stretch>
            <a:fillRect/>
          </a:stretch>
        </p:blipFill>
        <p:spPr>
          <a:xfrm>
            <a:off x="827088" y="1844675"/>
            <a:ext cx="3482975" cy="2411413"/>
          </a:xfrm>
          <a:noFill/>
          <a:ln/>
        </p:spPr>
      </p:pic>
      <p:pic>
        <p:nvPicPr>
          <p:cNvPr id="12293" name="Picture 5" descr="mra"/>
          <p:cNvPicPr>
            <a:picLocks noChangeAspect="1" noChangeArrowheads="1"/>
          </p:cNvPicPr>
          <p:nvPr/>
        </p:nvPicPr>
        <p:blipFill>
          <a:blip r:embed="rId4" cstate="print"/>
          <a:srcRect/>
          <a:stretch>
            <a:fillRect/>
          </a:stretch>
        </p:blipFill>
        <p:spPr bwMode="auto">
          <a:xfrm>
            <a:off x="4787900" y="1844675"/>
            <a:ext cx="3487738" cy="2028825"/>
          </a:xfrm>
          <a:prstGeom prst="rect">
            <a:avLst/>
          </a:prstGeom>
          <a:noFill/>
        </p:spPr>
      </p:pic>
      <p:sp>
        <p:nvSpPr>
          <p:cNvPr id="12294" name="Rectangle 6"/>
          <p:cNvSpPr>
            <a:spLocks noChangeArrowheads="1"/>
          </p:cNvSpPr>
          <p:nvPr/>
        </p:nvSpPr>
        <p:spPr bwMode="auto">
          <a:xfrm>
            <a:off x="2339975" y="4437063"/>
            <a:ext cx="4216400" cy="641350"/>
          </a:xfrm>
          <a:prstGeom prst="rect">
            <a:avLst/>
          </a:prstGeom>
          <a:noFill/>
          <a:ln w="9525">
            <a:noFill/>
            <a:miter lim="800000"/>
            <a:headEnd/>
            <a:tailEnd/>
          </a:ln>
          <a:effectLst/>
        </p:spPr>
        <p:txBody>
          <a:bodyPr wrap="none" anchor="ctr">
            <a:spAutoFit/>
          </a:bodyPr>
          <a:lstStyle/>
          <a:p>
            <a:r>
              <a:rPr lang="en-US" altLang="zh-TW" b="1"/>
              <a:t>Hugues Hoppe</a:t>
            </a:r>
            <a:r>
              <a:rPr lang="en-US" altLang="zh-TW"/>
              <a:t> </a:t>
            </a:r>
          </a:p>
          <a:p>
            <a:r>
              <a:rPr lang="en-US" altLang="zh-TW"/>
              <a:t>http://research.microsoft.com/~hoppe/   </a:t>
            </a:r>
          </a:p>
        </p:txBody>
      </p:sp>
    </p:spTree>
    <p:extLst>
      <p:ext uri="{BB962C8B-B14F-4D97-AF65-F5344CB8AC3E}">
        <p14:creationId xmlns:p14="http://schemas.microsoft.com/office/powerpoint/2010/main" val="170591849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BF1D26-6B3C-4CBD-B3C8-9B9C58D4232E}" type="datetime1">
              <a:rPr lang="zh-TW" altLang="en-US"/>
              <a:pPr/>
              <a:t>2015/2/23</a:t>
            </a:fld>
            <a:endParaRPr lang="en-US" altLang="zh-TW"/>
          </a:p>
        </p:txBody>
      </p:sp>
      <p:sp>
        <p:nvSpPr>
          <p:cNvPr id="5" name="Footer Placeholder 4"/>
          <p:cNvSpPr>
            <a:spLocks noGrp="1"/>
          </p:cNvSpPr>
          <p:nvPr>
            <p:ph type="ftr" sz="quarter" idx="11"/>
          </p:nvPr>
        </p:nvSpPr>
        <p:spPr/>
        <p:txBody>
          <a:bodyPr/>
          <a:lstStyle/>
          <a:p>
            <a:r>
              <a:rPr lang="en-US" altLang="zh-TW" dirty="0" smtClean="0"/>
              <a:t>.</a:t>
            </a:r>
            <a:endParaRPr lang="en-US" altLang="zh-TW" dirty="0"/>
          </a:p>
        </p:txBody>
      </p:sp>
      <p:sp>
        <p:nvSpPr>
          <p:cNvPr id="13314" name="Rectangle 2"/>
          <p:cNvSpPr>
            <a:spLocks noGrp="1" noChangeArrowheads="1"/>
          </p:cNvSpPr>
          <p:nvPr>
            <p:ph type="title"/>
          </p:nvPr>
        </p:nvSpPr>
        <p:spPr/>
        <p:txBody>
          <a:bodyPr/>
          <a:lstStyle/>
          <a:p>
            <a:r>
              <a:rPr lang="en-US" altLang="zh-TW" sz="5000"/>
              <a:t>Consider Design Tradeoffs</a:t>
            </a:r>
          </a:p>
        </p:txBody>
      </p:sp>
      <p:sp>
        <p:nvSpPr>
          <p:cNvPr id="13315" name="Rectangle 3"/>
          <p:cNvSpPr>
            <a:spLocks noGrp="1" noChangeArrowheads="1"/>
          </p:cNvSpPr>
          <p:nvPr>
            <p:ph type="body" idx="1"/>
          </p:nvPr>
        </p:nvSpPr>
        <p:spPr>
          <a:xfrm>
            <a:off x="457200" y="1778000"/>
            <a:ext cx="8229600" cy="4530725"/>
          </a:xfrm>
        </p:spPr>
        <p:txBody>
          <a:bodyPr/>
          <a:lstStyle/>
          <a:p>
            <a:pPr lvl="1"/>
            <a:r>
              <a:rPr lang="en-US" altLang="zh-TW"/>
              <a:t>Allow the user </a:t>
            </a:r>
            <a:r>
              <a:rPr lang="en-US" altLang="zh-TW" i="1" u="sng"/>
              <a:t>full freedom to move</a:t>
            </a:r>
            <a:r>
              <a:rPr lang="en-US" altLang="zh-TW"/>
              <a:t> but keep them </a:t>
            </a:r>
            <a:r>
              <a:rPr lang="en-US" altLang="zh-TW" i="1" u="sng"/>
              <a:t>within certain regions</a:t>
            </a:r>
            <a:r>
              <a:rPr lang="en-US" altLang="zh-TW"/>
              <a:t>, through </a:t>
            </a:r>
            <a:r>
              <a:rPr lang="en-US" altLang="zh-TW" b="1" i="1"/>
              <a:t>constraints</a:t>
            </a:r>
            <a:r>
              <a:rPr lang="en-US" altLang="zh-TW"/>
              <a:t> other than limiting path.</a:t>
            </a:r>
          </a:p>
          <a:p>
            <a:pPr lvl="2"/>
            <a:r>
              <a:rPr lang="en-US" altLang="zh-TW"/>
              <a:t>Flight simulation: designers can keep you in a certain space by ensuring that </a:t>
            </a:r>
            <a:r>
              <a:rPr lang="en-US" altLang="zh-TW" i="1"/>
              <a:t>if you go outside of that space you will be shot down</a:t>
            </a:r>
            <a:r>
              <a:rPr lang="en-US" altLang="zh-TW"/>
              <a:t>.</a:t>
            </a:r>
          </a:p>
          <a:p>
            <a:pPr lvl="2"/>
            <a:r>
              <a:rPr lang="en-US" altLang="zh-TW"/>
              <a:t>Aladdin’s Magic Carpet Ride: by creating regions of the world where the user doesn’t go because they’re </a:t>
            </a:r>
            <a:r>
              <a:rPr lang="en-US" altLang="zh-TW" i="1"/>
              <a:t>uninteresting or impassable</a:t>
            </a:r>
            <a:r>
              <a:rPr lang="en-US" altLang="zh-TW"/>
              <a:t>.</a:t>
            </a:r>
          </a:p>
        </p:txBody>
      </p:sp>
    </p:spTree>
    <p:extLst>
      <p:ext uri="{BB962C8B-B14F-4D97-AF65-F5344CB8AC3E}">
        <p14:creationId xmlns:p14="http://schemas.microsoft.com/office/powerpoint/2010/main" val="174132093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fld id="{48680C4F-5C5A-4DE7-9E39-3DD0F2793ADD}" type="datetime1">
              <a:rPr lang="zh-TW" altLang="en-US"/>
              <a:pPr/>
              <a:t>2015/2/23</a:t>
            </a:fld>
            <a:endParaRPr lang="en-US" altLang="zh-TW"/>
          </a:p>
        </p:txBody>
      </p:sp>
      <p:sp>
        <p:nvSpPr>
          <p:cNvPr id="11" name="Footer Placeholder 4"/>
          <p:cNvSpPr>
            <a:spLocks noGrp="1"/>
          </p:cNvSpPr>
          <p:nvPr>
            <p:ph type="ftr" sz="quarter" idx="11"/>
          </p:nvPr>
        </p:nvSpPr>
        <p:spPr/>
        <p:txBody>
          <a:bodyPr/>
          <a:lstStyle/>
          <a:p>
            <a:endParaRPr lang="en-US" altLang="zh-TW" dirty="0"/>
          </a:p>
        </p:txBody>
      </p:sp>
      <p:sp>
        <p:nvSpPr>
          <p:cNvPr id="26626" name="Rectangle 2"/>
          <p:cNvSpPr>
            <a:spLocks noGrp="1" noChangeArrowheads="1"/>
          </p:cNvSpPr>
          <p:nvPr>
            <p:ph type="title"/>
          </p:nvPr>
        </p:nvSpPr>
        <p:spPr/>
        <p:txBody>
          <a:bodyPr/>
          <a:lstStyle/>
          <a:p>
            <a:r>
              <a:rPr lang="en-US" altLang="zh-TW" sz="5000"/>
              <a:t>Consider Design Tradeoffs</a:t>
            </a:r>
          </a:p>
        </p:txBody>
      </p:sp>
      <p:pic>
        <p:nvPicPr>
          <p:cNvPr id="26628" name="Picture 4" descr="aladdin_platform"/>
          <p:cNvPicPr>
            <a:picLocks noGrp="1" noChangeAspect="1" noChangeArrowheads="1"/>
          </p:cNvPicPr>
          <p:nvPr>
            <p:ph type="body" idx="1"/>
          </p:nvPr>
        </p:nvPicPr>
        <p:blipFill>
          <a:blip r:embed="rId2" cstate="print"/>
          <a:srcRect/>
          <a:stretch>
            <a:fillRect/>
          </a:stretch>
        </p:blipFill>
        <p:spPr>
          <a:xfrm>
            <a:off x="6156325" y="1700213"/>
            <a:ext cx="1914525" cy="2676525"/>
          </a:xfrm>
          <a:noFill/>
          <a:ln/>
        </p:spPr>
      </p:pic>
      <p:pic>
        <p:nvPicPr>
          <p:cNvPr id="26629" name="Picture 5" descr="image005"/>
          <p:cNvPicPr>
            <a:picLocks noChangeAspect="1" noChangeArrowheads="1"/>
          </p:cNvPicPr>
          <p:nvPr/>
        </p:nvPicPr>
        <p:blipFill>
          <a:blip r:embed="rId3" cstate="print"/>
          <a:srcRect/>
          <a:stretch>
            <a:fillRect/>
          </a:stretch>
        </p:blipFill>
        <p:spPr bwMode="auto">
          <a:xfrm>
            <a:off x="2484438" y="4508500"/>
            <a:ext cx="5905500" cy="1487488"/>
          </a:xfrm>
          <a:prstGeom prst="rect">
            <a:avLst/>
          </a:prstGeom>
          <a:noFill/>
        </p:spPr>
      </p:pic>
      <p:sp>
        <p:nvSpPr>
          <p:cNvPr id="26630" name="Text Box 6"/>
          <p:cNvSpPr txBox="1">
            <a:spLocks noChangeArrowheads="1"/>
          </p:cNvSpPr>
          <p:nvPr/>
        </p:nvSpPr>
        <p:spPr bwMode="auto">
          <a:xfrm>
            <a:off x="2555875" y="1196975"/>
            <a:ext cx="4392613" cy="457200"/>
          </a:xfrm>
          <a:prstGeom prst="rect">
            <a:avLst/>
          </a:prstGeom>
          <a:noFill/>
          <a:ln w="9525">
            <a:noFill/>
            <a:miter lim="800000"/>
            <a:headEnd/>
            <a:tailEnd/>
          </a:ln>
          <a:effectLst/>
        </p:spPr>
        <p:txBody>
          <a:bodyPr>
            <a:spAutoFit/>
          </a:bodyPr>
          <a:lstStyle/>
          <a:p>
            <a:pPr>
              <a:spcBef>
                <a:spcPct val="50000"/>
              </a:spcBef>
            </a:pPr>
            <a:r>
              <a:rPr lang="en-US" altLang="zh-TW" sz="2400" b="1" i="1"/>
              <a:t>Aladdin’s Magic Carpet Ride</a:t>
            </a:r>
          </a:p>
        </p:txBody>
      </p:sp>
      <p:sp>
        <p:nvSpPr>
          <p:cNvPr id="26631" name="Rectangle 7"/>
          <p:cNvSpPr>
            <a:spLocks noChangeArrowheads="1"/>
          </p:cNvSpPr>
          <p:nvPr/>
        </p:nvSpPr>
        <p:spPr bwMode="auto">
          <a:xfrm>
            <a:off x="539750" y="5589588"/>
            <a:ext cx="4159250" cy="366712"/>
          </a:xfrm>
          <a:prstGeom prst="rect">
            <a:avLst/>
          </a:prstGeom>
          <a:noFill/>
          <a:ln w="9525">
            <a:noFill/>
            <a:miter lim="800000"/>
            <a:headEnd/>
            <a:tailEnd/>
          </a:ln>
          <a:effectLst/>
        </p:spPr>
        <p:txBody>
          <a:bodyPr wrap="none">
            <a:spAutoFit/>
          </a:bodyPr>
          <a:lstStyle/>
          <a:p>
            <a:r>
              <a:rPr lang="en-US" altLang="zh-TW"/>
              <a:t>http://www.realityprime.com/disney.htm</a:t>
            </a:r>
          </a:p>
        </p:txBody>
      </p:sp>
      <p:sp>
        <p:nvSpPr>
          <p:cNvPr id="26632" name="Rectangle 8"/>
          <p:cNvSpPr>
            <a:spLocks noChangeArrowheads="1"/>
          </p:cNvSpPr>
          <p:nvPr/>
        </p:nvSpPr>
        <p:spPr bwMode="auto">
          <a:xfrm>
            <a:off x="539750" y="5805488"/>
            <a:ext cx="5086350" cy="366712"/>
          </a:xfrm>
          <a:prstGeom prst="rect">
            <a:avLst/>
          </a:prstGeom>
          <a:noFill/>
          <a:ln w="9525">
            <a:noFill/>
            <a:miter lim="800000"/>
            <a:headEnd/>
            <a:tailEnd/>
          </a:ln>
          <a:effectLst/>
        </p:spPr>
        <p:txBody>
          <a:bodyPr wrap="none">
            <a:spAutoFit/>
          </a:bodyPr>
          <a:lstStyle/>
          <a:p>
            <a:r>
              <a:rPr lang="en-US" altLang="zh-TW"/>
              <a:t>http://vr-atlantis.com/lbe_guide/lbe_pictures.html</a:t>
            </a:r>
          </a:p>
        </p:txBody>
      </p:sp>
      <p:pic>
        <p:nvPicPr>
          <p:cNvPr id="26633" name="Picture 9"/>
          <p:cNvPicPr>
            <a:picLocks noChangeAspect="1" noChangeArrowheads="1"/>
          </p:cNvPicPr>
          <p:nvPr/>
        </p:nvPicPr>
        <p:blipFill>
          <a:blip r:embed="rId4" cstate="print"/>
          <a:srcRect/>
          <a:stretch>
            <a:fillRect/>
          </a:stretch>
        </p:blipFill>
        <p:spPr bwMode="auto">
          <a:xfrm>
            <a:off x="611188" y="1773238"/>
            <a:ext cx="3382962" cy="2346325"/>
          </a:xfrm>
          <a:prstGeom prst="rect">
            <a:avLst/>
          </a:prstGeom>
          <a:noFill/>
          <a:ln w="9525">
            <a:noFill/>
            <a:miter lim="800000"/>
            <a:headEnd/>
            <a:tailEnd/>
          </a:ln>
          <a:effectLst/>
        </p:spPr>
      </p:pic>
      <p:pic>
        <p:nvPicPr>
          <p:cNvPr id="26634" name="Picture 10"/>
          <p:cNvPicPr>
            <a:picLocks noChangeAspect="1" noChangeArrowheads="1"/>
          </p:cNvPicPr>
          <p:nvPr/>
        </p:nvPicPr>
        <p:blipFill>
          <a:blip r:embed="rId5" cstate="print"/>
          <a:srcRect/>
          <a:stretch>
            <a:fillRect/>
          </a:stretch>
        </p:blipFill>
        <p:spPr bwMode="auto">
          <a:xfrm>
            <a:off x="4211638" y="1700213"/>
            <a:ext cx="1746250" cy="2663825"/>
          </a:xfrm>
          <a:prstGeom prst="rect">
            <a:avLst/>
          </a:prstGeom>
          <a:noFill/>
          <a:ln w="9525">
            <a:noFill/>
            <a:miter lim="800000"/>
            <a:headEnd/>
            <a:tailEnd/>
          </a:ln>
          <a:effectLst/>
        </p:spPr>
      </p:pic>
    </p:spTree>
    <p:extLst>
      <p:ext uri="{BB962C8B-B14F-4D97-AF65-F5344CB8AC3E}">
        <p14:creationId xmlns:p14="http://schemas.microsoft.com/office/powerpoint/2010/main" val="1901383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內容版面配置區 4294967295"/>
          <p:cNvSpPr>
            <a:spLocks noGrp="1"/>
          </p:cNvSpPr>
          <p:nvPr>
            <p:ph type="title"/>
          </p:nvPr>
        </p:nvSpPr>
        <p:spPr/>
        <p:txBody>
          <a:bodyPr>
            <a:normAutofit/>
          </a:bodyPr>
          <a:lstStyle/>
          <a:p>
            <a:r>
              <a:rPr lang="en-US" altLang="zh-TW" dirty="0" smtClean="0"/>
              <a:t>3D/Stereo Display</a:t>
            </a:r>
            <a:br>
              <a:rPr lang="en-US" altLang="zh-TW" dirty="0" smtClean="0"/>
            </a:br>
            <a:r>
              <a:rPr lang="en-US" altLang="zh-TW" sz="2200" dirty="0" smtClean="0"/>
              <a:t>Sources from ITRI (</a:t>
            </a:r>
            <a:r>
              <a:rPr lang="zh-TW" altLang="en-US" sz="2200" dirty="0" smtClean="0"/>
              <a:t>工研院</a:t>
            </a:r>
            <a:r>
              <a:rPr lang="en-US" altLang="zh-TW" sz="2200" dirty="0" smtClean="0"/>
              <a:t>,</a:t>
            </a:r>
            <a:r>
              <a:rPr lang="zh-TW" altLang="en-US" sz="2200" dirty="0" smtClean="0"/>
              <a:t> 前瞻顯示計畫</a:t>
            </a:r>
            <a:r>
              <a:rPr lang="en-US" altLang="zh-TW" sz="2200" dirty="0" smtClean="0"/>
              <a:t>)</a:t>
            </a:r>
            <a:endParaRPr lang="zh-TW" altLang="zh-TW" sz="2200" dirty="0" smtClean="0"/>
          </a:p>
        </p:txBody>
      </p:sp>
      <p:pic>
        <p:nvPicPr>
          <p:cNvPr id="14339" name="內容版面配置區 3" descr="3D_display_Types.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1828800"/>
            <a:ext cx="8305800" cy="4419600"/>
          </a:xfrm>
        </p:spPr>
      </p:pic>
    </p:spTree>
    <p:extLst>
      <p:ext uri="{BB962C8B-B14F-4D97-AF65-F5344CB8AC3E}">
        <p14:creationId xmlns:p14="http://schemas.microsoft.com/office/powerpoint/2010/main" val="27305573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1BCD69-2534-4EEC-B5A6-B69D838FEBCD}"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16386" name="Rectangle 2"/>
          <p:cNvSpPr>
            <a:spLocks noGrp="1" noChangeArrowheads="1"/>
          </p:cNvSpPr>
          <p:nvPr>
            <p:ph type="title"/>
          </p:nvPr>
        </p:nvSpPr>
        <p:spPr/>
        <p:txBody>
          <a:bodyPr/>
          <a:lstStyle/>
          <a:p>
            <a:r>
              <a:rPr lang="en-US" altLang="zh-TW" sz="5000"/>
              <a:t>Consider Design Tradeoffs</a:t>
            </a:r>
          </a:p>
        </p:txBody>
      </p:sp>
      <p:sp>
        <p:nvSpPr>
          <p:cNvPr id="16387" name="Rectangle 3"/>
          <p:cNvSpPr>
            <a:spLocks noGrp="1" noChangeArrowheads="1"/>
          </p:cNvSpPr>
          <p:nvPr>
            <p:ph type="body" idx="1"/>
          </p:nvPr>
        </p:nvSpPr>
        <p:spPr/>
        <p:txBody>
          <a:bodyPr/>
          <a:lstStyle/>
          <a:p>
            <a:r>
              <a:rPr lang="en-US" altLang="zh-TW"/>
              <a:t>Controlling the narrative, directing the user’s experience</a:t>
            </a:r>
          </a:p>
          <a:p>
            <a:pPr lvl="1"/>
            <a:r>
              <a:rPr lang="en-US" altLang="zh-TW"/>
              <a:t>Constraining travel</a:t>
            </a:r>
          </a:p>
          <a:p>
            <a:pPr lvl="1"/>
            <a:r>
              <a:rPr lang="en-US" altLang="zh-TW"/>
              <a:t>Apply more creation and rendering resources, that are </a:t>
            </a:r>
            <a:r>
              <a:rPr lang="en-US" altLang="zh-TW" i="1"/>
              <a:t>particularly interesting</a:t>
            </a:r>
            <a:r>
              <a:rPr lang="en-US" altLang="zh-TW"/>
              <a:t> to participants, </a:t>
            </a:r>
            <a:r>
              <a:rPr lang="en-US" altLang="zh-TW" i="1"/>
              <a:t>in detail</a:t>
            </a:r>
            <a:r>
              <a:rPr lang="en-US" altLang="zh-TW"/>
              <a:t>.</a:t>
            </a:r>
          </a:p>
          <a:p>
            <a:pPr>
              <a:buFont typeface="Wingdings" pitchFamily="2" charset="2"/>
              <a:buNone/>
            </a:pPr>
            <a:endParaRPr lang="en-US" altLang="zh-TW"/>
          </a:p>
        </p:txBody>
      </p:sp>
    </p:spTree>
    <p:extLst>
      <p:ext uri="{BB962C8B-B14F-4D97-AF65-F5344CB8AC3E}">
        <p14:creationId xmlns:p14="http://schemas.microsoft.com/office/powerpoint/2010/main" val="260588131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B347FC9-B44E-4D4A-A7CD-14C981853D54}"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18434" name="Rectangle 2"/>
          <p:cNvSpPr>
            <a:spLocks noGrp="1" noChangeArrowheads="1"/>
          </p:cNvSpPr>
          <p:nvPr>
            <p:ph type="title"/>
          </p:nvPr>
        </p:nvSpPr>
        <p:spPr/>
        <p:txBody>
          <a:bodyPr/>
          <a:lstStyle/>
          <a:p>
            <a:r>
              <a:rPr lang="en-US" altLang="zh-TW" sz="5000"/>
              <a:t>Consider Design Tradeoffs</a:t>
            </a:r>
          </a:p>
        </p:txBody>
      </p:sp>
      <p:sp>
        <p:nvSpPr>
          <p:cNvPr id="18435" name="Rectangle 3"/>
          <p:cNvSpPr>
            <a:spLocks noGrp="1" noChangeArrowheads="1"/>
          </p:cNvSpPr>
          <p:nvPr>
            <p:ph type="body" idx="1"/>
          </p:nvPr>
        </p:nvSpPr>
        <p:spPr/>
        <p:txBody>
          <a:bodyPr/>
          <a:lstStyle/>
          <a:p>
            <a:r>
              <a:rPr lang="en-US" altLang="zh-TW"/>
              <a:t>The most effective presentation is not always the most complex.</a:t>
            </a:r>
          </a:p>
          <a:p>
            <a:r>
              <a:rPr lang="en-US" altLang="zh-TW"/>
              <a:t>Kathryn Best: “The answer is not to simplify everything, but to emphasize certain features and let the brain fill in the rest.”</a:t>
            </a:r>
          </a:p>
        </p:txBody>
      </p:sp>
    </p:spTree>
    <p:extLst>
      <p:ext uri="{BB962C8B-B14F-4D97-AF65-F5344CB8AC3E}">
        <p14:creationId xmlns:p14="http://schemas.microsoft.com/office/powerpoint/2010/main" val="322317519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2A269F-D70A-426F-B672-6CC7564559EF}"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22530" name="Rectangle 2"/>
          <p:cNvSpPr>
            <a:spLocks noGrp="1" noChangeArrowheads="1"/>
          </p:cNvSpPr>
          <p:nvPr>
            <p:ph type="title"/>
          </p:nvPr>
        </p:nvSpPr>
        <p:spPr/>
        <p:txBody>
          <a:bodyPr/>
          <a:lstStyle/>
          <a:p>
            <a:r>
              <a:rPr lang="en-US" altLang="zh-TW"/>
              <a:t>Design the User Objective</a:t>
            </a:r>
          </a:p>
        </p:txBody>
      </p:sp>
      <p:sp>
        <p:nvSpPr>
          <p:cNvPr id="22531" name="Rectangle 3"/>
          <p:cNvSpPr>
            <a:spLocks noGrp="1" noChangeArrowheads="1"/>
          </p:cNvSpPr>
          <p:nvPr>
            <p:ph type="body" idx="1"/>
          </p:nvPr>
        </p:nvSpPr>
        <p:spPr/>
        <p:txBody>
          <a:bodyPr/>
          <a:lstStyle/>
          <a:p>
            <a:r>
              <a:rPr lang="en-US" altLang="zh-TW"/>
              <a:t>Type and amount of user interface depends on the objective.</a:t>
            </a:r>
          </a:p>
          <a:p>
            <a:r>
              <a:rPr lang="en-US" altLang="zh-TW"/>
              <a:t>For applications in which the user must be able to manipulate objects, the interface becomes more complicated.</a:t>
            </a:r>
          </a:p>
          <a:p>
            <a:r>
              <a:rPr lang="en-US" altLang="zh-TW"/>
              <a:t>The more complicated the interactions and the interface, the more user testing must be done – another tradeoff.</a:t>
            </a:r>
          </a:p>
        </p:txBody>
      </p:sp>
    </p:spTree>
    <p:extLst>
      <p:ext uri="{BB962C8B-B14F-4D97-AF65-F5344CB8AC3E}">
        <p14:creationId xmlns:p14="http://schemas.microsoft.com/office/powerpoint/2010/main" val="212766169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6B2349-5FCF-4EF8-936F-AD342370A1C0}"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25602" name="Rectangle 2"/>
          <p:cNvSpPr>
            <a:spLocks noGrp="1" noChangeArrowheads="1"/>
          </p:cNvSpPr>
          <p:nvPr>
            <p:ph type="title"/>
          </p:nvPr>
        </p:nvSpPr>
        <p:spPr/>
        <p:txBody>
          <a:bodyPr/>
          <a:lstStyle/>
          <a:p>
            <a:r>
              <a:rPr lang="en-US" altLang="zh-TW"/>
              <a:t>Design the End of the Experience</a:t>
            </a:r>
          </a:p>
        </p:txBody>
      </p:sp>
      <p:sp>
        <p:nvSpPr>
          <p:cNvPr id="25603" name="Rectangle 3"/>
          <p:cNvSpPr>
            <a:spLocks noGrp="1" noChangeArrowheads="1"/>
          </p:cNvSpPr>
          <p:nvPr>
            <p:ph type="body" idx="1"/>
          </p:nvPr>
        </p:nvSpPr>
        <p:spPr/>
        <p:txBody>
          <a:bodyPr>
            <a:normAutofit lnSpcReduction="10000"/>
          </a:bodyPr>
          <a:lstStyle/>
          <a:p>
            <a:r>
              <a:rPr lang="en-US" altLang="zh-TW" i="1"/>
              <a:t>Open ended</a:t>
            </a:r>
            <a:r>
              <a:rPr lang="en-US" altLang="zh-TW"/>
              <a:t>: user in the virtual world for an indefinite amount of time.</a:t>
            </a:r>
          </a:p>
          <a:p>
            <a:r>
              <a:rPr lang="en-US" altLang="zh-TW" i="1"/>
              <a:t>Concrete ended</a:t>
            </a:r>
            <a:r>
              <a:rPr lang="en-US" altLang="zh-TW"/>
              <a:t>: definite close.</a:t>
            </a:r>
          </a:p>
          <a:p>
            <a:r>
              <a:rPr lang="en-US" altLang="zh-TW"/>
              <a:t>Neither open ended nor fixed experiences require a participant to be immersed uninterrupted for the entire duration.</a:t>
            </a:r>
          </a:p>
          <a:p>
            <a:r>
              <a:rPr lang="en-US" altLang="zh-TW"/>
              <a:t>Many VR applications allow the participant to return later and pick up where they left off.</a:t>
            </a:r>
          </a:p>
        </p:txBody>
      </p:sp>
    </p:spTree>
    <p:extLst>
      <p:ext uri="{BB962C8B-B14F-4D97-AF65-F5344CB8AC3E}">
        <p14:creationId xmlns:p14="http://schemas.microsoft.com/office/powerpoint/2010/main" val="72161869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7D23495B-2791-4C68-973D-9134427EB392}" type="datetime1">
              <a:rPr lang="zh-TW" altLang="en-US"/>
              <a:pPr/>
              <a:t>2015/2/23</a:t>
            </a:fld>
            <a:endParaRPr lang="en-US" altLang="zh-TW"/>
          </a:p>
        </p:txBody>
      </p:sp>
      <p:sp>
        <p:nvSpPr>
          <p:cNvPr id="7" name="Footer Placeholder 4"/>
          <p:cNvSpPr>
            <a:spLocks noGrp="1"/>
          </p:cNvSpPr>
          <p:nvPr>
            <p:ph type="ftr" sz="quarter" idx="11"/>
          </p:nvPr>
        </p:nvSpPr>
        <p:spPr/>
        <p:txBody>
          <a:bodyPr/>
          <a:lstStyle/>
          <a:p>
            <a:endParaRPr lang="en-US" altLang="zh-TW" dirty="0"/>
          </a:p>
        </p:txBody>
      </p:sp>
      <p:sp>
        <p:nvSpPr>
          <p:cNvPr id="28674" name="Rectangle 2"/>
          <p:cNvSpPr>
            <a:spLocks noGrp="1" noChangeArrowheads="1"/>
          </p:cNvSpPr>
          <p:nvPr>
            <p:ph type="title"/>
          </p:nvPr>
        </p:nvSpPr>
        <p:spPr/>
        <p:txBody>
          <a:bodyPr/>
          <a:lstStyle/>
          <a:p>
            <a:r>
              <a:rPr lang="en-US" altLang="zh-TW"/>
              <a:t>Design the End of the Experience</a:t>
            </a:r>
          </a:p>
        </p:txBody>
      </p:sp>
      <p:sp>
        <p:nvSpPr>
          <p:cNvPr id="28675" name="Rectangle 3"/>
          <p:cNvSpPr>
            <a:spLocks noGrp="1" noChangeArrowheads="1"/>
          </p:cNvSpPr>
          <p:nvPr>
            <p:ph type="body" idx="1"/>
          </p:nvPr>
        </p:nvSpPr>
        <p:spPr>
          <a:xfrm>
            <a:off x="457200" y="1268413"/>
            <a:ext cx="8229600" cy="4530725"/>
          </a:xfrm>
        </p:spPr>
        <p:txBody>
          <a:bodyPr/>
          <a:lstStyle/>
          <a:p>
            <a:r>
              <a:rPr lang="en-US" altLang="zh-TW" dirty="0"/>
              <a:t>Three ways a </a:t>
            </a:r>
            <a:r>
              <a:rPr lang="en-US" altLang="zh-TW" dirty="0" smtClean="0"/>
              <a:t>quintessential(classical) </a:t>
            </a:r>
            <a:r>
              <a:rPr lang="en-US" altLang="zh-TW" dirty="0"/>
              <a:t>non-perpetual experience may end:</a:t>
            </a:r>
          </a:p>
          <a:p>
            <a:pPr lvl="1"/>
            <a:r>
              <a:rPr lang="en-US" altLang="zh-TW" dirty="0"/>
              <a:t>Time expiration (ex. 5 minutes are up)</a:t>
            </a:r>
          </a:p>
          <a:p>
            <a:pPr lvl="1"/>
            <a:r>
              <a:rPr lang="en-US" altLang="zh-TW" dirty="0"/>
              <a:t>Terminal event (final ball drops)</a:t>
            </a:r>
          </a:p>
          <a:p>
            <a:pPr lvl="1"/>
            <a:r>
              <a:rPr lang="en-US" altLang="zh-TW" dirty="0"/>
              <a:t>Early user termination (</a:t>
            </a:r>
            <a:r>
              <a:rPr lang="en-US" altLang="zh-TW" dirty="0" smtClean="0"/>
              <a:t>user </a:t>
            </a:r>
            <a:r>
              <a:rPr lang="en-US" altLang="zh-TW" dirty="0"/>
              <a:t>leaves from boredom)</a:t>
            </a:r>
          </a:p>
        </p:txBody>
      </p:sp>
      <p:pic>
        <p:nvPicPr>
          <p:cNvPr id="28677" name="Picture 5" descr="mario"/>
          <p:cNvPicPr>
            <a:picLocks noChangeAspect="1" noChangeArrowheads="1"/>
          </p:cNvPicPr>
          <p:nvPr/>
        </p:nvPicPr>
        <p:blipFill>
          <a:blip r:embed="rId3" cstate="print"/>
          <a:srcRect/>
          <a:stretch>
            <a:fillRect/>
          </a:stretch>
        </p:blipFill>
        <p:spPr bwMode="auto">
          <a:xfrm>
            <a:off x="1331913" y="3933825"/>
            <a:ext cx="2438400" cy="2133600"/>
          </a:xfrm>
          <a:prstGeom prst="rect">
            <a:avLst/>
          </a:prstGeom>
          <a:noFill/>
        </p:spPr>
      </p:pic>
      <p:sp>
        <p:nvSpPr>
          <p:cNvPr id="28678" name="Rectangle 6"/>
          <p:cNvSpPr>
            <a:spLocks noChangeArrowheads="1"/>
          </p:cNvSpPr>
          <p:nvPr/>
        </p:nvSpPr>
        <p:spPr bwMode="auto">
          <a:xfrm>
            <a:off x="3132138" y="3860800"/>
            <a:ext cx="576262" cy="360363"/>
          </a:xfrm>
          <a:prstGeom prst="rect">
            <a:avLst/>
          </a:prstGeom>
          <a:noFill/>
          <a:ln w="9525">
            <a:solidFill>
              <a:srgbClr val="FF0000"/>
            </a:solidFill>
            <a:miter lim="800000"/>
            <a:headEnd/>
            <a:tailEnd/>
          </a:ln>
          <a:effectLst/>
        </p:spPr>
        <p:txBody>
          <a:bodyPr wrap="none" anchor="ctr"/>
          <a:lstStyle/>
          <a:p>
            <a:endParaRPr lang="zh-TW" altLang="en-US"/>
          </a:p>
        </p:txBody>
      </p:sp>
    </p:spTree>
    <p:extLst>
      <p:ext uri="{BB962C8B-B14F-4D97-AF65-F5344CB8AC3E}">
        <p14:creationId xmlns:p14="http://schemas.microsoft.com/office/powerpoint/2010/main" val="175943823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3800F7-57A8-4278-8513-6F8A6F93C1B8}" type="datetime1">
              <a:rPr lang="zh-TW" altLang="en-US"/>
              <a:pPr/>
              <a:t>2015/2/23</a:t>
            </a:fld>
            <a:endParaRPr lang="en-US" altLang="zh-TW"/>
          </a:p>
        </p:txBody>
      </p:sp>
      <p:sp>
        <p:nvSpPr>
          <p:cNvPr id="5" name="Footer Placeholder 4"/>
          <p:cNvSpPr>
            <a:spLocks noGrp="1"/>
          </p:cNvSpPr>
          <p:nvPr>
            <p:ph type="ftr" sz="quarter" idx="11"/>
          </p:nvPr>
        </p:nvSpPr>
        <p:spPr>
          <a:xfrm>
            <a:off x="2987824" y="6400800"/>
            <a:ext cx="2895600" cy="457200"/>
          </a:xfrm>
        </p:spPr>
        <p:txBody>
          <a:bodyPr/>
          <a:lstStyle/>
          <a:p>
            <a:endParaRPr lang="en-US" altLang="zh-TW" dirty="0"/>
          </a:p>
        </p:txBody>
      </p:sp>
      <p:sp>
        <p:nvSpPr>
          <p:cNvPr id="30722" name="Rectangle 2"/>
          <p:cNvSpPr>
            <a:spLocks noGrp="1" noChangeArrowheads="1"/>
          </p:cNvSpPr>
          <p:nvPr>
            <p:ph type="title"/>
          </p:nvPr>
        </p:nvSpPr>
        <p:spPr/>
        <p:txBody>
          <a:bodyPr/>
          <a:lstStyle/>
          <a:p>
            <a:r>
              <a:rPr lang="en-US" altLang="zh-TW"/>
              <a:t>Design the End of the Experience</a:t>
            </a:r>
          </a:p>
        </p:txBody>
      </p:sp>
      <p:sp>
        <p:nvSpPr>
          <p:cNvPr id="30723" name="Rectangle 3"/>
          <p:cNvSpPr>
            <a:spLocks noGrp="1" noChangeArrowheads="1"/>
          </p:cNvSpPr>
          <p:nvPr>
            <p:ph type="body" idx="1"/>
          </p:nvPr>
        </p:nvSpPr>
        <p:spPr/>
        <p:txBody>
          <a:bodyPr/>
          <a:lstStyle/>
          <a:p>
            <a:r>
              <a:rPr lang="en-US" altLang="zh-TW" dirty="0"/>
              <a:t>The first two publicly exhibited </a:t>
            </a:r>
            <a:r>
              <a:rPr lang="en-US" altLang="zh-TW" i="1" dirty="0" err="1"/>
              <a:t>Alladdin</a:t>
            </a:r>
            <a:r>
              <a:rPr lang="en-US" altLang="zh-TW" i="1" dirty="0"/>
              <a:t> </a:t>
            </a:r>
            <a:r>
              <a:rPr lang="en-US" altLang="zh-TW" dirty="0"/>
              <a:t>experiences lasted 5 minutes:</a:t>
            </a:r>
          </a:p>
          <a:p>
            <a:pPr lvl="1"/>
            <a:r>
              <a:rPr lang="en-US" altLang="zh-TW" dirty="0"/>
              <a:t>tried to accomplish a </a:t>
            </a:r>
            <a:r>
              <a:rPr lang="en-US" altLang="zh-TW" i="1" dirty="0"/>
              <a:t>specific goal</a:t>
            </a:r>
            <a:r>
              <a:rPr lang="en-US" altLang="zh-TW" dirty="0"/>
              <a:t> to </a:t>
            </a:r>
            <a:r>
              <a:rPr lang="en-US" altLang="zh-TW" i="1" dirty="0"/>
              <a:t>win</a:t>
            </a:r>
            <a:r>
              <a:rPr lang="en-US" altLang="zh-TW" dirty="0"/>
              <a:t> the game.</a:t>
            </a:r>
          </a:p>
          <a:p>
            <a:pPr lvl="1"/>
            <a:r>
              <a:rPr lang="en-US" altLang="zh-TW" dirty="0" smtClean="0"/>
              <a:t>extra </a:t>
            </a:r>
            <a:r>
              <a:rPr lang="en-US" altLang="zh-TW" dirty="0"/>
              <a:t>time was not given to allow the participant a chance to just explore the world.</a:t>
            </a:r>
          </a:p>
          <a:p>
            <a:r>
              <a:rPr lang="en-US" altLang="zh-TW" dirty="0"/>
              <a:t>Ford Galaxy VR experience</a:t>
            </a:r>
          </a:p>
          <a:p>
            <a:pPr lvl="1"/>
            <a:r>
              <a:rPr lang="en-US" altLang="zh-TW" dirty="0"/>
              <a:t>Fixed-length narrative with a complete story (begin, middle, and end).</a:t>
            </a:r>
          </a:p>
        </p:txBody>
      </p:sp>
    </p:spTree>
    <p:extLst>
      <p:ext uri="{BB962C8B-B14F-4D97-AF65-F5344CB8AC3E}">
        <p14:creationId xmlns:p14="http://schemas.microsoft.com/office/powerpoint/2010/main" val="353437736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6FE16F5-8FB6-4EF4-A295-7A7B68EDD1C8}"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34818" name="Rectangle 2"/>
          <p:cNvSpPr>
            <a:spLocks noGrp="1" noChangeArrowheads="1"/>
          </p:cNvSpPr>
          <p:nvPr>
            <p:ph type="title"/>
          </p:nvPr>
        </p:nvSpPr>
        <p:spPr/>
        <p:txBody>
          <a:bodyPr/>
          <a:lstStyle/>
          <a:p>
            <a:r>
              <a:rPr lang="en-US" altLang="zh-TW"/>
              <a:t>Design the End of the Experience</a:t>
            </a:r>
          </a:p>
        </p:txBody>
      </p:sp>
      <p:sp>
        <p:nvSpPr>
          <p:cNvPr id="34819" name="Rectangle 3"/>
          <p:cNvSpPr>
            <a:spLocks noGrp="1" noChangeArrowheads="1"/>
          </p:cNvSpPr>
          <p:nvPr>
            <p:ph type="body" idx="1"/>
          </p:nvPr>
        </p:nvSpPr>
        <p:spPr/>
        <p:txBody>
          <a:bodyPr/>
          <a:lstStyle/>
          <a:p>
            <a:r>
              <a:rPr lang="en-US" altLang="zh-TW"/>
              <a:t>Open ended experiences</a:t>
            </a:r>
          </a:p>
          <a:p>
            <a:pPr lvl="1"/>
            <a:r>
              <a:rPr lang="en-US" altLang="zh-TW" sz="3000"/>
              <a:t>Formal ending: strong narrative, lengthy, eventually do come to a conclusion</a:t>
            </a:r>
            <a:r>
              <a:rPr lang="en-US" altLang="zh-TW"/>
              <a:t>.</a:t>
            </a:r>
          </a:p>
          <a:p>
            <a:pPr lvl="2"/>
            <a:r>
              <a:rPr lang="en-US" altLang="zh-TW" sz="2600"/>
              <a:t>Novel, text adventure (interactive fiction), role-playing games.</a:t>
            </a:r>
          </a:p>
          <a:p>
            <a:pPr lvl="1"/>
            <a:r>
              <a:rPr lang="en-US" altLang="zh-TW" sz="3000"/>
              <a:t>Legend Quest game</a:t>
            </a:r>
          </a:p>
          <a:p>
            <a:pPr lvl="2"/>
            <a:r>
              <a:rPr lang="en-US" altLang="zh-TW" sz="2600"/>
              <a:t>Open ended</a:t>
            </a:r>
          </a:p>
          <a:p>
            <a:pPr lvl="2"/>
            <a:r>
              <a:rPr lang="en-US" altLang="zh-TW" sz="2600"/>
              <a:t>Saving and restoring the state of experience.</a:t>
            </a:r>
          </a:p>
        </p:txBody>
      </p:sp>
    </p:spTree>
    <p:extLst>
      <p:ext uri="{BB962C8B-B14F-4D97-AF65-F5344CB8AC3E}">
        <p14:creationId xmlns:p14="http://schemas.microsoft.com/office/powerpoint/2010/main" val="176295067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94BD538-F301-404E-AEF1-0A5FF6C03AA6}"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36866" name="Rectangle 2"/>
          <p:cNvSpPr>
            <a:spLocks noGrp="1" noChangeArrowheads="1"/>
          </p:cNvSpPr>
          <p:nvPr>
            <p:ph type="title"/>
          </p:nvPr>
        </p:nvSpPr>
        <p:spPr/>
        <p:txBody>
          <a:bodyPr/>
          <a:lstStyle/>
          <a:p>
            <a:r>
              <a:rPr lang="en-US" altLang="zh-TW"/>
              <a:t>Design the End of the Experience</a:t>
            </a:r>
          </a:p>
        </p:txBody>
      </p:sp>
      <p:sp>
        <p:nvSpPr>
          <p:cNvPr id="36867" name="Rectangle 3"/>
          <p:cNvSpPr>
            <a:spLocks noGrp="1" noChangeArrowheads="1"/>
          </p:cNvSpPr>
          <p:nvPr>
            <p:ph type="body" idx="1"/>
          </p:nvPr>
        </p:nvSpPr>
        <p:spPr/>
        <p:txBody>
          <a:bodyPr/>
          <a:lstStyle/>
          <a:p>
            <a:r>
              <a:rPr lang="en-US" altLang="zh-TW" b="1" dirty="0"/>
              <a:t>Denouement </a:t>
            </a:r>
            <a:r>
              <a:rPr lang="en-US" altLang="zh-TW" b="1" dirty="0" smtClean="0"/>
              <a:t>(</a:t>
            </a:r>
            <a:r>
              <a:rPr lang="en-US" altLang="zh-TW" b="1" dirty="0" smtClean="0">
                <a:ea typeface="標楷體" pitchFamily="65" charset="-120"/>
              </a:rPr>
              <a:t>ending</a:t>
            </a:r>
            <a:r>
              <a:rPr lang="en-US" altLang="zh-TW" b="1" dirty="0" smtClean="0"/>
              <a:t>)</a:t>
            </a:r>
            <a:endParaRPr lang="en-US" altLang="zh-TW" b="1" dirty="0"/>
          </a:p>
          <a:p>
            <a:pPr lvl="1"/>
            <a:r>
              <a:rPr lang="en-US" altLang="zh-TW" dirty="0"/>
              <a:t>For story or story-oriented experiences, ends are bound up. It is up to content creator.</a:t>
            </a:r>
          </a:p>
          <a:p>
            <a:pPr lvl="1"/>
            <a:r>
              <a:rPr lang="en-US" altLang="zh-TW" dirty="0"/>
              <a:t>For exploratory application, it is up to the participant to figure out.</a:t>
            </a:r>
          </a:p>
        </p:txBody>
      </p:sp>
    </p:spTree>
    <p:extLst>
      <p:ext uri="{BB962C8B-B14F-4D97-AF65-F5344CB8AC3E}">
        <p14:creationId xmlns:p14="http://schemas.microsoft.com/office/powerpoint/2010/main" val="130622649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408CE6-1AEF-4ACA-8C78-58CB46075DFD}"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38914" name="Rectangle 2"/>
          <p:cNvSpPr>
            <a:spLocks noGrp="1" noChangeArrowheads="1"/>
          </p:cNvSpPr>
          <p:nvPr>
            <p:ph type="title"/>
          </p:nvPr>
        </p:nvSpPr>
        <p:spPr/>
        <p:txBody>
          <a:bodyPr>
            <a:normAutofit fontScale="90000"/>
          </a:bodyPr>
          <a:lstStyle/>
          <a:p>
            <a:r>
              <a:rPr lang="en-US" altLang="zh-TW" sz="3800"/>
              <a:t>Document, Deploy, and Evaluate the Experience</a:t>
            </a:r>
          </a:p>
        </p:txBody>
      </p:sp>
      <p:sp>
        <p:nvSpPr>
          <p:cNvPr id="38915" name="Rectangle 3"/>
          <p:cNvSpPr>
            <a:spLocks noGrp="1" noChangeArrowheads="1"/>
          </p:cNvSpPr>
          <p:nvPr>
            <p:ph type="body" idx="1"/>
          </p:nvPr>
        </p:nvSpPr>
        <p:spPr/>
        <p:txBody>
          <a:bodyPr/>
          <a:lstStyle/>
          <a:p>
            <a:r>
              <a:rPr lang="en-US" altLang="zh-TW"/>
              <a:t>During development, some </a:t>
            </a:r>
            <a:r>
              <a:rPr lang="en-US" altLang="zh-TW" i="1" u="sng"/>
              <a:t>documentation</a:t>
            </a:r>
            <a:r>
              <a:rPr lang="en-US" altLang="zh-TW"/>
              <a:t> will likely be available as the VR experience is </a:t>
            </a:r>
            <a:r>
              <a:rPr lang="en-US" altLang="zh-TW" i="1" u="sng"/>
              <a:t>readied for deployment</a:t>
            </a:r>
            <a:r>
              <a:rPr lang="en-US" altLang="zh-TW"/>
              <a:t>.</a:t>
            </a:r>
          </a:p>
          <a:p>
            <a:r>
              <a:rPr lang="en-US" altLang="zh-TW"/>
              <a:t>Monitor the user’s proficiency</a:t>
            </a:r>
          </a:p>
          <a:p>
            <a:pPr lvl="1"/>
            <a:r>
              <a:rPr lang="en-US" altLang="zh-TW"/>
              <a:t>Provide subtle hints</a:t>
            </a:r>
          </a:p>
          <a:p>
            <a:pPr lvl="1"/>
            <a:r>
              <a:rPr lang="en-US" altLang="zh-TW"/>
              <a:t>Nudge users along in the right direction</a:t>
            </a:r>
          </a:p>
        </p:txBody>
      </p:sp>
    </p:spTree>
    <p:extLst>
      <p:ext uri="{BB962C8B-B14F-4D97-AF65-F5344CB8AC3E}">
        <p14:creationId xmlns:p14="http://schemas.microsoft.com/office/powerpoint/2010/main" val="22962609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8D100B-3506-42C9-9F2F-51D8DC97CB5B}" type="datetime1">
              <a:rPr lang="zh-TW" altLang="en-US"/>
              <a:pPr/>
              <a:t>2015/2/23</a:t>
            </a:fld>
            <a:endParaRPr lang="en-US" altLang="zh-TW"/>
          </a:p>
        </p:txBody>
      </p:sp>
      <p:sp>
        <p:nvSpPr>
          <p:cNvPr id="5" name="Footer Placeholder 4"/>
          <p:cNvSpPr>
            <a:spLocks noGrp="1"/>
          </p:cNvSpPr>
          <p:nvPr>
            <p:ph type="ftr" sz="quarter" idx="11"/>
          </p:nvPr>
        </p:nvSpPr>
        <p:spPr/>
        <p:txBody>
          <a:bodyPr/>
          <a:lstStyle/>
          <a:p>
            <a:r>
              <a:rPr lang="en-US" altLang="zh-TW" dirty="0" smtClean="0"/>
              <a:t>.</a:t>
            </a:r>
            <a:endParaRPr lang="en-US" altLang="zh-TW" dirty="0"/>
          </a:p>
        </p:txBody>
      </p:sp>
      <p:sp>
        <p:nvSpPr>
          <p:cNvPr id="40962" name="Rectangle 2"/>
          <p:cNvSpPr>
            <a:spLocks noGrp="1" noChangeArrowheads="1"/>
          </p:cNvSpPr>
          <p:nvPr>
            <p:ph type="title"/>
          </p:nvPr>
        </p:nvSpPr>
        <p:spPr/>
        <p:txBody>
          <a:bodyPr>
            <a:normAutofit fontScale="90000"/>
          </a:bodyPr>
          <a:lstStyle/>
          <a:p>
            <a:r>
              <a:rPr lang="en-US" altLang="zh-TW" sz="3800"/>
              <a:t>Document, Deploy, and Evaluate the Experience</a:t>
            </a:r>
          </a:p>
        </p:txBody>
      </p:sp>
      <p:sp>
        <p:nvSpPr>
          <p:cNvPr id="40963" name="Rectangle 3"/>
          <p:cNvSpPr>
            <a:spLocks noGrp="1" noChangeArrowheads="1"/>
          </p:cNvSpPr>
          <p:nvPr>
            <p:ph type="body" idx="1"/>
          </p:nvPr>
        </p:nvSpPr>
        <p:spPr/>
        <p:txBody>
          <a:bodyPr/>
          <a:lstStyle/>
          <a:p>
            <a:r>
              <a:rPr lang="en-US" altLang="zh-TW"/>
              <a:t>The installation effort and amount of personnel training depend heavily on:</a:t>
            </a:r>
          </a:p>
          <a:p>
            <a:pPr lvl="1"/>
            <a:r>
              <a:rPr lang="en-US" altLang="zh-TW"/>
              <a:t>the type of environment</a:t>
            </a:r>
          </a:p>
          <a:p>
            <a:pPr lvl="1"/>
            <a:r>
              <a:rPr lang="en-US" altLang="zh-TW"/>
              <a:t>whether it is an existing VR facility.</a:t>
            </a:r>
          </a:p>
          <a:p>
            <a:r>
              <a:rPr lang="en-US" altLang="zh-TW"/>
              <a:t>Any system deployed offsite in a public venue should have easily interchangeable spare units for the most fragile and vulnerable components.</a:t>
            </a:r>
          </a:p>
        </p:txBody>
      </p:sp>
    </p:spTree>
    <p:extLst>
      <p:ext uri="{BB962C8B-B14F-4D97-AF65-F5344CB8AC3E}">
        <p14:creationId xmlns:p14="http://schemas.microsoft.com/office/powerpoint/2010/main" val="1138811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1" algn="ctr" rtl="0">
              <a:spcBef>
                <a:spcPct val="0"/>
              </a:spcBef>
            </a:pPr>
            <a:r>
              <a:rPr lang="en-US" altLang="zh-TW" sz="3200" dirty="0" smtClean="0">
                <a:latin typeface="Times New Roman" panose="02020603050405020304" pitchFamily="18" charset="0"/>
                <a:ea typeface="標楷體" pitchFamily="65" charset="-120"/>
                <a:cs typeface="Times New Roman" panose="02020603050405020304" pitchFamily="18" charset="0"/>
              </a:rPr>
              <a:t>Types of 3D/Stereo Displays</a:t>
            </a:r>
            <a:r>
              <a:rPr lang="en-US" altLang="zh-TW" sz="2100" dirty="0" smtClean="0">
                <a:latin typeface="標楷體" pitchFamily="65" charset="-120"/>
                <a:ea typeface="標楷體" pitchFamily="65" charset="-120"/>
                <a:cs typeface="文鼎誰的字體" pitchFamily="49" charset="-120"/>
              </a:rPr>
              <a:t/>
            </a:r>
            <a:br>
              <a:rPr lang="en-US" altLang="zh-TW" sz="2100" dirty="0" smtClean="0">
                <a:latin typeface="標楷體" pitchFamily="65" charset="-120"/>
                <a:ea typeface="標楷體" pitchFamily="65" charset="-120"/>
                <a:cs typeface="文鼎誰的字體" pitchFamily="49" charset="-120"/>
              </a:rPr>
            </a:br>
            <a:r>
              <a:rPr lang="en-US" altLang="zh-TW" sz="2100" dirty="0" smtClean="0">
                <a:latin typeface="標楷體" pitchFamily="65" charset="-120"/>
                <a:ea typeface="標楷體" pitchFamily="65" charset="-120"/>
                <a:cs typeface="文鼎誰的字體" pitchFamily="49" charset="-120"/>
              </a:rPr>
              <a:t>for </a:t>
            </a:r>
            <a:r>
              <a:rPr lang="en-US" altLang="zh-TW" sz="2700" dirty="0" smtClean="0">
                <a:latin typeface="Comic Sans MS" pitchFamily="66" charset="0"/>
              </a:rPr>
              <a:t>3D TV and Animation</a:t>
            </a:r>
            <a:endParaRPr lang="zh-TW" altLang="en-US" sz="2700" dirty="0">
              <a:latin typeface="Comic Sans MS" pitchFamily="66" charset="0"/>
            </a:endParaRPr>
          </a:p>
        </p:txBody>
      </p:sp>
      <p:sp>
        <p:nvSpPr>
          <p:cNvPr id="5" name="內容版面配置區 4"/>
          <p:cNvSpPr>
            <a:spLocks noGrp="1"/>
          </p:cNvSpPr>
          <p:nvPr>
            <p:ph idx="1"/>
          </p:nvPr>
        </p:nvSpPr>
        <p:spPr>
          <a:xfrm>
            <a:off x="251520" y="1556792"/>
            <a:ext cx="8640960" cy="4464496"/>
          </a:xfrm>
        </p:spPr>
        <p:txBody>
          <a:bodyPr>
            <a:normAutofit lnSpcReduction="10000"/>
          </a:bodyPr>
          <a:lstStyle/>
          <a:p>
            <a:pPr marL="400050" lvl="1" indent="0">
              <a:lnSpc>
                <a:spcPct val="120000"/>
              </a:lnSpc>
              <a:spcBef>
                <a:spcPts val="0"/>
              </a:spcBef>
              <a:buNone/>
            </a:pPr>
            <a:r>
              <a:rPr lang="en-US" altLang="zh-TW" dirty="0" smtClean="0">
                <a:latin typeface="Times New Roman" panose="02020603050405020304" pitchFamily="18" charset="0"/>
                <a:ea typeface="標楷體" pitchFamily="65" charset="-120"/>
                <a:cs typeface="Times New Roman" panose="02020603050405020304" pitchFamily="18" charset="0"/>
              </a:rPr>
              <a:t>Left and right eye: about </a:t>
            </a:r>
            <a:r>
              <a:rPr lang="en-US" altLang="zh-TW" dirty="0" smtClean="0">
                <a:solidFill>
                  <a:srgbClr val="0070C0"/>
                </a:solidFill>
                <a:latin typeface="Times New Roman" panose="02020603050405020304" pitchFamily="18" charset="0"/>
                <a:ea typeface="標楷體" pitchFamily="65" charset="-120"/>
                <a:cs typeface="Times New Roman" panose="02020603050405020304" pitchFamily="18" charset="0"/>
              </a:rPr>
              <a:t>6 degrees </a:t>
            </a:r>
            <a:r>
              <a:rPr lang="en-US" altLang="zh-TW" dirty="0" smtClean="0">
                <a:latin typeface="Times New Roman" panose="02020603050405020304" pitchFamily="18" charset="0"/>
                <a:ea typeface="標楷體" pitchFamily="65" charset="-120"/>
                <a:cs typeface="Times New Roman" panose="02020603050405020304" pitchFamily="18" charset="0"/>
              </a:rPr>
              <a:t>difference in viewing an object, if placed ahead of our head 60 cm away.</a:t>
            </a:r>
          </a:p>
          <a:p>
            <a:pPr marL="0" lvl="0" indent="0" eaLnBrk="0" hangingPunct="0">
              <a:spcBef>
                <a:spcPct val="0"/>
              </a:spcBef>
              <a:buClrTx/>
              <a:buSzTx/>
              <a:buNone/>
            </a:pPr>
            <a:r>
              <a:rPr lang="en-US" altLang="zh-TW" sz="1700" dirty="0" smtClean="0">
                <a:latin typeface="標楷體" pitchFamily="65" charset="-120"/>
                <a:ea typeface="標楷體" pitchFamily="65" charset="-120"/>
                <a:cs typeface="文鼎誰的字體" pitchFamily="49" charset="-120"/>
              </a:rPr>
              <a:t>(Human </a:t>
            </a:r>
            <a:r>
              <a:rPr lang="zh-TW" altLang="zh-TW" sz="1700" dirty="0" smtClean="0">
                <a:solidFill>
                  <a:srgbClr val="191C22"/>
                </a:solidFill>
                <a:latin typeface="Times New Roman" panose="02020603050405020304" pitchFamily="18" charset="0"/>
                <a:ea typeface="SamsungIFBd"/>
                <a:cs typeface="Times New Roman" panose="02020603050405020304" pitchFamily="18" charset="0"/>
              </a:rPr>
              <a:t>Interpupillary Distance</a:t>
            </a:r>
            <a:r>
              <a:rPr lang="en-US" altLang="zh-TW" sz="1700" dirty="0" smtClean="0">
                <a:solidFill>
                  <a:srgbClr val="191C22"/>
                </a:solidFill>
                <a:latin typeface="Times New Roman" panose="02020603050405020304" pitchFamily="18" charset="0"/>
                <a:ea typeface="SamsungIFBd"/>
                <a:cs typeface="Times New Roman" panose="02020603050405020304" pitchFamily="18" charset="0"/>
              </a:rPr>
              <a:t>: </a:t>
            </a:r>
            <a:r>
              <a:rPr lang="zh-TW" altLang="zh-TW" sz="1700" dirty="0" smtClean="0">
                <a:latin typeface="Times New Roman" panose="02020603050405020304" pitchFamily="18" charset="0"/>
                <a:ea typeface="SamsungIFRg"/>
                <a:cs typeface="Times New Roman" panose="02020603050405020304" pitchFamily="18" charset="0"/>
              </a:rPr>
              <a:t>55 </a:t>
            </a:r>
            <a:r>
              <a:rPr lang="zh-TW" altLang="zh-TW" sz="1700" dirty="0">
                <a:latin typeface="Times New Roman" panose="02020603050405020304" pitchFamily="18" charset="0"/>
                <a:ea typeface="SamsungIFRg"/>
                <a:cs typeface="Times New Roman" panose="02020603050405020304" pitchFamily="18" charset="0"/>
              </a:rPr>
              <a:t>~ 71 </a:t>
            </a:r>
            <a:r>
              <a:rPr lang="zh-TW" altLang="zh-TW" sz="1700" dirty="0" smtClean="0">
                <a:latin typeface="Times New Roman" panose="02020603050405020304" pitchFamily="18" charset="0"/>
                <a:ea typeface="SamsungIFRg"/>
                <a:cs typeface="Times New Roman" panose="02020603050405020304" pitchFamily="18" charset="0"/>
              </a:rPr>
              <a:t>mm</a:t>
            </a:r>
            <a:r>
              <a:rPr lang="en-US" altLang="zh-TW" sz="1700" dirty="0" smtClean="0">
                <a:latin typeface="Times New Roman" panose="02020603050405020304" pitchFamily="18" charset="0"/>
                <a:ea typeface="SamsungIFRg"/>
                <a:cs typeface="Times New Roman" panose="02020603050405020304" pitchFamily="18" charset="0"/>
              </a:rPr>
              <a:t>,  assuming average 6mm </a:t>
            </a:r>
            <a:r>
              <a:rPr lang="en-US" altLang="zh-TW" sz="1700" dirty="0" err="1">
                <a:solidFill>
                  <a:srgbClr val="191C22"/>
                </a:solidFill>
                <a:latin typeface="Times New Roman" panose="02020603050405020304" pitchFamily="18" charset="0"/>
                <a:ea typeface="SamsungIFRg"/>
                <a:cs typeface="Times New Roman" panose="02020603050405020304" pitchFamily="18" charset="0"/>
              </a:rPr>
              <a:t>i</a:t>
            </a:r>
            <a:r>
              <a:rPr lang="zh-TW" altLang="zh-TW" sz="1700" dirty="0" smtClean="0">
                <a:solidFill>
                  <a:srgbClr val="191C22"/>
                </a:solidFill>
                <a:latin typeface="Times New Roman" panose="02020603050405020304" pitchFamily="18" charset="0"/>
                <a:ea typeface="SamsungIFBd"/>
                <a:cs typeface="Times New Roman" panose="02020603050405020304" pitchFamily="18" charset="0"/>
              </a:rPr>
              <a:t>nterpupillary </a:t>
            </a:r>
            <a:r>
              <a:rPr lang="en-US" altLang="zh-TW" sz="1700" dirty="0" smtClean="0">
                <a:solidFill>
                  <a:srgbClr val="191C22"/>
                </a:solidFill>
                <a:latin typeface="Times New Roman" panose="02020603050405020304" pitchFamily="18" charset="0"/>
                <a:ea typeface="SamsungIFBd"/>
                <a:cs typeface="Times New Roman" panose="02020603050405020304" pitchFamily="18" charset="0"/>
              </a:rPr>
              <a:t>d</a:t>
            </a:r>
            <a:r>
              <a:rPr lang="zh-TW" altLang="zh-TW" sz="1700" dirty="0" smtClean="0">
                <a:solidFill>
                  <a:srgbClr val="191C22"/>
                </a:solidFill>
                <a:latin typeface="Times New Roman" panose="02020603050405020304" pitchFamily="18" charset="0"/>
                <a:ea typeface="SamsungIFBd"/>
                <a:cs typeface="Times New Roman" panose="02020603050405020304" pitchFamily="18" charset="0"/>
              </a:rPr>
              <a:t>istance</a:t>
            </a:r>
            <a:r>
              <a:rPr lang="en-US" altLang="zh-TW" sz="1700" dirty="0" smtClean="0">
                <a:solidFill>
                  <a:srgbClr val="191C22"/>
                </a:solidFill>
                <a:latin typeface="Times New Roman" panose="02020603050405020304" pitchFamily="18" charset="0"/>
                <a:ea typeface="SamsungIFBd"/>
                <a:cs typeface="Times New Roman" panose="02020603050405020304" pitchFamily="18" charset="0"/>
              </a:rPr>
              <a:t>,</a:t>
            </a:r>
          </a:p>
          <a:p>
            <a:pPr marL="0" lvl="0" indent="0" eaLnBrk="0" hangingPunct="0">
              <a:spcBef>
                <a:spcPct val="0"/>
              </a:spcBef>
              <a:buClrTx/>
              <a:buSzTx/>
              <a:buNone/>
            </a:pPr>
            <a:r>
              <a:rPr lang="en-US" altLang="zh-TW" sz="1700" dirty="0">
                <a:solidFill>
                  <a:srgbClr val="191C22"/>
                </a:solidFill>
                <a:latin typeface="Times New Roman" panose="02020603050405020304" pitchFamily="18" charset="0"/>
                <a:ea typeface="SamsungIFBd"/>
                <a:cs typeface="Times New Roman" panose="02020603050405020304" pitchFamily="18" charset="0"/>
              </a:rPr>
              <a:t>t</a:t>
            </a:r>
            <a:r>
              <a:rPr lang="en-US" altLang="zh-TW" sz="1700" dirty="0" smtClean="0">
                <a:solidFill>
                  <a:srgbClr val="191C22"/>
                </a:solidFill>
                <a:latin typeface="Times New Roman" panose="02020603050405020304" pitchFamily="18" charset="0"/>
                <a:ea typeface="SamsungIFBd"/>
                <a:cs typeface="Times New Roman" panose="02020603050405020304" pitchFamily="18" charset="0"/>
              </a:rPr>
              <a:t>hen the </a:t>
            </a:r>
            <a:r>
              <a:rPr lang="zh-TW" altLang="zh-TW" sz="1700" dirty="0" smtClean="0">
                <a:solidFill>
                  <a:srgbClr val="191C22"/>
                </a:solidFill>
                <a:latin typeface="Times New Roman" panose="02020603050405020304" pitchFamily="18" charset="0"/>
                <a:ea typeface="SamsungIFBd"/>
                <a:cs typeface="Times New Roman" panose="02020603050405020304" pitchFamily="18" charset="0"/>
              </a:rPr>
              <a:t> </a:t>
            </a:r>
            <a:r>
              <a:rPr lang="en-US" altLang="zh-TW" sz="1700" dirty="0" smtClean="0">
                <a:solidFill>
                  <a:srgbClr val="191C22"/>
                </a:solidFill>
                <a:latin typeface="Times New Roman" panose="02020603050405020304" pitchFamily="18" charset="0"/>
                <a:ea typeface="SamsungIFBd"/>
                <a:cs typeface="Times New Roman" panose="02020603050405020304" pitchFamily="18" charset="0"/>
              </a:rPr>
              <a:t>viewing angle is about 5.72 degrees  a circle of radius 60 cm, 6mm means 5.72 degrees)</a:t>
            </a:r>
            <a:endParaRPr lang="en-US" altLang="zh-TW" sz="1700" dirty="0" smtClean="0">
              <a:latin typeface="Times New Roman" panose="02020603050405020304" pitchFamily="18" charset="0"/>
              <a:ea typeface="SamsungIFBd"/>
              <a:cs typeface="Times New Roman" panose="02020603050405020304" pitchFamily="18" charset="0"/>
            </a:endParaRPr>
          </a:p>
          <a:p>
            <a:pPr marL="0" lvl="0" indent="0" eaLnBrk="0" hangingPunct="0">
              <a:spcBef>
                <a:spcPct val="0"/>
              </a:spcBef>
              <a:buClrTx/>
              <a:buSzTx/>
              <a:buNone/>
            </a:pPr>
            <a:endParaRPr lang="en-US" altLang="zh-TW" sz="2100" dirty="0">
              <a:latin typeface="標楷體" pitchFamily="65" charset="-120"/>
              <a:ea typeface="標楷體" pitchFamily="65" charset="-120"/>
              <a:cs typeface="文鼎誰的字體" pitchFamily="49" charset="-120"/>
            </a:endParaRP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rPr>
              <a:t> </a:t>
            </a:r>
            <a:r>
              <a:rPr lang="en-US" altLang="zh-TW" sz="2100" dirty="0" smtClean="0">
                <a:latin typeface="標楷體" pitchFamily="65" charset="-120"/>
                <a:ea typeface="標楷體" pitchFamily="65" charset="-120"/>
                <a:cs typeface="文鼎誰的字體" pitchFamily="49" charset="-120"/>
              </a:rPr>
              <a:t>stereoscopic(</a:t>
            </a:r>
            <a:r>
              <a:rPr lang="zh-TW" altLang="zh-TW" sz="2100" dirty="0">
                <a:latin typeface="標楷體" pitchFamily="65" charset="-120"/>
                <a:ea typeface="標楷體" pitchFamily="65" charset="-120"/>
                <a:cs typeface="文鼎誰的字體" pitchFamily="49" charset="-120"/>
              </a:rPr>
              <a:t>眼鏡式</a:t>
            </a:r>
            <a:r>
              <a:rPr lang="zh-TW" altLang="zh-TW" sz="2100" dirty="0" smtClean="0">
                <a:latin typeface="標楷體" pitchFamily="65" charset="-120"/>
                <a:ea typeface="標楷體" pitchFamily="65" charset="-120"/>
                <a:cs typeface="文鼎誰的字體" pitchFamily="49" charset="-120"/>
              </a:rPr>
              <a:t>技術</a:t>
            </a:r>
            <a:r>
              <a:rPr lang="en-US" altLang="zh-TW" sz="2100" dirty="0" smtClean="0">
                <a:latin typeface="標楷體" pitchFamily="65" charset="-120"/>
                <a:ea typeface="標楷體" pitchFamily="65" charset="-120"/>
                <a:cs typeface="文鼎誰的字體" pitchFamily="49" charset="-120"/>
              </a:rPr>
              <a:t>)</a:t>
            </a: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rPr>
              <a:t> </a:t>
            </a:r>
            <a:r>
              <a:rPr lang="en-US" altLang="zh-TW" sz="2100" dirty="0" smtClean="0">
                <a:latin typeface="標楷體" pitchFamily="65" charset="-120"/>
                <a:ea typeface="標楷體" pitchFamily="65" charset="-120"/>
                <a:cs typeface="文鼎誰的字體" pitchFamily="49" charset="-120"/>
              </a:rPr>
              <a:t>polarizing glasses(</a:t>
            </a:r>
            <a:r>
              <a:rPr lang="zh-TW" altLang="zh-TW" sz="2100" dirty="0">
                <a:latin typeface="標楷體" pitchFamily="65" charset="-120"/>
                <a:ea typeface="標楷體" pitchFamily="65" charset="-120"/>
                <a:cs typeface="文鼎誰的字體" pitchFamily="49" charset="-120"/>
              </a:rPr>
              <a:t>偏光</a:t>
            </a:r>
            <a:r>
              <a:rPr lang="zh-TW" altLang="zh-TW" sz="2100" dirty="0" smtClean="0">
                <a:latin typeface="標楷體" pitchFamily="65" charset="-120"/>
                <a:ea typeface="標楷體" pitchFamily="65" charset="-120"/>
                <a:cs typeface="文鼎誰的字體" pitchFamily="49" charset="-120"/>
              </a:rPr>
              <a:t>眼鏡</a:t>
            </a:r>
            <a:r>
              <a:rPr lang="en-US" altLang="zh-TW" sz="2100" dirty="0" smtClean="0">
                <a:latin typeface="標楷體" pitchFamily="65" charset="-120"/>
                <a:ea typeface="標楷體" pitchFamily="65" charset="-120"/>
                <a:cs typeface="文鼎誰的字體" pitchFamily="49" charset="-120"/>
              </a:rPr>
              <a:t>)</a:t>
            </a: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rPr>
              <a:t> </a:t>
            </a:r>
            <a:r>
              <a:rPr lang="en-US" altLang="zh-TW" sz="2100" dirty="0" smtClean="0">
                <a:latin typeface="標楷體" pitchFamily="65" charset="-120"/>
                <a:ea typeface="標楷體" pitchFamily="65" charset="-120"/>
                <a:cs typeface="文鼎誰的字體" pitchFamily="49" charset="-120"/>
              </a:rPr>
              <a:t>shutter glasses (</a:t>
            </a:r>
            <a:r>
              <a:rPr lang="zh-TW" altLang="zh-TW" sz="2100" dirty="0">
                <a:latin typeface="標楷體" pitchFamily="65" charset="-120"/>
                <a:ea typeface="標楷體" pitchFamily="65" charset="-120"/>
                <a:cs typeface="文鼎誰的字體" pitchFamily="49" charset="-120"/>
              </a:rPr>
              <a:t>快門</a:t>
            </a:r>
            <a:r>
              <a:rPr lang="zh-TW" altLang="zh-TW" sz="2100" dirty="0" smtClean="0">
                <a:latin typeface="標楷體" pitchFamily="65" charset="-120"/>
                <a:ea typeface="標楷體" pitchFamily="65" charset="-120"/>
                <a:cs typeface="文鼎誰的字體" pitchFamily="49" charset="-120"/>
              </a:rPr>
              <a:t>眼鏡</a:t>
            </a:r>
            <a:r>
              <a:rPr lang="en-US" altLang="zh-TW" sz="2100" dirty="0" smtClean="0">
                <a:latin typeface="標楷體" pitchFamily="65" charset="-120"/>
                <a:ea typeface="標楷體" pitchFamily="65" charset="-120"/>
                <a:cs typeface="文鼎誰的字體" pitchFamily="49" charset="-120"/>
              </a:rPr>
              <a:t>)</a:t>
            </a: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hlinkClick r:id="rId2"/>
              </a:rPr>
              <a:t> </a:t>
            </a:r>
            <a:r>
              <a:rPr lang="en-US" altLang="zh-TW" sz="2100" dirty="0" err="1" smtClean="0">
                <a:latin typeface="標楷體" pitchFamily="65" charset="-120"/>
                <a:ea typeface="標楷體" pitchFamily="65" charset="-120"/>
                <a:cs typeface="文鼎誰的字體" pitchFamily="49" charset="-120"/>
                <a:hlinkClick r:id="rId2"/>
              </a:rPr>
              <a:t>autostereogram</a:t>
            </a:r>
            <a:r>
              <a:rPr lang="en-US" altLang="zh-TW" sz="2100" dirty="0" smtClean="0">
                <a:latin typeface="標楷體" pitchFamily="65" charset="-120"/>
                <a:ea typeface="標楷體" pitchFamily="65" charset="-120"/>
                <a:cs typeface="文鼎誰的字體" pitchFamily="49" charset="-120"/>
              </a:rPr>
              <a:t> (</a:t>
            </a:r>
            <a:r>
              <a:rPr lang="zh-TW" altLang="zh-TW" sz="2100" dirty="0">
                <a:latin typeface="標楷體" pitchFamily="65" charset="-120"/>
                <a:ea typeface="標楷體" pitchFamily="65" charset="-120"/>
                <a:cs typeface="文鼎誰的字體" pitchFamily="49" charset="-120"/>
                <a:hlinkClick r:id="rId2"/>
              </a:rPr>
              <a:t>裸視</a:t>
            </a:r>
            <a:r>
              <a:rPr lang="en-US" altLang="zh-TW" sz="2100" dirty="0">
                <a:latin typeface="標楷體" pitchFamily="65" charset="-120"/>
                <a:ea typeface="標楷體" pitchFamily="65" charset="-120"/>
                <a:cs typeface="文鼎誰的字體" pitchFamily="49" charset="-120"/>
                <a:hlinkClick r:id="rId2"/>
              </a:rPr>
              <a:t>3d</a:t>
            </a:r>
            <a:r>
              <a:rPr lang="zh-TW" altLang="zh-TW" sz="2100" dirty="0" smtClean="0">
                <a:latin typeface="標楷體" pitchFamily="65" charset="-120"/>
                <a:ea typeface="標楷體" pitchFamily="65" charset="-120"/>
                <a:cs typeface="文鼎誰的字體" pitchFamily="49" charset="-120"/>
                <a:hlinkClick r:id="rId2"/>
              </a:rPr>
              <a:t>技術</a:t>
            </a:r>
            <a:r>
              <a:rPr lang="en-US" altLang="zh-TW" sz="2100" dirty="0" smtClean="0">
                <a:latin typeface="標楷體" pitchFamily="65" charset="-120"/>
                <a:ea typeface="標楷體" pitchFamily="65" charset="-120"/>
                <a:cs typeface="文鼎誰的字體" pitchFamily="49" charset="-120"/>
              </a:rPr>
              <a:t>)</a:t>
            </a: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rPr>
              <a:t> </a:t>
            </a:r>
            <a:r>
              <a:rPr lang="en-US" altLang="zh-TW" sz="2100" dirty="0" err="1" smtClean="0">
                <a:latin typeface="標楷體" pitchFamily="65" charset="-120"/>
                <a:ea typeface="標楷體" pitchFamily="65" charset="-120"/>
                <a:cs typeface="文鼎誰的字體" pitchFamily="49" charset="-120"/>
              </a:rPr>
              <a:t>parrallax</a:t>
            </a:r>
            <a:r>
              <a:rPr lang="en-US" altLang="zh-TW" sz="2100" dirty="0" smtClean="0">
                <a:latin typeface="標楷體" pitchFamily="65" charset="-120"/>
                <a:ea typeface="標楷體" pitchFamily="65" charset="-120"/>
                <a:cs typeface="文鼎誰的字體" pitchFamily="49" charset="-120"/>
              </a:rPr>
              <a:t> barrier (</a:t>
            </a:r>
            <a:r>
              <a:rPr lang="zh-TW" altLang="zh-TW" sz="2100" dirty="0">
                <a:latin typeface="標楷體" pitchFamily="65" charset="-120"/>
                <a:ea typeface="標楷體" pitchFamily="65" charset="-120"/>
                <a:cs typeface="文鼎誰的字體" pitchFamily="49" charset="-120"/>
              </a:rPr>
              <a:t>光柵</a:t>
            </a:r>
            <a:r>
              <a:rPr lang="zh-TW" altLang="zh-TW" sz="2100" dirty="0" smtClean="0">
                <a:latin typeface="標楷體" pitchFamily="65" charset="-120"/>
                <a:ea typeface="標楷體" pitchFamily="65" charset="-120"/>
                <a:cs typeface="文鼎誰的字體" pitchFamily="49" charset="-120"/>
              </a:rPr>
              <a:t>式</a:t>
            </a:r>
            <a:r>
              <a:rPr lang="en-US" altLang="zh-TW" sz="2100" dirty="0" smtClean="0">
                <a:latin typeface="標楷體" pitchFamily="65" charset="-120"/>
                <a:ea typeface="標楷體" pitchFamily="65" charset="-120"/>
                <a:cs typeface="文鼎誰的字體" pitchFamily="49" charset="-120"/>
              </a:rPr>
              <a:t>)</a:t>
            </a:r>
            <a:endParaRPr lang="zh-TW" altLang="zh-TW" sz="2100" dirty="0" smtClean="0">
              <a:latin typeface="標楷體" pitchFamily="65" charset="-120"/>
              <a:ea typeface="標楷體" pitchFamily="65" charset="-120"/>
              <a:cs typeface="文鼎誰的字體" pitchFamily="49" charset="-120"/>
            </a:endParaRPr>
          </a:p>
          <a:p>
            <a:pPr marL="400050" lvl="1" indent="0">
              <a:lnSpc>
                <a:spcPct val="120000"/>
              </a:lnSpc>
              <a:spcBef>
                <a:spcPts val="0"/>
              </a:spcBef>
              <a:buNone/>
            </a:pPr>
            <a:r>
              <a:rPr lang="en-US" altLang="zh-TW" sz="2100" dirty="0" smtClean="0">
                <a:latin typeface="標楷體" pitchFamily="65" charset="-120"/>
                <a:ea typeface="標楷體" pitchFamily="65" charset="-120"/>
                <a:cs typeface="文鼎誰的字體" pitchFamily="49" charset="-120"/>
              </a:rPr>
              <a:t>◇</a:t>
            </a:r>
            <a:r>
              <a:rPr lang="zh-TW" altLang="zh-TW" sz="2100" dirty="0" smtClean="0">
                <a:latin typeface="標楷體" pitchFamily="65" charset="-120"/>
                <a:ea typeface="標楷體" pitchFamily="65" charset="-120"/>
                <a:cs typeface="文鼎誰的字體" pitchFamily="49" charset="-120"/>
              </a:rPr>
              <a:t> </a:t>
            </a:r>
            <a:r>
              <a:rPr lang="en-US" altLang="zh-TW" sz="2100" dirty="0" smtClean="0">
                <a:latin typeface="標楷體" pitchFamily="65" charset="-120"/>
                <a:ea typeface="標楷體" pitchFamily="65" charset="-120"/>
                <a:cs typeface="文鼎誰的字體" pitchFamily="49" charset="-120"/>
              </a:rPr>
              <a:t>lenticular lens (</a:t>
            </a:r>
            <a:r>
              <a:rPr lang="zh-TW" altLang="zh-TW" sz="2100" dirty="0">
                <a:latin typeface="標楷體" pitchFamily="65" charset="-120"/>
                <a:ea typeface="標楷體" pitchFamily="65" charset="-120"/>
                <a:cs typeface="文鼎誰的字體" pitchFamily="49" charset="-120"/>
              </a:rPr>
              <a:t>柱狀透鏡</a:t>
            </a:r>
            <a:r>
              <a:rPr lang="zh-TW" altLang="zh-TW" sz="2100" dirty="0" smtClean="0">
                <a:latin typeface="標楷體" pitchFamily="65" charset="-120"/>
                <a:ea typeface="標楷體" pitchFamily="65" charset="-120"/>
                <a:cs typeface="文鼎誰的字體" pitchFamily="49" charset="-120"/>
              </a:rPr>
              <a:t>式</a:t>
            </a:r>
            <a:r>
              <a:rPr lang="en-US" altLang="zh-TW" sz="2100" dirty="0" smtClean="0">
                <a:latin typeface="標楷體" pitchFamily="65" charset="-120"/>
                <a:ea typeface="標楷體" pitchFamily="65" charset="-120"/>
                <a:cs typeface="文鼎誰的字體" pitchFamily="49" charset="-120"/>
              </a:rPr>
              <a:t>)</a:t>
            </a:r>
          </a:p>
          <a:p>
            <a:pPr marL="400050" lvl="1" indent="0">
              <a:lnSpc>
                <a:spcPct val="120000"/>
              </a:lnSpc>
              <a:spcBef>
                <a:spcPts val="0"/>
              </a:spcBef>
              <a:buNone/>
            </a:pPr>
            <a:endParaRPr lang="en-US" altLang="zh-TW" sz="2100" dirty="0">
              <a:latin typeface="標楷體" pitchFamily="65" charset="-120"/>
              <a:ea typeface="標楷體" pitchFamily="65" charset="-120"/>
              <a:cs typeface="文鼎誰的字體" pitchFamily="49" charset="-120"/>
            </a:endParaRPr>
          </a:p>
          <a:p>
            <a:pPr marL="400050" lvl="1" indent="0">
              <a:lnSpc>
                <a:spcPct val="120000"/>
              </a:lnSpc>
              <a:spcBef>
                <a:spcPts val="0"/>
              </a:spcBef>
              <a:buNone/>
            </a:pPr>
            <a:endParaRPr lang="en-US" altLang="zh-TW" sz="2100" dirty="0" smtClean="0">
              <a:latin typeface="標楷體" pitchFamily="65" charset="-120"/>
              <a:ea typeface="標楷體" pitchFamily="65" charset="-120"/>
              <a:cs typeface="文鼎誰的字體" pitchFamily="49" charset="-120"/>
            </a:endParaRPr>
          </a:p>
          <a:p>
            <a:pPr marL="400050" lvl="1" indent="0">
              <a:lnSpc>
                <a:spcPct val="120000"/>
              </a:lnSpc>
              <a:spcBef>
                <a:spcPts val="0"/>
              </a:spcBef>
              <a:buNone/>
            </a:pPr>
            <a:endParaRPr lang="zh-TW" altLang="zh-TW" sz="2100" dirty="0" smtClean="0">
              <a:latin typeface="標楷體" pitchFamily="65" charset="-120"/>
              <a:ea typeface="標楷體" pitchFamily="65" charset="-120"/>
              <a:cs typeface="文鼎誰的字體" pitchFamily="49" charset="-120"/>
            </a:endParaRPr>
          </a:p>
        </p:txBody>
      </p:sp>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25</a:t>
            </a:fld>
            <a:endParaRPr lang="zh-TW" altLang="en-US"/>
          </a:p>
        </p:txBody>
      </p:sp>
      <p:cxnSp>
        <p:nvCxnSpPr>
          <p:cNvPr id="8" name="直線接點 7"/>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91138" name="Picture 2" descr="C:\Users\tantofish\Desktop\圖片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4077072"/>
            <a:ext cx="45719" cy="6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0074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49DB12-F3A0-4047-ACE1-7189821A534E}" type="datetime1">
              <a:rPr lang="zh-TW" altLang="en-US"/>
              <a:pPr/>
              <a:t>2015/2/23</a:t>
            </a:fld>
            <a:endParaRPr lang="en-US" altLang="zh-TW"/>
          </a:p>
        </p:txBody>
      </p:sp>
      <p:sp>
        <p:nvSpPr>
          <p:cNvPr id="5" name="Footer Placeholder 4"/>
          <p:cNvSpPr>
            <a:spLocks noGrp="1"/>
          </p:cNvSpPr>
          <p:nvPr>
            <p:ph type="ftr" sz="quarter" idx="11"/>
          </p:nvPr>
        </p:nvSpPr>
        <p:spPr>
          <a:xfrm>
            <a:off x="3203848" y="6400800"/>
            <a:ext cx="2895600" cy="457200"/>
          </a:xfrm>
        </p:spPr>
        <p:txBody>
          <a:bodyPr/>
          <a:lstStyle/>
          <a:p>
            <a:endParaRPr lang="en-US" altLang="zh-TW" dirty="0"/>
          </a:p>
        </p:txBody>
      </p:sp>
      <p:sp>
        <p:nvSpPr>
          <p:cNvPr id="43010" name="Rectangle 2"/>
          <p:cNvSpPr>
            <a:spLocks noGrp="1" noChangeArrowheads="1"/>
          </p:cNvSpPr>
          <p:nvPr>
            <p:ph type="title"/>
          </p:nvPr>
        </p:nvSpPr>
        <p:spPr/>
        <p:txBody>
          <a:bodyPr>
            <a:normAutofit fontScale="90000"/>
          </a:bodyPr>
          <a:lstStyle/>
          <a:p>
            <a:r>
              <a:rPr lang="en-US" altLang="zh-TW" sz="3800"/>
              <a:t>Document, Deploy, and Evaluate the Experience</a:t>
            </a:r>
          </a:p>
        </p:txBody>
      </p:sp>
      <p:sp>
        <p:nvSpPr>
          <p:cNvPr id="43011" name="Rectangle 3"/>
          <p:cNvSpPr>
            <a:spLocks noGrp="1" noChangeArrowheads="1"/>
          </p:cNvSpPr>
          <p:nvPr>
            <p:ph type="body" idx="1"/>
          </p:nvPr>
        </p:nvSpPr>
        <p:spPr/>
        <p:txBody>
          <a:bodyPr>
            <a:normAutofit lnSpcReduction="10000"/>
          </a:bodyPr>
          <a:lstStyle/>
          <a:p>
            <a:r>
              <a:rPr lang="en-US" altLang="zh-TW"/>
              <a:t>What is a good measure of success?</a:t>
            </a:r>
          </a:p>
          <a:p>
            <a:pPr lvl="1"/>
            <a:r>
              <a:rPr lang="en-US" altLang="zh-TW"/>
              <a:t>Was the goal attained? -&gt; hard to measure.</a:t>
            </a:r>
          </a:p>
          <a:p>
            <a:pPr lvl="1"/>
            <a:r>
              <a:rPr lang="en-US" altLang="zh-TW"/>
              <a:t>More concrete measuring stick, such as profit made or money saved, time saved, or increased test scores.</a:t>
            </a:r>
          </a:p>
          <a:p>
            <a:pPr lvl="1"/>
            <a:r>
              <a:rPr lang="en-US" altLang="zh-TW"/>
              <a:t>Whether people did gain new understanding of a concept.</a:t>
            </a:r>
          </a:p>
          <a:p>
            <a:pPr lvl="1"/>
            <a:r>
              <a:rPr lang="en-US" altLang="zh-TW"/>
              <a:t>Mentally immersed</a:t>
            </a:r>
          </a:p>
          <a:p>
            <a:pPr lvl="1"/>
            <a:r>
              <a:rPr lang="en-US" altLang="zh-TW"/>
              <a:t>Performing better on the job because of the experience.</a:t>
            </a:r>
          </a:p>
        </p:txBody>
      </p:sp>
    </p:spTree>
    <p:extLst>
      <p:ext uri="{BB962C8B-B14F-4D97-AF65-F5344CB8AC3E}">
        <p14:creationId xmlns:p14="http://schemas.microsoft.com/office/powerpoint/2010/main" val="237826641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85EBB20-9FE1-4F9F-8DD7-6C990032C39F}"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44034" name="Rectangle 2"/>
          <p:cNvSpPr>
            <a:spLocks noGrp="1" noChangeArrowheads="1"/>
          </p:cNvSpPr>
          <p:nvPr>
            <p:ph type="title"/>
          </p:nvPr>
        </p:nvSpPr>
        <p:spPr/>
        <p:txBody>
          <a:bodyPr/>
          <a:lstStyle/>
          <a:p>
            <a:r>
              <a:rPr lang="en-US" altLang="zh-TW"/>
              <a:t>The Future of VR Design</a:t>
            </a:r>
          </a:p>
        </p:txBody>
      </p:sp>
      <p:sp>
        <p:nvSpPr>
          <p:cNvPr id="44035" name="Rectangle 3"/>
          <p:cNvSpPr>
            <a:spLocks noGrp="1" noChangeArrowheads="1"/>
          </p:cNvSpPr>
          <p:nvPr>
            <p:ph type="body" idx="1"/>
          </p:nvPr>
        </p:nvSpPr>
        <p:spPr/>
        <p:txBody>
          <a:bodyPr/>
          <a:lstStyle/>
          <a:p>
            <a:r>
              <a:rPr lang="en-US" altLang="zh-TW" dirty="0"/>
              <a:t>We are still in the embryonic (</a:t>
            </a:r>
            <a:r>
              <a:rPr lang="zh-TW" altLang="en-US" sz="2000" dirty="0">
                <a:ea typeface="標楷體" pitchFamily="65" charset="-120"/>
              </a:rPr>
              <a:t>萌芽期</a:t>
            </a:r>
            <a:r>
              <a:rPr lang="en-US" altLang="zh-TW" dirty="0"/>
              <a:t>) stage of the medium.</a:t>
            </a:r>
          </a:p>
          <a:p>
            <a:r>
              <a:rPr lang="en-US" altLang="zh-TW" dirty="0"/>
              <a:t>VR continues to develop and shows promise as a medium capable of impacting the way we communicate, think, do business, and learn.</a:t>
            </a:r>
          </a:p>
        </p:txBody>
      </p:sp>
    </p:spTree>
    <p:extLst>
      <p:ext uri="{BB962C8B-B14F-4D97-AF65-F5344CB8AC3E}">
        <p14:creationId xmlns:p14="http://schemas.microsoft.com/office/powerpoint/2010/main" val="268926206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DCF840-E257-4E61-9D76-B1FCE2D4B69A}"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46082" name="Rectangle 2"/>
          <p:cNvSpPr>
            <a:spLocks noGrp="1" noChangeArrowheads="1"/>
          </p:cNvSpPr>
          <p:nvPr>
            <p:ph type="title"/>
          </p:nvPr>
        </p:nvSpPr>
        <p:spPr/>
        <p:txBody>
          <a:bodyPr/>
          <a:lstStyle/>
          <a:p>
            <a:r>
              <a:rPr lang="en-US" altLang="zh-TW"/>
              <a:t>The Future of VR Design</a:t>
            </a:r>
          </a:p>
        </p:txBody>
      </p:sp>
      <p:sp>
        <p:nvSpPr>
          <p:cNvPr id="46083" name="Rectangle 3"/>
          <p:cNvSpPr>
            <a:spLocks noGrp="1" noChangeArrowheads="1"/>
          </p:cNvSpPr>
          <p:nvPr>
            <p:ph type="body" idx="1"/>
          </p:nvPr>
        </p:nvSpPr>
        <p:spPr/>
        <p:txBody>
          <a:bodyPr/>
          <a:lstStyle/>
          <a:p>
            <a:r>
              <a:rPr lang="en-US" altLang="zh-TW"/>
              <a:t>Developments</a:t>
            </a:r>
          </a:p>
          <a:p>
            <a:pPr lvl="1"/>
            <a:r>
              <a:rPr lang="en-US" altLang="zh-TW"/>
              <a:t>Grow acceptance and familiarity of VR</a:t>
            </a:r>
          </a:p>
          <a:p>
            <a:pPr lvl="1"/>
            <a:r>
              <a:rPr lang="en-US" altLang="zh-TW"/>
              <a:t>Have a basic knowledge of what to do in a new VR application.</a:t>
            </a:r>
          </a:p>
          <a:p>
            <a:pPr lvl="1"/>
            <a:r>
              <a:rPr lang="en-US" altLang="zh-TW"/>
              <a:t>The technologies that VR is built on will continue to improve.</a:t>
            </a:r>
          </a:p>
          <a:p>
            <a:pPr lvl="1"/>
            <a:r>
              <a:rPr lang="en-US" altLang="zh-TW"/>
              <a:t>Facilitating a collaborative VR work environment.</a:t>
            </a:r>
          </a:p>
        </p:txBody>
      </p:sp>
    </p:spTree>
    <p:extLst>
      <p:ext uri="{BB962C8B-B14F-4D97-AF65-F5344CB8AC3E}">
        <p14:creationId xmlns:p14="http://schemas.microsoft.com/office/powerpoint/2010/main" val="366479599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F6DE3BE-3592-4528-A874-FC9D74D80C63}" type="datetime1">
              <a:rPr lang="zh-TW" altLang="en-US"/>
              <a:pPr/>
              <a:t>2015/2/23</a:t>
            </a:fld>
            <a:endParaRPr lang="en-US" altLang="zh-TW"/>
          </a:p>
        </p:txBody>
      </p:sp>
      <p:sp>
        <p:nvSpPr>
          <p:cNvPr id="5" name="Footer Placeholder 4"/>
          <p:cNvSpPr>
            <a:spLocks noGrp="1"/>
          </p:cNvSpPr>
          <p:nvPr>
            <p:ph type="ftr" sz="quarter" idx="11"/>
          </p:nvPr>
        </p:nvSpPr>
        <p:spPr/>
        <p:txBody>
          <a:bodyPr/>
          <a:lstStyle/>
          <a:p>
            <a:endParaRPr lang="en-US" altLang="zh-TW" dirty="0"/>
          </a:p>
        </p:txBody>
      </p:sp>
      <p:sp>
        <p:nvSpPr>
          <p:cNvPr id="48130" name="Rectangle 2"/>
          <p:cNvSpPr>
            <a:spLocks noGrp="1" noChangeArrowheads="1"/>
          </p:cNvSpPr>
          <p:nvPr>
            <p:ph type="title"/>
          </p:nvPr>
        </p:nvSpPr>
        <p:spPr/>
        <p:txBody>
          <a:bodyPr/>
          <a:lstStyle/>
          <a:p>
            <a:r>
              <a:rPr lang="en-US" altLang="zh-TW"/>
              <a:t>The Future of VR Design</a:t>
            </a:r>
          </a:p>
        </p:txBody>
      </p:sp>
      <p:sp>
        <p:nvSpPr>
          <p:cNvPr id="48131" name="Rectangle 3"/>
          <p:cNvSpPr>
            <a:spLocks noGrp="1" noChangeArrowheads="1"/>
          </p:cNvSpPr>
          <p:nvPr>
            <p:ph type="body" idx="1"/>
          </p:nvPr>
        </p:nvSpPr>
        <p:spPr/>
        <p:txBody>
          <a:bodyPr/>
          <a:lstStyle/>
          <a:p>
            <a:r>
              <a:rPr lang="en-US" altLang="zh-TW" sz="2600"/>
              <a:t>Move from specialized, custom-built application toward mass distribution.</a:t>
            </a:r>
          </a:p>
          <a:p>
            <a:r>
              <a:rPr lang="en-US" altLang="zh-TW" sz="2600"/>
              <a:t>Predesigned VR applications for scientific visualization and architectural walkthroughs.</a:t>
            </a:r>
          </a:p>
          <a:p>
            <a:r>
              <a:rPr lang="en-US" altLang="zh-TW" sz="2600"/>
              <a:t>VR tools to help design VR experiences.</a:t>
            </a:r>
          </a:p>
          <a:p>
            <a:r>
              <a:rPr lang="en-US" altLang="zh-TW" sz="2600"/>
              <a:t>Computers may come “VR ready.”</a:t>
            </a:r>
          </a:p>
          <a:p>
            <a:r>
              <a:rPr lang="en-US" altLang="zh-TW" sz="2600"/>
              <a:t>People will be interested in exploring the possible benefits of applying VR to their endeavors.</a:t>
            </a:r>
          </a:p>
          <a:p>
            <a:r>
              <a:rPr lang="en-US" altLang="zh-TW" sz="2600"/>
              <a:t>VR will be used in many new arenas.</a:t>
            </a:r>
          </a:p>
        </p:txBody>
      </p:sp>
    </p:spTree>
    <p:extLst>
      <p:ext uri="{BB962C8B-B14F-4D97-AF65-F5344CB8AC3E}">
        <p14:creationId xmlns:p14="http://schemas.microsoft.com/office/powerpoint/2010/main" val="269302482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Human Factors</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Visual acuity: eye’s ability to distinguish two points of light is limited to 1.5 – 2.0 mm at a distance of 10 meters. (or 2 microns on the retina)</a:t>
            </a:r>
          </a:p>
          <a:p>
            <a:r>
              <a:rPr lang="en-US" altLang="zh-TW" dirty="0" smtClean="0"/>
              <a:t>Sound: at 0 degree Celsius, travels at 331 meters per second</a:t>
            </a:r>
          </a:p>
          <a:p>
            <a:r>
              <a:rPr lang="en-US" altLang="zh-TW" dirty="0" smtClean="0"/>
              <a:t>Hearing range for a young healthy person, 20Hz to 20KHz</a:t>
            </a:r>
          </a:p>
          <a:p>
            <a:r>
              <a:rPr lang="en-US" altLang="zh-TW" dirty="0" smtClean="0"/>
              <a:t>Tactile: (receptors, </a:t>
            </a:r>
            <a:r>
              <a:rPr lang="en-US" altLang="zh-TW" dirty="0" err="1" smtClean="0"/>
              <a:t>Pacinian</a:t>
            </a:r>
            <a:r>
              <a:rPr lang="en-US" altLang="zh-TW" dirty="0" smtClean="0"/>
              <a:t> corpuscles) respond to frequencies 30-700Hz</a:t>
            </a:r>
          </a:p>
          <a:p>
            <a:pPr>
              <a:buNone/>
            </a:pPr>
            <a:r>
              <a:rPr lang="en-US" altLang="zh-TW" sz="1900" smtClean="0"/>
              <a:t>        PS</a:t>
            </a:r>
            <a:r>
              <a:rPr lang="en-US" altLang="zh-TW" sz="1900" dirty="0" smtClean="0"/>
              <a:t>: </a:t>
            </a:r>
            <a:r>
              <a:rPr lang="zh-TW" altLang="en-US" sz="1900" dirty="0" smtClean="0"/>
              <a:t>感覺神經末梢一種層狀囊包</a:t>
            </a:r>
          </a:p>
          <a:p>
            <a:endParaRPr lang="en-US"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254</a:t>
            </a:fld>
            <a:endParaRPr lang="zh-TW" alt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Human factors part 2</a:t>
            </a:r>
            <a:endParaRPr lang="zh-TW" altLang="en-US" dirty="0"/>
          </a:p>
        </p:txBody>
      </p:sp>
      <p:sp>
        <p:nvSpPr>
          <p:cNvPr id="3" name="內容版面配置區 2"/>
          <p:cNvSpPr>
            <a:spLocks noGrp="1"/>
          </p:cNvSpPr>
          <p:nvPr>
            <p:ph idx="1"/>
          </p:nvPr>
        </p:nvSpPr>
        <p:spPr/>
        <p:txBody>
          <a:bodyPr/>
          <a:lstStyle/>
          <a:p>
            <a:r>
              <a:rPr lang="en-US" altLang="zh-TW" dirty="0" smtClean="0"/>
              <a:t>Sensing equilibrium and head rotation: (human ears) the  semicircular ducts (</a:t>
            </a:r>
            <a:r>
              <a:rPr lang="zh-TW" altLang="en-US" dirty="0" smtClean="0"/>
              <a:t>半規管</a:t>
            </a:r>
            <a:r>
              <a:rPr lang="en-US" altLang="zh-TW" dirty="0" smtClean="0"/>
              <a:t>)</a:t>
            </a:r>
            <a:r>
              <a:rPr lang="zh-TW" altLang="en-US" dirty="0" smtClean="0"/>
              <a:t> </a:t>
            </a:r>
            <a:r>
              <a:rPr lang="en-US" altLang="zh-TW" dirty="0" smtClean="0"/>
              <a:t>are sensitive enough to detect angular acceleration of 1 degree per second squared.</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255</a:t>
            </a:fld>
            <a:endParaRPr lang="zh-TW" altLang="en-US"/>
          </a:p>
        </p:txBody>
      </p:sp>
      <p:pic>
        <p:nvPicPr>
          <p:cNvPr id="6" name="圖片 5" descr="Semicircular_duct.gif"/>
          <p:cNvPicPr>
            <a:picLocks noChangeAspect="1"/>
          </p:cNvPicPr>
          <p:nvPr/>
        </p:nvPicPr>
        <p:blipFill>
          <a:blip r:embed="rId2" cstate="print"/>
          <a:stretch>
            <a:fillRect/>
          </a:stretch>
        </p:blipFill>
        <p:spPr>
          <a:xfrm>
            <a:off x="576262" y="3789040"/>
            <a:ext cx="7991475" cy="2808312"/>
          </a:xfrm>
          <a:prstGeom prst="rect">
            <a:avLst/>
          </a:prstGeom>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smtClean="0"/>
              <a:t>The semicircular ducts provide sensory input for experiences of rotary movements. They are oriented along the </a:t>
            </a:r>
            <a:r>
              <a:rPr lang="en-US" altLang="zh-TW" dirty="0" smtClean="0">
                <a:hlinkClick r:id="rId2" tooltip="Aircraft principal axes"/>
              </a:rPr>
              <a:t>pitch, roll, and yaw axes</a:t>
            </a:r>
            <a:r>
              <a:rPr lang="en-US" altLang="zh-TW" dirty="0" smtClean="0"/>
              <a:t>.</a:t>
            </a:r>
          </a:p>
          <a:p>
            <a:endParaRPr lang="en-US" altLang="zh-TW" dirty="0" smtClean="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256</a:t>
            </a:fld>
            <a:endParaRPr lang="zh-TW" altLang="en-US"/>
          </a:p>
        </p:txBody>
      </p:sp>
      <p:pic>
        <p:nvPicPr>
          <p:cNvPr id="6" name="圖片 5" descr="Pitch_Roll_Yaw_angles.png"/>
          <p:cNvPicPr>
            <a:picLocks noChangeAspect="1"/>
          </p:cNvPicPr>
          <p:nvPr/>
        </p:nvPicPr>
        <p:blipFill>
          <a:blip r:embed="rId3" cstate="print"/>
          <a:stretch>
            <a:fillRect/>
          </a:stretch>
        </p:blipFill>
        <p:spPr>
          <a:xfrm>
            <a:off x="827584" y="4005064"/>
            <a:ext cx="5585944" cy="2852936"/>
          </a:xfrm>
          <a:prstGeom prst="rect">
            <a:avLst/>
          </a:prstGeom>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Short questions</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257</a:t>
            </a:fld>
            <a:endParaRPr lang="zh-TW" altLang="en-US"/>
          </a:p>
        </p:txBody>
      </p:sp>
      <p:sp>
        <p:nvSpPr>
          <p:cNvPr id="7" name="內容版面配置區 6"/>
          <p:cNvSpPr>
            <a:spLocks noGrp="1"/>
          </p:cNvSpPr>
          <p:nvPr>
            <p:ph idx="1"/>
          </p:nvPr>
        </p:nvSpPr>
        <p:spPr/>
        <p:txBody>
          <a:bodyPr>
            <a:normAutofit fontScale="92500"/>
          </a:bodyPr>
          <a:lstStyle/>
          <a:p>
            <a:r>
              <a:rPr lang="en-US" altLang="zh-TW" dirty="0" smtClean="0"/>
              <a:t>(a) Is a typical RPG (role playing game) game considered VR technology? Why and why not?</a:t>
            </a:r>
            <a:endParaRPr lang="zh-TW" altLang="zh-TW" dirty="0" smtClean="0"/>
          </a:p>
          <a:p>
            <a:r>
              <a:rPr lang="en-US" altLang="zh-TW" dirty="0" smtClean="0"/>
              <a:t>(b) What is motion parallax? How to estimate the thickness of a brick if front of us, if we have only one good eye and the other eye is blind?</a:t>
            </a:r>
            <a:endParaRPr lang="zh-TW" altLang="zh-TW" dirty="0" smtClean="0"/>
          </a:p>
          <a:p>
            <a:r>
              <a:rPr lang="en-US" altLang="zh-TW" dirty="0" smtClean="0"/>
              <a:t>(c) Please describe three cases where it is easy to cause “motion sickness”, why?</a:t>
            </a:r>
            <a:endParaRPr lang="zh-TW" altLang="zh-TW" dirty="0" smtClean="0"/>
          </a:p>
          <a:p>
            <a:r>
              <a:rPr lang="en-US" altLang="zh-TW" dirty="0" smtClean="0"/>
              <a:t> </a:t>
            </a:r>
            <a:endParaRPr lang="zh-TW" altLang="zh-TW" dirty="0" smtClean="0"/>
          </a:p>
          <a:p>
            <a:endParaRPr lang="zh-TW" altLang="en-US"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Motion sickness</a:t>
            </a:r>
            <a:endParaRPr lang="zh-TW" altLang="en-US" dirty="0"/>
          </a:p>
        </p:txBody>
      </p:sp>
      <p:sp>
        <p:nvSpPr>
          <p:cNvPr id="3" name="內容版面配置區 2"/>
          <p:cNvSpPr>
            <a:spLocks noGrp="1"/>
          </p:cNvSpPr>
          <p:nvPr>
            <p:ph idx="1"/>
          </p:nvPr>
        </p:nvSpPr>
        <p:spPr/>
        <p:txBody>
          <a:bodyPr/>
          <a:lstStyle/>
          <a:p>
            <a:r>
              <a:rPr lang="en-US" altLang="zh-TW" dirty="0" smtClean="0"/>
              <a:t>In boat rides</a:t>
            </a:r>
          </a:p>
          <a:p>
            <a:r>
              <a:rPr lang="en-US" altLang="zh-TW" dirty="0" smtClean="0"/>
              <a:t>Driving in mountain roads</a:t>
            </a:r>
          </a:p>
          <a:p>
            <a:r>
              <a:rPr lang="en-US" altLang="zh-TW" dirty="0" smtClean="0"/>
              <a:t>Inconsistent sensing of eyes and ears (semi-circular ducts), and one is </a:t>
            </a:r>
            <a:r>
              <a:rPr lang="en-US" altLang="zh-TW" smtClean="0"/>
              <a:t>fixed while the other </a:t>
            </a:r>
            <a:r>
              <a:rPr lang="en-US" altLang="zh-TW" dirty="0" smtClean="0"/>
              <a:t>one is moving.</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258</a:t>
            </a:fld>
            <a:endParaRPr lang="zh-TW" alt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Virtual Reality TERM PROJECT LISTING</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a:xfrm>
            <a:off x="457200" y="980728"/>
            <a:ext cx="8229600" cy="5145435"/>
          </a:xfrm>
        </p:spPr>
        <p:txBody>
          <a:bodyPr>
            <a:normAutofit fontScale="92500"/>
          </a:bodyPr>
          <a:lstStyle/>
          <a:p>
            <a:pPr lvl="0">
              <a:buNone/>
            </a:pPr>
            <a:r>
              <a:rPr lang="en-US" altLang="zh-TW" dirty="0" smtClean="0"/>
              <a:t>Pure VR oriented:</a:t>
            </a:r>
            <a:endParaRPr lang="zh-TW" altLang="zh-TW" dirty="0" smtClean="0"/>
          </a:p>
          <a:p>
            <a:pPr marL="514350" lvl="0" indent="-514350">
              <a:buFont typeface="+mj-lt"/>
              <a:buAutoNum type="arabicPeriod"/>
            </a:pPr>
            <a:r>
              <a:rPr lang="en-US" altLang="zh-TW" dirty="0" smtClean="0"/>
              <a:t>A 3D sound Synthesizer</a:t>
            </a:r>
            <a:endParaRPr lang="zh-TW" altLang="zh-TW" dirty="0" smtClean="0"/>
          </a:p>
          <a:p>
            <a:pPr marL="514350" lvl="0" indent="-514350">
              <a:buFont typeface="+mj-lt"/>
              <a:buAutoNum type="arabicPeriod"/>
            </a:pPr>
            <a:r>
              <a:rPr lang="en-US" altLang="zh-TW" dirty="0" smtClean="0"/>
              <a:t>An optical tracker (church’s algorithm)</a:t>
            </a:r>
            <a:endParaRPr lang="zh-TW" altLang="zh-TW" dirty="0" smtClean="0"/>
          </a:p>
          <a:p>
            <a:pPr marL="514350" lvl="0" indent="-514350">
              <a:buFont typeface="+mj-lt"/>
              <a:buAutoNum type="arabicPeriod"/>
            </a:pPr>
            <a:r>
              <a:rPr lang="en-US" altLang="zh-TW" dirty="0" smtClean="0"/>
              <a:t>Virtual objects (molecules, etc.) manipulation</a:t>
            </a:r>
            <a:endParaRPr lang="zh-TW" altLang="zh-TW" dirty="0" smtClean="0"/>
          </a:p>
          <a:p>
            <a:pPr marL="514350" lvl="0" indent="-514350">
              <a:buFont typeface="+mj-lt"/>
              <a:buAutoNum type="arabicPeriod"/>
            </a:pPr>
            <a:r>
              <a:rPr lang="en-US" altLang="zh-TW" dirty="0" smtClean="0"/>
              <a:t>A force feedback application</a:t>
            </a:r>
            <a:endParaRPr lang="zh-TW" altLang="zh-TW" dirty="0" smtClean="0"/>
          </a:p>
          <a:p>
            <a:pPr marL="514350" lvl="0" indent="-514350">
              <a:buFont typeface="+mj-lt"/>
              <a:buAutoNum type="arabicPeriod"/>
            </a:pPr>
            <a:r>
              <a:rPr lang="en-US" altLang="zh-TW" dirty="0" smtClean="0"/>
              <a:t>Virtual design (house construction, interior design, lighting simulation etc.)</a:t>
            </a:r>
            <a:endParaRPr lang="zh-TW" altLang="zh-TW" dirty="0" smtClean="0"/>
          </a:p>
          <a:p>
            <a:pPr marL="514350" lvl="0" indent="-514350">
              <a:buFont typeface="+mj-lt"/>
              <a:buAutoNum type="arabicPeriod"/>
            </a:pPr>
            <a:r>
              <a:rPr lang="en-US" altLang="zh-TW" dirty="0" smtClean="0"/>
              <a:t>Choose your own projects: Human Computer Interfaces, Installation Arts, Games, etc.</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259</a:t>
            </a:fld>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smtClean="0"/>
              <a:t>3D Display: Multi-Projectors</a:t>
            </a:r>
            <a:endParaRPr lang="zh-TW" altLang="en-US" smtClean="0"/>
          </a:p>
        </p:txBody>
      </p:sp>
      <p:pic>
        <p:nvPicPr>
          <p:cNvPr id="15363" name="內容版面配置區 3" descr="3D_display_multi_projection.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0988" y="1679575"/>
            <a:ext cx="6042025" cy="4367213"/>
          </a:xfrm>
        </p:spPr>
      </p:pic>
    </p:spTree>
    <p:extLst>
      <p:ext uri="{BB962C8B-B14F-4D97-AF65-F5344CB8AC3E}">
        <p14:creationId xmlns:p14="http://schemas.microsoft.com/office/powerpoint/2010/main" val="101898889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lvl="0"/>
            <a:r>
              <a:rPr lang="en-US" altLang="zh-TW" dirty="0" smtClean="0"/>
              <a:t>VR Term Project (II): graphics oriented: </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p:txBody>
          <a:bodyPr>
            <a:normAutofit fontScale="85000" lnSpcReduction="20000"/>
          </a:bodyPr>
          <a:lstStyle/>
          <a:p>
            <a:pPr marL="514350" lvl="0" indent="-514350">
              <a:buFont typeface="+mj-lt"/>
              <a:buAutoNum type="arabicPeriod"/>
            </a:pPr>
            <a:r>
              <a:rPr lang="en-US" altLang="zh-TW" dirty="0" smtClean="0"/>
              <a:t>Animation of articulated figures (linked)</a:t>
            </a:r>
            <a:endParaRPr lang="zh-TW" altLang="zh-TW" dirty="0" smtClean="0"/>
          </a:p>
          <a:p>
            <a:pPr marL="514350" lvl="0" indent="-514350">
              <a:buFont typeface="+mj-lt"/>
              <a:buAutoNum type="arabicPeriod"/>
            </a:pPr>
            <a:r>
              <a:rPr lang="en-US" altLang="zh-TW" dirty="0" smtClean="0"/>
              <a:t>Rigid body animation (Newton’s laws)  </a:t>
            </a:r>
            <a:endParaRPr lang="zh-TW" altLang="zh-TW" dirty="0" smtClean="0"/>
          </a:p>
          <a:p>
            <a:pPr marL="514350" lvl="0" indent="-514350">
              <a:buFont typeface="+mj-lt"/>
              <a:buAutoNum type="arabicPeriod"/>
            </a:pPr>
            <a:r>
              <a:rPr lang="en-US" altLang="zh-TW" dirty="0" smtClean="0"/>
              <a:t>Ray tracing or </a:t>
            </a:r>
            <a:r>
              <a:rPr lang="en-US" altLang="zh-TW" dirty="0" err="1" smtClean="0"/>
              <a:t>Radiosity</a:t>
            </a:r>
            <a:r>
              <a:rPr lang="en-US" altLang="zh-TW" dirty="0" smtClean="0"/>
              <a:t> method for a room / many objects with different materials </a:t>
            </a:r>
            <a:endParaRPr lang="zh-TW" altLang="zh-TW" dirty="0" smtClean="0"/>
          </a:p>
          <a:p>
            <a:pPr marL="514350" lvl="0" indent="-514350">
              <a:buFont typeface="+mj-lt"/>
              <a:buAutoNum type="arabicPeriod"/>
            </a:pPr>
            <a:r>
              <a:rPr lang="en-US" altLang="zh-TW" dirty="0" smtClean="0"/>
              <a:t>*Volume rendering for a set of tomography slides (Data set from National Taiwan University Memorial Hospital etc.)   </a:t>
            </a:r>
            <a:endParaRPr lang="zh-TW" altLang="zh-TW" dirty="0" smtClean="0"/>
          </a:p>
          <a:p>
            <a:pPr marL="514350" lvl="0" indent="-514350">
              <a:buFont typeface="+mj-lt"/>
              <a:buAutoNum type="arabicPeriod"/>
            </a:pPr>
            <a:r>
              <a:rPr lang="en-US" altLang="zh-TW" dirty="0" smtClean="0"/>
              <a:t>Sketch system for animation (Teddy system)</a:t>
            </a:r>
            <a:endParaRPr lang="zh-TW" altLang="zh-TW" dirty="0" smtClean="0"/>
          </a:p>
          <a:p>
            <a:pPr marL="514350" lvl="0" indent="-514350">
              <a:buFont typeface="+mj-lt"/>
              <a:buAutoNum type="arabicPeriod"/>
            </a:pPr>
            <a:r>
              <a:rPr lang="en-US" altLang="zh-TW" dirty="0" smtClean="0"/>
              <a:t>Oil painting and water color effects for images </a:t>
            </a:r>
            <a:endParaRPr lang="zh-TW" altLang="zh-TW" dirty="0" smtClean="0"/>
          </a:p>
          <a:p>
            <a:pPr marL="514350" lvl="0" indent="-514350">
              <a:buFont typeface="+mj-lt"/>
              <a:buAutoNum type="arabicPeriod"/>
            </a:pPr>
            <a:r>
              <a:rPr lang="en-US" altLang="zh-TW" dirty="0" smtClean="0"/>
              <a:t>3D morphing and animation with skeleton mapping </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260</a:t>
            </a:fld>
            <a:endParaRPr lang="zh-TW" altLang="en-US"/>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VR Term Project (III)</a:t>
            </a:r>
            <a:endParaRPr lang="zh-TW" altLang="en-US" dirty="0"/>
          </a:p>
        </p:txBody>
      </p:sp>
      <p:sp>
        <p:nvSpPr>
          <p:cNvPr id="3" name="內容版面配置區 2"/>
          <p:cNvSpPr>
            <a:spLocks noGrp="1"/>
          </p:cNvSpPr>
          <p:nvPr>
            <p:ph idx="1"/>
          </p:nvPr>
        </p:nvSpPr>
        <p:spPr/>
        <p:txBody>
          <a:bodyPr/>
          <a:lstStyle/>
          <a:p>
            <a:pPr lvl="0">
              <a:buNone/>
            </a:pPr>
            <a:r>
              <a:rPr lang="en-US" altLang="zh-TW" dirty="0" smtClean="0"/>
              <a:t>8. Motion retargeting (motion of cats likes that of a human)</a:t>
            </a:r>
            <a:endParaRPr lang="zh-TW" altLang="zh-TW" dirty="0" smtClean="0"/>
          </a:p>
          <a:p>
            <a:pPr lvl="0">
              <a:buNone/>
            </a:pPr>
            <a:r>
              <a:rPr lang="en-US" altLang="zh-TW" dirty="0" smtClean="0"/>
              <a:t>9. Hardware GPU/GPGPU acceleration research and applications </a:t>
            </a:r>
            <a:endParaRPr lang="zh-TW" altLang="zh-TW" dirty="0" smtClean="0"/>
          </a:p>
          <a:p>
            <a:pPr lvl="0">
              <a:buNone/>
            </a:pPr>
            <a:r>
              <a:rPr lang="en-US" altLang="zh-TW" dirty="0" smtClean="0"/>
              <a:t>10. Beautifying Images (Color harmonization, face beautification)</a:t>
            </a:r>
            <a:endParaRPr lang="zh-TW" altLang="zh-TW" dirty="0" smtClean="0"/>
          </a:p>
          <a:p>
            <a:pPr lvl="0">
              <a:buNone/>
            </a:pPr>
            <a:r>
              <a:rPr lang="en-US" altLang="zh-TW" dirty="0" smtClean="0"/>
              <a:t>11. Water Rendering, mud simulation</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261</a:t>
            </a:fld>
            <a:endParaRPr lang="zh-TW" altLang="en-US"/>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Final project schedules</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1.  Final project demo: June 16</a:t>
            </a:r>
          </a:p>
          <a:p>
            <a:pPr>
              <a:buNone/>
            </a:pPr>
            <a:r>
              <a:rPr lang="en-US" altLang="zh-TW" dirty="0" smtClean="0"/>
              <a:t>          Final </a:t>
            </a:r>
            <a:r>
              <a:rPr lang="en-US" altLang="zh-TW" smtClean="0"/>
              <a:t>report (7 – 15 </a:t>
            </a:r>
            <a:r>
              <a:rPr lang="en-US" altLang="zh-TW" dirty="0" smtClean="0"/>
              <a:t>pages, report format)</a:t>
            </a:r>
          </a:p>
          <a:p>
            <a:pPr>
              <a:buNone/>
            </a:pPr>
            <a:r>
              <a:rPr lang="en-US" altLang="zh-TW" dirty="0" smtClean="0"/>
              <a:t>           Deadline: June 17 5:00pm</a:t>
            </a:r>
          </a:p>
          <a:p>
            <a:endParaRPr lang="en-US" altLang="zh-TW" dirty="0" smtClean="0"/>
          </a:p>
          <a:p>
            <a:r>
              <a:rPr lang="en-US" altLang="zh-TW" dirty="0" smtClean="0"/>
              <a:t>2. Oral presentation (paper): 5 minutes/per person</a:t>
            </a:r>
          </a:p>
          <a:p>
            <a:pPr>
              <a:buNone/>
            </a:pPr>
            <a:r>
              <a:rPr lang="en-US" altLang="zh-TW" dirty="0" smtClean="0"/>
              <a:t>       scored by all participating students!</a:t>
            </a:r>
          </a:p>
          <a:p>
            <a:pPr>
              <a:buNone/>
            </a:pPr>
            <a:r>
              <a:rPr lang="en-US" altLang="zh-TW" dirty="0" smtClean="0"/>
              <a:t>         Date 1:  June 26, </a:t>
            </a:r>
          </a:p>
          <a:p>
            <a:pPr>
              <a:buNone/>
            </a:pPr>
            <a:r>
              <a:rPr lang="en-US" altLang="zh-TW" dirty="0" smtClean="0"/>
              <a:t>          Date 2:  June </a:t>
            </a:r>
            <a:r>
              <a:rPr lang="en-US" altLang="zh-TW" dirty="0"/>
              <a:t>9</a:t>
            </a:r>
            <a:endParaRPr lang="en-US" altLang="zh-TW" dirty="0" smtClean="0"/>
          </a:p>
          <a:p>
            <a:pPr>
              <a:buNone/>
            </a:pPr>
            <a:r>
              <a:rPr lang="en-US" altLang="zh-TW" dirty="0" smtClean="0"/>
              <a:t>  </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262</a:t>
            </a:fld>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endParaRPr lang="zh-TW" altLang="en-US" smtClean="0"/>
          </a:p>
        </p:txBody>
      </p:sp>
      <p:pic>
        <p:nvPicPr>
          <p:cNvPr id="16387" name="內容版面配置區 3" descr="3D_display_Parallax_Barrier.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0" y="381000"/>
            <a:ext cx="7772400" cy="5592763"/>
          </a:xfrm>
        </p:spPr>
      </p:pic>
    </p:spTree>
    <p:extLst>
      <p:ext uri="{BB962C8B-B14F-4D97-AF65-F5344CB8AC3E}">
        <p14:creationId xmlns:p14="http://schemas.microsoft.com/office/powerpoint/2010/main" val="2655398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endParaRPr lang="zh-TW" altLang="en-US" smtClean="0"/>
          </a:p>
        </p:txBody>
      </p:sp>
      <p:pic>
        <p:nvPicPr>
          <p:cNvPr id="17411" name="內容版面配置區 3" descr="3D_display_Lenticular.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304800"/>
            <a:ext cx="8229600" cy="5794375"/>
          </a:xfrm>
        </p:spPr>
      </p:pic>
    </p:spTree>
    <p:extLst>
      <p:ext uri="{BB962C8B-B14F-4D97-AF65-F5344CB8AC3E}">
        <p14:creationId xmlns:p14="http://schemas.microsoft.com/office/powerpoint/2010/main" val="3178244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389031"/>
            <a:ext cx="8640960" cy="3240360"/>
          </a:xfrm>
        </p:spPr>
        <p:txBody>
          <a:bodyPr>
            <a:normAutofit/>
          </a:bodyPr>
          <a:lstStyle/>
          <a:p>
            <a:pPr marL="0" indent="0" algn="just">
              <a:buNone/>
            </a:pPr>
            <a:r>
              <a:rPr lang="en-US" altLang="zh-TW" sz="2200" dirty="0" smtClean="0"/>
              <a:t>    </a:t>
            </a:r>
            <a:r>
              <a:rPr lang="en-US" altLang="zh-TW" sz="1800" dirty="0" smtClean="0"/>
              <a:t>Few </a:t>
            </a:r>
            <a:r>
              <a:rPr lang="en-US" altLang="zh-TW" sz="1800" dirty="0"/>
              <a:t>Technologies in recent years have evoked such </a:t>
            </a:r>
            <a:r>
              <a:rPr lang="en-US" altLang="zh-TW" sz="1800" dirty="0" smtClean="0"/>
              <a:t>fiery discussions </a:t>
            </a:r>
            <a:r>
              <a:rPr lang="en-US" altLang="zh-TW" sz="1800" dirty="0"/>
              <a:t>in </a:t>
            </a:r>
            <a:r>
              <a:rPr lang="en-US" altLang="zh-TW" sz="1800" dirty="0" smtClean="0"/>
              <a:t>the</a:t>
            </a:r>
            <a:r>
              <a:rPr lang="zh-TW" altLang="en-US" sz="1800" dirty="0"/>
              <a:t> </a:t>
            </a:r>
            <a:r>
              <a:rPr lang="en-US" altLang="zh-TW" sz="1800" dirty="0" smtClean="0"/>
              <a:t>technical </a:t>
            </a:r>
            <a:r>
              <a:rPr lang="en-US" altLang="zh-TW" sz="1800" dirty="0"/>
              <a:t>community, and fewer still have sparked such passionate involvement </a:t>
            </a:r>
            <a:r>
              <a:rPr lang="en-US" altLang="zh-TW" sz="1800" dirty="0" smtClean="0"/>
              <a:t>of</a:t>
            </a:r>
            <a:r>
              <a:rPr lang="zh-TW" altLang="en-US" sz="1800" dirty="0"/>
              <a:t> </a:t>
            </a:r>
            <a:r>
              <a:rPr lang="en-US" altLang="zh-TW" sz="1800" dirty="0" smtClean="0"/>
              <a:t>the </a:t>
            </a:r>
            <a:r>
              <a:rPr lang="en-US" altLang="zh-TW" sz="1800" dirty="0"/>
              <a:t>humanities and the cultural sector. --- Carl </a:t>
            </a:r>
            <a:r>
              <a:rPr lang="en-US" altLang="zh-TW" sz="1800" dirty="0" err="1"/>
              <a:t>Machover</a:t>
            </a:r>
            <a:r>
              <a:rPr lang="en-US" altLang="zh-TW" sz="1800" dirty="0" smtClean="0"/>
              <a:t>.</a:t>
            </a:r>
          </a:p>
          <a:p>
            <a:pPr marL="0" indent="0" algn="just">
              <a:buNone/>
            </a:pPr>
            <a:r>
              <a:rPr lang="en-US" altLang="zh-TW" sz="2200" dirty="0" smtClean="0"/>
              <a:t>    VR</a:t>
            </a:r>
            <a:r>
              <a:rPr lang="en-US" altLang="zh-TW" sz="2200" dirty="0"/>
              <a:t>: The quality of the experience is crucial. To stimulate creativity </a:t>
            </a:r>
            <a:r>
              <a:rPr lang="en-US" altLang="zh-TW" sz="2200" dirty="0" smtClean="0"/>
              <a:t>and productivity</a:t>
            </a:r>
            <a:r>
              <a:rPr lang="en-US" altLang="zh-TW" sz="2200" dirty="0"/>
              <a:t>, the virtual experience must be credible. The "reality" </a:t>
            </a:r>
            <a:r>
              <a:rPr lang="en-US" altLang="zh-TW" sz="2200" dirty="0" smtClean="0"/>
              <a:t>must both </a:t>
            </a:r>
            <a:r>
              <a:rPr lang="en-US" altLang="zh-TW" sz="2200" dirty="0"/>
              <a:t>react to the human participants in physically and perceptually </a:t>
            </a:r>
            <a:r>
              <a:rPr lang="en-US" altLang="zh-TW" sz="2200" dirty="0" smtClean="0"/>
              <a:t>appropriate ways</a:t>
            </a:r>
            <a:r>
              <a:rPr lang="en-US" altLang="zh-TW" sz="2200" dirty="0"/>
              <a:t>, and confirm to their personal cognitive representations of the </a:t>
            </a:r>
            <a:r>
              <a:rPr lang="en-US" altLang="zh-TW" sz="2200" dirty="0" smtClean="0"/>
              <a:t>micro world in </a:t>
            </a:r>
            <a:r>
              <a:rPr lang="en-US" altLang="zh-TW" sz="2200" dirty="0"/>
              <a:t>which they are engrossed. --- Carl </a:t>
            </a:r>
            <a:r>
              <a:rPr lang="en-US" altLang="zh-TW" sz="2200" dirty="0" err="1"/>
              <a:t>Machover</a:t>
            </a:r>
            <a:r>
              <a:rPr lang="en-US" altLang="zh-TW" sz="2200" dirty="0"/>
              <a:t> CG&amp;A 1994</a:t>
            </a:r>
            <a:r>
              <a:rPr lang="en-US" altLang="zh-TW" sz="2200" dirty="0" smtClean="0"/>
              <a:t>.</a:t>
            </a:r>
            <a:endParaRPr lang="en-US" altLang="zh-TW" sz="2200" dirty="0"/>
          </a:p>
        </p:txBody>
      </p:sp>
      <p:sp>
        <p:nvSpPr>
          <p:cNvPr id="6" name="標題 1"/>
          <p:cNvSpPr>
            <a:spLocks noGrp="1"/>
          </p:cNvSpPr>
          <p:nvPr>
            <p:ph type="title"/>
          </p:nvPr>
        </p:nvSpPr>
        <p:spPr>
          <a:xfrm>
            <a:off x="421196" y="116632"/>
            <a:ext cx="8229600" cy="994122"/>
          </a:xfrm>
        </p:spPr>
        <p:txBody>
          <a:bodyPr>
            <a:normAutofit fontScale="90000"/>
          </a:bodyPr>
          <a:lstStyle/>
          <a:p>
            <a:r>
              <a:rPr lang="en-US" altLang="zh-TW" b="1" dirty="0"/>
              <a:t>Virtual Reality</a:t>
            </a:r>
            <a:br>
              <a:rPr lang="en-US" altLang="zh-TW" b="1" dirty="0"/>
            </a:br>
            <a:r>
              <a:rPr lang="en-US" altLang="zh-TW" sz="3100" b="1" dirty="0" smtClean="0"/>
              <a:t>1994 prediction: </a:t>
            </a:r>
            <a:r>
              <a:rPr lang="en-US" altLang="zh-TW" sz="3100" dirty="0" smtClean="0"/>
              <a:t>Research </a:t>
            </a:r>
            <a:r>
              <a:rPr lang="en-US" altLang="zh-TW" sz="3100" dirty="0"/>
              <a:t>Directions and Future </a:t>
            </a:r>
            <a:r>
              <a:rPr lang="en-US" altLang="zh-TW" sz="3100" dirty="0" smtClean="0"/>
              <a:t>Trend</a:t>
            </a:r>
            <a:endParaRPr lang="zh-TW" altLang="en-US" dirty="0"/>
          </a:p>
        </p:txBody>
      </p:sp>
      <p:sp>
        <p:nvSpPr>
          <p:cNvPr id="7" name="頁尾版面配置區 6"/>
          <p:cNvSpPr>
            <a:spLocks noGrp="1"/>
          </p:cNvSpPr>
          <p:nvPr>
            <p:ph type="ftr" sz="quarter" idx="11"/>
          </p:nvPr>
        </p:nvSpPr>
        <p:spPr/>
        <p:txBody>
          <a:bodyPr/>
          <a:lstStyle/>
          <a:p>
            <a:r>
              <a:rPr lang="en-US" altLang="zh-TW" smtClean="0"/>
              <a:t>Communications &amp; Multimedia Lab</a:t>
            </a:r>
            <a:endParaRPr lang="zh-TW" altLang="en-US"/>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29</a:t>
            </a:fld>
            <a:endParaRPr lang="zh-TW" altLang="en-US"/>
          </a:p>
        </p:txBody>
      </p:sp>
      <p:cxnSp>
        <p:nvCxnSpPr>
          <p:cNvPr id="10" name="直線接點 9"/>
          <p:cNvCxnSpPr/>
          <p:nvPr/>
        </p:nvCxnSpPr>
        <p:spPr>
          <a:xfrm>
            <a:off x="107504" y="1196752"/>
            <a:ext cx="8856984" cy="0"/>
          </a:xfrm>
          <a:prstGeom prst="line">
            <a:avLst/>
          </a:prstGeom>
          <a:ln w="12700"/>
        </p:spPr>
        <p:style>
          <a:lnRef idx="1">
            <a:schemeClr val="dk1"/>
          </a:lnRef>
          <a:fillRef idx="0">
            <a:schemeClr val="dk1"/>
          </a:fillRef>
          <a:effectRef idx="0">
            <a:schemeClr val="dk1"/>
          </a:effectRef>
          <a:fontRef idx="minor">
            <a:schemeClr val="tx1"/>
          </a:fontRef>
        </p:style>
      </p:cxnSp>
      <p:pic>
        <p:nvPicPr>
          <p:cNvPr id="66562" name="Picture 2" descr="C:\Users\tantofish\Desktop\qq.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97152"/>
            <a:ext cx="2156024"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接點 12"/>
          <p:cNvCxnSpPr/>
          <p:nvPr/>
        </p:nvCxnSpPr>
        <p:spPr>
          <a:xfrm>
            <a:off x="107504" y="4653136"/>
            <a:ext cx="8856984"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Rectangle 3"/>
          <p:cNvSpPr>
            <a:spLocks noChangeArrowheads="1"/>
          </p:cNvSpPr>
          <p:nvPr/>
        </p:nvSpPr>
        <p:spPr bwMode="auto">
          <a:xfrm>
            <a:off x="2699792" y="5268833"/>
            <a:ext cx="5913437" cy="7848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Courier New" pitchFamily="49" charset="0"/>
                <a:ea typeface="新細明體" pitchFamily="18" charset="-120"/>
                <a:cs typeface="Courier New" pitchFamily="49" charset="0"/>
              </a:rPr>
              <a:t>Ivan Sutherland at the console of the TX-2- Sketchpad Project, MIT, 1963</a:t>
            </a:r>
            <a:r>
              <a:rPr kumimoji="1" lang="en-US" altLang="zh-TW" sz="1200" b="1" i="0" u="none" strike="noStrike" cap="none" normalizeH="0" baseline="0" dirty="0" smtClean="0">
                <a:ln>
                  <a:noFill/>
                </a:ln>
                <a:solidFill>
                  <a:srgbClr val="000000"/>
                </a:solidFill>
                <a:effectLst/>
                <a:latin typeface="Arial"/>
                <a:ea typeface="新細明體" pitchFamily="18" charset="-120"/>
                <a:cs typeface="Courier New" pitchFamily="49" charset="0"/>
              </a:rPr>
              <a:t> </a:t>
            </a:r>
            <a:r>
              <a:rPr kumimoji="1" lang="en-US" altLang="zh-TW" sz="1200" b="1" i="0" u="none" strike="noStrike" cap="none" normalizeH="0" baseline="0" dirty="0" smtClean="0">
                <a:ln>
                  <a:noFill/>
                </a:ln>
                <a:solidFill>
                  <a:srgbClr val="000000"/>
                </a:solidFill>
                <a:effectLst/>
                <a:latin typeface="Courier New" pitchFamily="49" charset="0"/>
                <a:ea typeface="新細明體" pitchFamily="18" charset="-120"/>
                <a:cs typeface="Courier New" pitchFamily="49" charset="0"/>
              </a:rPr>
              <a:t> In 1963, his Ph.D. thesis, "Sketchpad: A Man-machine Graphical Communications System," used the </a:t>
            </a:r>
            <a:r>
              <a:rPr kumimoji="1" lang="en-US" altLang="zh-TW" sz="1200" b="1" i="0" u="none" strike="noStrike" cap="none" normalizeH="0" baseline="0" dirty="0" err="1" smtClean="0">
                <a:ln>
                  <a:noFill/>
                </a:ln>
                <a:solidFill>
                  <a:srgbClr val="000000"/>
                </a:solidFill>
                <a:effectLst/>
                <a:latin typeface="Courier New" pitchFamily="49" charset="0"/>
                <a:ea typeface="新細明體" pitchFamily="18" charset="-120"/>
                <a:cs typeface="Courier New" pitchFamily="49" charset="0"/>
              </a:rPr>
              <a:t>lightpen</a:t>
            </a:r>
            <a:r>
              <a:rPr kumimoji="1" lang="en-US" altLang="zh-TW" sz="1200" b="1" i="0" u="none" strike="noStrike" cap="none" normalizeH="0" baseline="0" dirty="0" smtClean="0">
                <a:ln>
                  <a:noFill/>
                </a:ln>
                <a:solidFill>
                  <a:srgbClr val="000000"/>
                </a:solidFill>
                <a:effectLst/>
                <a:latin typeface="Courier New" pitchFamily="49" charset="0"/>
                <a:ea typeface="新細明體" pitchFamily="18" charset="-120"/>
                <a:cs typeface="Courier New" pitchFamily="49" charset="0"/>
              </a:rPr>
              <a:t> to create engineering drawings directly on the CRT.</a:t>
            </a:r>
            <a:r>
              <a:rPr kumimoji="1" lang="en-US" altLang="zh-TW" sz="6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rPr>
              <a:t> </a:t>
            </a:r>
            <a:endParaRPr kumimoji="1" lang="en-US" alt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187644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Part II, III</a:t>
            </a:r>
            <a:endParaRPr lang="zh-TW" altLang="en-US" dirty="0"/>
          </a:p>
        </p:txBody>
      </p:sp>
      <p:sp>
        <p:nvSpPr>
          <p:cNvPr id="3" name="Content Placeholder 2"/>
          <p:cNvSpPr>
            <a:spLocks noGrp="1"/>
          </p:cNvSpPr>
          <p:nvPr>
            <p:ph idx="1"/>
          </p:nvPr>
        </p:nvSpPr>
        <p:spPr/>
        <p:txBody>
          <a:bodyPr>
            <a:normAutofit fontScale="77500" lnSpcReduction="20000"/>
          </a:bodyPr>
          <a:lstStyle/>
          <a:p>
            <a:r>
              <a:rPr lang="en-US" altLang="zh-TW" dirty="0"/>
              <a:t>Part II: Display and Visualization </a:t>
            </a:r>
            <a:br>
              <a:rPr lang="en-US" altLang="zh-TW" dirty="0"/>
            </a:br>
            <a:r>
              <a:rPr lang="en-US" altLang="zh-TW" dirty="0"/>
              <a:t>1. Modeling (Solid modeling, build large models, physically based modeling, motion dynamics) </a:t>
            </a:r>
            <a:br>
              <a:rPr lang="en-US" altLang="zh-TW" dirty="0"/>
            </a:br>
            <a:r>
              <a:rPr lang="en-US" altLang="zh-TW" dirty="0"/>
              <a:t>2. Global illumination algorithms( </a:t>
            </a:r>
            <a:r>
              <a:rPr lang="en-US" altLang="zh-TW" dirty="0" err="1"/>
              <a:t>radiosity</a:t>
            </a:r>
            <a:r>
              <a:rPr lang="en-US" altLang="zh-TW" dirty="0"/>
              <a:t>, volume rendering, scientific </a:t>
            </a:r>
            <a:r>
              <a:rPr lang="en-US" altLang="zh-TW" dirty="0" err="1"/>
              <a:t>sualization</a:t>
            </a:r>
            <a:r>
              <a:rPr lang="en-US" altLang="zh-TW" dirty="0"/>
              <a:t>) </a:t>
            </a:r>
            <a:br>
              <a:rPr lang="en-US" altLang="zh-TW" dirty="0"/>
            </a:br>
            <a:r>
              <a:rPr lang="en-US" altLang="zh-TW" dirty="0"/>
              <a:t>3. Texture mapping and advanced animation </a:t>
            </a:r>
            <a:br>
              <a:rPr lang="en-US" altLang="zh-TW" dirty="0"/>
            </a:br>
            <a:r>
              <a:rPr lang="en-US" altLang="zh-TW" dirty="0"/>
              <a:t>4. Graphics packages : OpenGL (X window, </a:t>
            </a:r>
            <a:r>
              <a:rPr lang="en-US" altLang="zh-TW" dirty="0" smtClean="0"/>
              <a:t>Win), DirectX(</a:t>
            </a:r>
            <a:r>
              <a:rPr lang="en-US" altLang="zh-TW" dirty="0" err="1" smtClean="0"/>
              <a:t>WinXP</a:t>
            </a:r>
            <a:r>
              <a:rPr lang="en-US" altLang="zh-TW" dirty="0" smtClean="0"/>
              <a:t>, 7, 8)</a:t>
            </a:r>
            <a:r>
              <a:rPr lang="en-US" altLang="zh-TW" dirty="0"/>
              <a:t> </a:t>
            </a:r>
            <a:br>
              <a:rPr lang="en-US" altLang="zh-TW" dirty="0"/>
            </a:br>
            <a:r>
              <a:rPr lang="en-US" altLang="zh-TW" dirty="0"/>
              <a:t/>
            </a:r>
            <a:br>
              <a:rPr lang="en-US" altLang="zh-TW" dirty="0"/>
            </a:br>
            <a:r>
              <a:rPr lang="en-US" altLang="zh-TW" dirty="0"/>
              <a:t>Part III: Hardware and accelerators </a:t>
            </a:r>
            <a:br>
              <a:rPr lang="en-US" altLang="zh-TW" dirty="0"/>
            </a:br>
            <a:r>
              <a:rPr lang="en-US" altLang="zh-TW" dirty="0"/>
              <a:t>1. High performance graphics architectures </a:t>
            </a:r>
            <a:br>
              <a:rPr lang="en-US" altLang="zh-TW" dirty="0"/>
            </a:br>
            <a:r>
              <a:rPr lang="en-US" altLang="zh-TW" dirty="0"/>
              <a:t>(Pixel-Planes, Pixel Machine, SGI reality engine, PC Graphics (</a:t>
            </a:r>
            <a:r>
              <a:rPr lang="en-US" altLang="zh-TW" dirty="0" err="1"/>
              <a:t>nVidia</a:t>
            </a:r>
            <a:r>
              <a:rPr lang="en-US" altLang="zh-TW" dirty="0"/>
              <a:t>, ATI), Accelerator Chips &amp; Cards) </a:t>
            </a:r>
            <a:br>
              <a:rPr lang="en-US" altLang="zh-TW" dirty="0"/>
            </a:b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3</a:t>
            </a:fld>
            <a:endParaRPr lang="zh-TW" altLang="en-US"/>
          </a:p>
        </p:txBody>
      </p:sp>
    </p:spTree>
    <p:extLst>
      <p:ext uri="{BB962C8B-B14F-4D97-AF65-F5344CB8AC3E}">
        <p14:creationId xmlns:p14="http://schemas.microsoft.com/office/powerpoint/2010/main" val="4073105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028" y="332656"/>
            <a:ext cx="4793704" cy="720080"/>
          </a:xfrm>
        </p:spPr>
        <p:txBody>
          <a:bodyPr>
            <a:normAutofit fontScale="90000"/>
          </a:bodyPr>
          <a:lstStyle/>
          <a:p>
            <a:r>
              <a:rPr lang="en-US" altLang="zh-TW" sz="4000" dirty="0">
                <a:effectLst>
                  <a:outerShdw blurRad="38100" dist="38100" dir="2700000" algn="tl">
                    <a:srgbClr val="000000">
                      <a:alpha val="43137"/>
                    </a:srgbClr>
                  </a:outerShdw>
                </a:effectLst>
                <a:latin typeface="Comic Sans MS" pitchFamily="66" charset="0"/>
              </a:rPr>
              <a:t>Basic </a:t>
            </a:r>
            <a:r>
              <a:rPr lang="en-US" altLang="zh-TW" sz="4000" dirty="0" smtClean="0">
                <a:effectLst>
                  <a:outerShdw blurRad="38100" dist="38100" dir="2700000" algn="tl">
                    <a:srgbClr val="000000">
                      <a:alpha val="43137"/>
                    </a:srgbClr>
                  </a:outerShdw>
                </a:effectLst>
                <a:latin typeface="Comic Sans MS" pitchFamily="66" charset="0"/>
              </a:rPr>
              <a:t>Equipment</a:t>
            </a:r>
            <a:r>
              <a:rPr lang="zh-TW" altLang="en-US" sz="4000" dirty="0" smtClean="0">
                <a:effectLst>
                  <a:outerShdw blurRad="38100" dist="38100" dir="2700000" algn="tl">
                    <a:srgbClr val="000000">
                      <a:alpha val="43137"/>
                    </a:srgbClr>
                  </a:outerShdw>
                </a:effectLst>
                <a:latin typeface="Comic Sans MS" pitchFamily="66" charset="0"/>
              </a:rPr>
              <a:t> </a:t>
            </a:r>
            <a:r>
              <a:rPr lang="en-US" altLang="zh-TW" sz="4000" dirty="0" smtClean="0">
                <a:effectLst>
                  <a:outerShdw blurRad="38100" dist="38100" dir="2700000" algn="tl">
                    <a:srgbClr val="000000">
                      <a:alpha val="43137"/>
                    </a:srgbClr>
                  </a:outerShdw>
                </a:effectLst>
                <a:latin typeface="Comic Sans MS" pitchFamily="66" charset="0"/>
                <a:hlinkClick r:id="rId2" action="ppaction://hlinkfile"/>
              </a:rPr>
              <a:t>(video demo)</a:t>
            </a:r>
            <a:endParaRPr lang="zh-TW" altLang="en-US" sz="4000" dirty="0">
              <a:effectLst>
                <a:outerShdw blurRad="38100" dist="38100" dir="2700000" algn="tl">
                  <a:srgbClr val="000000">
                    <a:alpha val="43137"/>
                  </a:srgbClr>
                </a:outerShdw>
              </a:effectLst>
              <a:latin typeface="Comic Sans MS" pitchFamily="66" charset="0"/>
            </a:endParaRPr>
          </a:p>
        </p:txBody>
      </p:sp>
      <p:sp>
        <p:nvSpPr>
          <p:cNvPr id="3" name="內容版面配置區 2"/>
          <p:cNvSpPr>
            <a:spLocks noGrp="1"/>
          </p:cNvSpPr>
          <p:nvPr>
            <p:ph idx="1"/>
          </p:nvPr>
        </p:nvSpPr>
        <p:spPr>
          <a:xfrm>
            <a:off x="139080" y="1412776"/>
            <a:ext cx="5580112" cy="5067944"/>
          </a:xfrm>
        </p:spPr>
        <p:txBody>
          <a:bodyPr>
            <a:noAutofit/>
          </a:bodyPr>
          <a:lstStyle/>
          <a:p>
            <a:r>
              <a:rPr lang="en-US" altLang="zh-TW" sz="2000" dirty="0" smtClean="0">
                <a:latin typeface="Comic Sans MS" pitchFamily="66" charset="0"/>
              </a:rPr>
              <a:t>visual display</a:t>
            </a:r>
          </a:p>
          <a:p>
            <a:pPr lvl="1"/>
            <a:r>
              <a:rPr lang="en-US" altLang="zh-TW" sz="2000" dirty="0" smtClean="0">
                <a:latin typeface="Comic Sans MS" pitchFamily="66" charset="0"/>
              </a:rPr>
              <a:t>helmet-mounted display</a:t>
            </a:r>
          </a:p>
          <a:p>
            <a:pPr lvl="1"/>
            <a:r>
              <a:rPr lang="en-US" altLang="zh-TW" sz="2000" dirty="0" smtClean="0">
                <a:latin typeface="Comic Sans MS" pitchFamily="66" charset="0"/>
              </a:rPr>
              <a:t>see-through helmet</a:t>
            </a:r>
          </a:p>
          <a:p>
            <a:pPr lvl="1"/>
            <a:r>
              <a:rPr lang="en-US" altLang="zh-TW" sz="2000" dirty="0" smtClean="0">
                <a:latin typeface="Comic Sans MS" pitchFamily="66" charset="0"/>
              </a:rPr>
              <a:t>mounted </a:t>
            </a:r>
            <a:r>
              <a:rPr lang="en-US" altLang="zh-TW" sz="2000" dirty="0">
                <a:latin typeface="Comic Sans MS" pitchFamily="66" charset="0"/>
              </a:rPr>
              <a:t>display </a:t>
            </a:r>
            <a:endParaRPr lang="en-US" altLang="zh-TW" sz="2000" dirty="0" smtClean="0">
              <a:latin typeface="Comic Sans MS" pitchFamily="66" charset="0"/>
            </a:endParaRPr>
          </a:p>
          <a:p>
            <a:pPr lvl="1"/>
            <a:r>
              <a:rPr lang="en-US" altLang="zh-TW" sz="2000" dirty="0" smtClean="0">
                <a:latin typeface="Comic Sans MS" pitchFamily="66" charset="0"/>
              </a:rPr>
              <a:t>liquid-shutter </a:t>
            </a:r>
            <a:r>
              <a:rPr lang="en-US" altLang="zh-TW" sz="2000" dirty="0">
                <a:latin typeface="Comic Sans MS" pitchFamily="66" charset="0"/>
              </a:rPr>
              <a:t>glasses </a:t>
            </a:r>
            <a:endParaRPr lang="en-US" altLang="zh-TW" sz="2000" dirty="0" smtClean="0">
              <a:latin typeface="Comic Sans MS" pitchFamily="66" charset="0"/>
            </a:endParaRPr>
          </a:p>
          <a:p>
            <a:r>
              <a:rPr lang="en-US" altLang="zh-TW" sz="2000" dirty="0" smtClean="0">
                <a:latin typeface="Comic Sans MS" pitchFamily="66" charset="0"/>
              </a:rPr>
              <a:t>acoustic display</a:t>
            </a:r>
          </a:p>
          <a:p>
            <a:pPr lvl="1"/>
            <a:r>
              <a:rPr lang="en-US" altLang="zh-TW" sz="2000" dirty="0" smtClean="0">
                <a:latin typeface="Comic Sans MS" pitchFamily="66" charset="0"/>
              </a:rPr>
              <a:t>3D </a:t>
            </a:r>
            <a:r>
              <a:rPr lang="en-US" altLang="zh-TW" sz="2000" dirty="0">
                <a:latin typeface="Comic Sans MS" pitchFamily="66" charset="0"/>
              </a:rPr>
              <a:t>sound </a:t>
            </a:r>
            <a:endParaRPr lang="en-US" altLang="zh-TW" sz="2000" dirty="0" smtClean="0">
              <a:latin typeface="Comic Sans MS" pitchFamily="66" charset="0"/>
            </a:endParaRPr>
          </a:p>
          <a:p>
            <a:r>
              <a:rPr lang="en-US" altLang="zh-TW" sz="2000" dirty="0" smtClean="0">
                <a:latin typeface="Comic Sans MS" pitchFamily="66" charset="0"/>
              </a:rPr>
              <a:t>haptic display</a:t>
            </a:r>
          </a:p>
          <a:p>
            <a:pPr lvl="1"/>
            <a:r>
              <a:rPr lang="en-US" altLang="zh-TW" sz="2000" dirty="0" smtClean="0">
                <a:latin typeface="Comic Sans MS" pitchFamily="66" charset="0"/>
              </a:rPr>
              <a:t>force-feedback </a:t>
            </a:r>
            <a:r>
              <a:rPr lang="en-US" altLang="zh-TW" sz="2000" dirty="0">
                <a:latin typeface="Comic Sans MS" pitchFamily="66" charset="0"/>
              </a:rPr>
              <a:t>joystick or arm </a:t>
            </a:r>
            <a:endParaRPr lang="en-US" altLang="zh-TW" sz="2000" dirty="0" smtClean="0">
              <a:latin typeface="Comic Sans MS" pitchFamily="66" charset="0"/>
            </a:endParaRPr>
          </a:p>
          <a:p>
            <a:pPr lvl="1"/>
            <a:r>
              <a:rPr lang="en-US" altLang="zh-TW" sz="2000" dirty="0" smtClean="0">
                <a:latin typeface="Comic Sans MS" pitchFamily="66" charset="0"/>
              </a:rPr>
              <a:t>force </a:t>
            </a:r>
            <a:r>
              <a:rPr lang="en-US" altLang="zh-TW" sz="2000" dirty="0">
                <a:latin typeface="Comic Sans MS" pitchFamily="66" charset="0"/>
              </a:rPr>
              <a:t>feedback </a:t>
            </a:r>
            <a:r>
              <a:rPr lang="en-US" altLang="zh-TW" sz="2000" dirty="0" smtClean="0">
                <a:latin typeface="Comic Sans MS" pitchFamily="66" charset="0"/>
              </a:rPr>
              <a:t>data-glove</a:t>
            </a:r>
          </a:p>
          <a:p>
            <a:r>
              <a:rPr lang="en-US" altLang="zh-TW" sz="2000" dirty="0" smtClean="0">
                <a:latin typeface="Comic Sans MS" pitchFamily="66" charset="0"/>
              </a:rPr>
              <a:t>6D Sensors: 6D </a:t>
            </a:r>
            <a:r>
              <a:rPr lang="en-US" altLang="zh-TW" sz="2000" dirty="0">
                <a:latin typeface="Comic Sans MS" pitchFamily="66" charset="0"/>
              </a:rPr>
              <a:t>tracker &amp; data-glove </a:t>
            </a:r>
            <a:endParaRPr lang="en-US" altLang="zh-TW" sz="2000" dirty="0" smtClean="0">
              <a:latin typeface="Comic Sans MS" pitchFamily="66" charset="0"/>
            </a:endParaRPr>
          </a:p>
          <a:p>
            <a:r>
              <a:rPr lang="en-US" altLang="zh-TW" sz="2000" dirty="0" smtClean="0">
                <a:latin typeface="Comic Sans MS" pitchFamily="66" charset="0"/>
              </a:rPr>
              <a:t>Mechanical sensors: robot arm</a:t>
            </a:r>
          </a:p>
          <a:p>
            <a:r>
              <a:rPr lang="en-US" altLang="zh-TW" sz="2000" dirty="0" smtClean="0">
                <a:latin typeface="Comic Sans MS" pitchFamily="66" charset="0"/>
              </a:rPr>
              <a:t>Motion sensor: camera</a:t>
            </a:r>
            <a:endParaRPr lang="zh-TW" altLang="en-US" sz="20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30</a:t>
            </a:fld>
            <a:endParaRPr lang="zh-TW" altLang="en-US"/>
          </a:p>
        </p:txBody>
      </p:sp>
      <p:cxnSp>
        <p:nvCxnSpPr>
          <p:cNvPr id="6" name="直線接點 5"/>
          <p:cNvCxnSpPr/>
          <p:nvPr/>
        </p:nvCxnSpPr>
        <p:spPr>
          <a:xfrm>
            <a:off x="107504" y="1268760"/>
            <a:ext cx="6768752" cy="0"/>
          </a:xfrm>
          <a:prstGeom prst="line">
            <a:avLst/>
          </a:prstGeom>
        </p:spPr>
        <p:style>
          <a:lnRef idx="2">
            <a:schemeClr val="dk1"/>
          </a:lnRef>
          <a:fillRef idx="0">
            <a:schemeClr val="dk1"/>
          </a:fillRef>
          <a:effectRef idx="1">
            <a:schemeClr val="dk1"/>
          </a:effectRef>
          <a:fontRef idx="minor">
            <a:schemeClr val="tx1"/>
          </a:fontRef>
        </p:style>
      </p:cxnSp>
      <p:sp>
        <p:nvSpPr>
          <p:cNvPr id="9" name="Rectangle 1"/>
          <p:cNvSpPr>
            <a:spLocks noChangeArrowheads="1"/>
          </p:cNvSpPr>
          <p:nvPr/>
        </p:nvSpPr>
        <p:spPr bwMode="auto">
          <a:xfrm>
            <a:off x="5041726" y="2514491"/>
            <a:ext cx="4176464" cy="378565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Ivan Sutherland,  </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Born:</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1938, Hastings, Nebraska</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Profession:</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Engineer, Entrepreneur, Capitalist, Professor</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Position:</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V.P. and Fellow, Sun Microsystems, Inc.</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Education:</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Ph.D. Massachusetts Institute of Technology</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M.S. EE California Institute of Technology</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B.S. EE Carnegie Institute of Technology (now Carnegie Mellon University)</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Patents &amp; Publications:</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sng" strike="noStrike" cap="none" normalizeH="0" baseline="0" dirty="0" smtClean="0">
                <a:ln>
                  <a:noFill/>
                </a:ln>
                <a:solidFill>
                  <a:srgbClr val="551A8B"/>
                </a:solidFill>
                <a:effectLst/>
                <a:latin typeface="Times New Roman" pitchFamily="18" charset="0"/>
                <a:ea typeface="新細明體" pitchFamily="18" charset="-120"/>
                <a:cs typeface="Times New Roman" pitchFamily="18" charset="0"/>
                <a:hlinkClick r:id="rId3"/>
              </a:rPr>
              <a:t>See list</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Honors &amp; Professional Societies (partial list):</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Smithsonian Computer World Award, 1996</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AM Turing Award, Association for Computing Machinery, 1988</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First Zworykin Award, National Academy of Engineering, 1972</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Member, National Academy of Sciences, since 1978</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Member, National Academy of Engineering, since 1973</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Member, Institute of Electrical and Electronic Engineers (IEEE)</a:t>
            </a:r>
            <a:b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b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Fellow, Association for Computing Machinery</a:t>
            </a:r>
            <a:endParaRPr kumimoji="1" lang="en-US" altLang="zh-TW" sz="12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Latest Accomplishment:</a:t>
            </a:r>
            <a:r>
              <a:rPr kumimoji="1" lang="en-US" altLang="zh-TW" sz="1200" b="0" i="0" u="none" strike="noStrike" cap="none" normalizeH="0" baseline="0" dirty="0" smtClean="0">
                <a:ln>
                  <a:noFill/>
                </a:ln>
                <a:solidFill>
                  <a:srgbClr val="000000"/>
                </a:solidFill>
                <a:effectLst/>
                <a:latin typeface="Arial"/>
                <a:ea typeface="新細明體" pitchFamily="18" charset="-120"/>
                <a:cs typeface="Times New Roman" pitchFamily="18" charset="0"/>
              </a:rPr>
              <a:t> </a:t>
            </a:r>
            <a:r>
              <a:rPr kumimoji="1" lang="en-US" altLang="zh-TW" sz="1200" b="0"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rPr>
              <a:t>Became a historical relic in the Smithsonian</a:t>
            </a:r>
          </a:p>
          <a:p>
            <a:pPr lvl="0" eaLnBrk="0" fontAlgn="base" hangingPunct="0">
              <a:spcBef>
                <a:spcPct val="0"/>
              </a:spcBef>
              <a:spcAft>
                <a:spcPct val="0"/>
              </a:spcAft>
            </a:pPr>
            <a:r>
              <a:rPr lang="en-US" altLang="zh-TW" sz="1200" b="1" dirty="0"/>
              <a:t>Proudest Accomplishment:</a:t>
            </a:r>
            <a:r>
              <a:rPr lang="en-US" altLang="zh-TW" sz="1200" dirty="0"/>
              <a:t> Four Grandchildren</a:t>
            </a:r>
            <a:endParaRPr kumimoji="1" lang="en-US" altLang="zh-TW" sz="1200" b="1" i="0" u="none" strike="noStrike" cap="none" normalizeH="0" baseline="0" dirty="0" smtClean="0">
              <a:ln>
                <a:noFill/>
              </a:ln>
              <a:solidFill>
                <a:srgbClr val="000000"/>
              </a:solidFill>
              <a:effectLst/>
              <a:latin typeface="Times New Roman" pitchFamily="18" charset="0"/>
              <a:ea typeface="新細明體" pitchFamily="18" charset="-120"/>
              <a:cs typeface="Times New Roman" pitchFamily="18" charset="0"/>
            </a:endParaRPr>
          </a:p>
        </p:txBody>
      </p:sp>
      <p:pic>
        <p:nvPicPr>
          <p:cNvPr id="67586" name="Picture 2" descr="C:\Users\tantofish\Desktop\vr\pages2012\Sutherland_photo.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712540"/>
            <a:ext cx="1728192" cy="2124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1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effectLst>
                  <a:outerShdw blurRad="38100" dist="38100" dir="2700000" algn="tl">
                    <a:srgbClr val="000000">
                      <a:alpha val="43137"/>
                    </a:srgbClr>
                  </a:outerShdw>
                </a:effectLst>
                <a:latin typeface="Comic Sans MS" pitchFamily="66" charset="0"/>
              </a:rPr>
              <a:t>Scientific Visualization</a:t>
            </a:r>
          </a:p>
        </p:txBody>
      </p:sp>
      <p:sp>
        <p:nvSpPr>
          <p:cNvPr id="3" name="內容版面配置區 2"/>
          <p:cNvSpPr>
            <a:spLocks noGrp="1"/>
          </p:cNvSpPr>
          <p:nvPr>
            <p:ph idx="1"/>
          </p:nvPr>
        </p:nvSpPr>
        <p:spPr>
          <a:xfrm>
            <a:off x="323528" y="2498986"/>
            <a:ext cx="8229600" cy="3876675"/>
          </a:xfrm>
        </p:spPr>
        <p:txBody>
          <a:bodyPr>
            <a:normAutofit/>
          </a:bodyPr>
          <a:lstStyle/>
          <a:p>
            <a:r>
              <a:rPr lang="en-US" altLang="zh-TW" sz="2400" dirty="0" smtClean="0">
                <a:latin typeface="Comic Sans MS" pitchFamily="66" charset="0"/>
              </a:rPr>
              <a:t>Evolution</a:t>
            </a:r>
            <a:r>
              <a:rPr lang="en-US" altLang="zh-TW" sz="2800" dirty="0" smtClean="0">
                <a:latin typeface="Comic Sans MS" pitchFamily="66" charset="0"/>
              </a:rPr>
              <a:t> </a:t>
            </a:r>
          </a:p>
          <a:p>
            <a:pPr lvl="1"/>
            <a:r>
              <a:rPr lang="en-US" altLang="zh-TW" sz="2000" dirty="0" smtClean="0">
                <a:latin typeface="Comic Sans MS" pitchFamily="66" charset="0"/>
              </a:rPr>
              <a:t>2D </a:t>
            </a:r>
            <a:r>
              <a:rPr lang="en-US" altLang="zh-TW" sz="2000" dirty="0">
                <a:latin typeface="Comic Sans MS" pitchFamily="66" charset="0"/>
              </a:rPr>
              <a:t>display </a:t>
            </a:r>
            <a:endParaRPr lang="en-US" altLang="zh-TW" sz="2000" dirty="0" smtClean="0">
              <a:latin typeface="Comic Sans MS" pitchFamily="66" charset="0"/>
            </a:endParaRPr>
          </a:p>
          <a:p>
            <a:pPr lvl="1"/>
            <a:r>
              <a:rPr lang="en-US" altLang="zh-TW" sz="2000" dirty="0" smtClean="0">
                <a:latin typeface="Comic Sans MS" pitchFamily="66" charset="0"/>
              </a:rPr>
              <a:t>3D </a:t>
            </a:r>
            <a:r>
              <a:rPr lang="en-US" altLang="zh-TW" sz="2000" dirty="0">
                <a:latin typeface="Comic Sans MS" pitchFamily="66" charset="0"/>
              </a:rPr>
              <a:t>display </a:t>
            </a:r>
            <a:endParaRPr lang="en-US" altLang="zh-TW" sz="2000" dirty="0" smtClean="0">
              <a:latin typeface="Comic Sans MS" pitchFamily="66" charset="0"/>
            </a:endParaRPr>
          </a:p>
          <a:p>
            <a:pPr lvl="1"/>
            <a:r>
              <a:rPr lang="en-US" altLang="zh-TW" sz="2000" dirty="0" smtClean="0">
                <a:latin typeface="Comic Sans MS" pitchFamily="66" charset="0"/>
              </a:rPr>
              <a:t>stereoscopic </a:t>
            </a:r>
            <a:r>
              <a:rPr lang="en-US" altLang="zh-TW" sz="2000" dirty="0">
                <a:latin typeface="Comic Sans MS" pitchFamily="66" charset="0"/>
              </a:rPr>
              <a:t>display </a:t>
            </a:r>
            <a:endParaRPr lang="en-US" altLang="zh-TW" sz="2000" dirty="0" smtClean="0">
              <a:latin typeface="Comic Sans MS" pitchFamily="66" charset="0"/>
            </a:endParaRPr>
          </a:p>
          <a:p>
            <a:pPr>
              <a:spcBef>
                <a:spcPts val="1200"/>
              </a:spcBef>
            </a:pPr>
            <a:r>
              <a:rPr lang="en-US" altLang="zh-TW" sz="2400" dirty="0" smtClean="0">
                <a:latin typeface="Comic Sans MS" pitchFamily="66" charset="0"/>
              </a:rPr>
              <a:t>stereoscopic </a:t>
            </a:r>
            <a:r>
              <a:rPr lang="en-US" altLang="zh-TW" sz="2400" dirty="0">
                <a:latin typeface="Comic Sans MS" pitchFamily="66" charset="0"/>
              </a:rPr>
              <a:t>display with </a:t>
            </a:r>
            <a:r>
              <a:rPr lang="en-US" altLang="zh-TW" sz="2400" dirty="0" smtClean="0">
                <a:latin typeface="Comic Sans MS" pitchFamily="66" charset="0"/>
              </a:rPr>
              <a:t>haptic display</a:t>
            </a:r>
          </a:p>
          <a:p>
            <a:pPr>
              <a:spcBef>
                <a:spcPts val="1200"/>
              </a:spcBef>
            </a:pPr>
            <a:r>
              <a:rPr lang="en-US" altLang="zh-TW" sz="2400" dirty="0" smtClean="0">
                <a:latin typeface="Comic Sans MS" pitchFamily="66" charset="0"/>
              </a:rPr>
              <a:t>Visualization </a:t>
            </a:r>
            <a:r>
              <a:rPr lang="en-US" altLang="zh-TW" sz="2400" dirty="0">
                <a:latin typeface="Comic Sans MS" pitchFamily="66" charset="0"/>
              </a:rPr>
              <a:t>of planetary surfaces(NASA) </a:t>
            </a:r>
            <a:endParaRPr lang="en-US" altLang="zh-TW" sz="2400" dirty="0" smtClean="0">
              <a:latin typeface="Comic Sans MS" pitchFamily="66" charset="0"/>
            </a:endParaRPr>
          </a:p>
          <a:p>
            <a:pPr>
              <a:spcBef>
                <a:spcPts val="1200"/>
              </a:spcBef>
            </a:pPr>
            <a:r>
              <a:rPr lang="en-US" altLang="zh-TW" sz="2400" dirty="0" smtClean="0">
                <a:latin typeface="Comic Sans MS" pitchFamily="66" charset="0"/>
              </a:rPr>
              <a:t>Virtual </a:t>
            </a:r>
            <a:r>
              <a:rPr lang="en-US" altLang="zh-TW" sz="2400" dirty="0">
                <a:latin typeface="Comic Sans MS" pitchFamily="66" charset="0"/>
              </a:rPr>
              <a:t>wind tunnel (NASA NAS </a:t>
            </a:r>
            <a:r>
              <a:rPr lang="en-US" altLang="zh-TW" sz="2400" dirty="0" smtClean="0">
                <a:latin typeface="Comic Sans MS" pitchFamily="66" charset="0"/>
              </a:rPr>
              <a:t>project)</a:t>
            </a:r>
          </a:p>
          <a:p>
            <a:pPr>
              <a:spcBef>
                <a:spcPts val="1200"/>
              </a:spcBef>
            </a:pPr>
            <a:r>
              <a:rPr lang="en-US" altLang="zh-TW" sz="2400" dirty="0" smtClean="0">
                <a:latin typeface="Comic Sans MS" pitchFamily="66" charset="0"/>
              </a:rPr>
              <a:t>Molecular </a:t>
            </a:r>
            <a:r>
              <a:rPr lang="en-US" altLang="zh-TW" sz="2400" dirty="0">
                <a:latin typeface="Comic Sans MS" pitchFamily="66" charset="0"/>
              </a:rPr>
              <a:t>synthesis (UNC, GMD, </a:t>
            </a:r>
            <a:r>
              <a:rPr lang="en-US" altLang="zh-TW" sz="2400" dirty="0" err="1">
                <a:latin typeface="Comic Sans MS" pitchFamily="66" charset="0"/>
              </a:rPr>
              <a:t>U.York</a:t>
            </a:r>
            <a:r>
              <a:rPr lang="en-US" altLang="zh-TW" sz="2400" dirty="0">
                <a:latin typeface="Comic Sans MS" pitchFamily="66" charset="0"/>
              </a:rPr>
              <a:t>)</a:t>
            </a:r>
            <a:endParaRPr lang="zh-TW" altLang="en-US" sz="24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31</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68609" name="Picture 1" descr="C:\Users\tantofish\Desktop\pic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5860" y="1484784"/>
            <a:ext cx="5106771"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44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effectLst>
                  <a:outerShdw blurRad="38100" dist="38100" dir="2700000" algn="tl">
                    <a:srgbClr val="000000">
                      <a:alpha val="43137"/>
                    </a:srgbClr>
                  </a:outerShdw>
                </a:effectLst>
                <a:latin typeface="Comic Sans MS" pitchFamily="66" charset="0"/>
              </a:rPr>
              <a:t>Medical applications</a:t>
            </a:r>
            <a:endParaRPr lang="zh-TW" altLang="en-US" sz="4000" dirty="0">
              <a:effectLst>
                <a:outerShdw blurRad="38100" dist="38100" dir="2700000" algn="tl">
                  <a:srgbClr val="000000">
                    <a:alpha val="43137"/>
                  </a:srgbClr>
                </a:outerShdw>
              </a:effectLst>
              <a:latin typeface="Comic Sans MS" pitchFamily="66" charset="0"/>
            </a:endParaRPr>
          </a:p>
        </p:txBody>
      </p:sp>
      <p:sp>
        <p:nvSpPr>
          <p:cNvPr id="3" name="內容版面配置區 2"/>
          <p:cNvSpPr>
            <a:spLocks noGrp="1"/>
          </p:cNvSpPr>
          <p:nvPr>
            <p:ph idx="1"/>
          </p:nvPr>
        </p:nvSpPr>
        <p:spPr>
          <a:xfrm>
            <a:off x="251520" y="1916832"/>
            <a:ext cx="4608511" cy="4176464"/>
          </a:xfrm>
        </p:spPr>
        <p:txBody>
          <a:bodyPr>
            <a:normAutofit lnSpcReduction="10000"/>
          </a:bodyPr>
          <a:lstStyle/>
          <a:p>
            <a:r>
              <a:rPr lang="en-US" altLang="zh-TW" sz="2400" dirty="0" smtClean="0">
                <a:latin typeface="Comic Sans MS" pitchFamily="66" charset="0"/>
              </a:rPr>
              <a:t>Virtual </a:t>
            </a:r>
            <a:r>
              <a:rPr lang="en-US" altLang="zh-TW" sz="2400" dirty="0">
                <a:latin typeface="Comic Sans MS" pitchFamily="66" charset="0"/>
              </a:rPr>
              <a:t>stereotactic surgery </a:t>
            </a:r>
            <a:endParaRPr lang="en-US" altLang="zh-TW" sz="2400" dirty="0" smtClean="0">
              <a:latin typeface="Comic Sans MS" pitchFamily="66" charset="0"/>
            </a:endParaRPr>
          </a:p>
          <a:p>
            <a:pPr lvl="1"/>
            <a:r>
              <a:rPr lang="en-US" altLang="zh-TW" sz="2000" dirty="0" smtClean="0">
                <a:latin typeface="Comic Sans MS" pitchFamily="66" charset="0"/>
              </a:rPr>
              <a:t>from </a:t>
            </a:r>
            <a:r>
              <a:rPr lang="en-US" altLang="zh-TW" sz="2000" dirty="0">
                <a:latin typeface="Comic Sans MS" pitchFamily="66" charset="0"/>
              </a:rPr>
              <a:t>CTs </a:t>
            </a:r>
            <a:endParaRPr lang="en-US" altLang="zh-TW" sz="2000" dirty="0" smtClean="0">
              <a:latin typeface="Comic Sans MS" pitchFamily="66" charset="0"/>
            </a:endParaRPr>
          </a:p>
          <a:p>
            <a:pPr lvl="1"/>
            <a:r>
              <a:rPr lang="en-US" altLang="zh-TW" sz="2000" dirty="0" smtClean="0">
                <a:latin typeface="Comic Sans MS" pitchFamily="66" charset="0"/>
              </a:rPr>
              <a:t>from </a:t>
            </a:r>
            <a:r>
              <a:rPr lang="en-US" altLang="zh-TW" sz="2000" dirty="0">
                <a:latin typeface="Comic Sans MS" pitchFamily="66" charset="0"/>
              </a:rPr>
              <a:t>MRIs </a:t>
            </a:r>
            <a:endParaRPr lang="en-US" altLang="zh-TW" sz="2000" dirty="0" smtClean="0">
              <a:latin typeface="Comic Sans MS" pitchFamily="66" charset="0"/>
            </a:endParaRPr>
          </a:p>
          <a:p>
            <a:pPr lvl="1"/>
            <a:r>
              <a:rPr lang="en-US" altLang="zh-TW" sz="2000" dirty="0" err="1" smtClean="0">
                <a:latin typeface="Comic Sans MS" pitchFamily="66" charset="0"/>
              </a:rPr>
              <a:t>Davinci</a:t>
            </a:r>
            <a:r>
              <a:rPr lang="zh-TW" altLang="en-US" sz="2000" dirty="0">
                <a:latin typeface="Comic Sans MS" pitchFamily="66" charset="0"/>
              </a:rPr>
              <a:t> </a:t>
            </a:r>
            <a:r>
              <a:rPr lang="en-US" altLang="zh-TW" sz="2000" dirty="0" smtClean="0">
                <a:latin typeface="Comic Sans MS" pitchFamily="66" charset="0"/>
              </a:rPr>
              <a:t>surgery (</a:t>
            </a:r>
            <a:r>
              <a:rPr lang="en-US" altLang="zh-TW" sz="2000" dirty="0" smtClean="0">
                <a:latin typeface="Comic Sans MS" pitchFamily="66" charset="0"/>
                <a:hlinkClick r:id="rId2"/>
              </a:rPr>
              <a:t>Demo</a:t>
            </a:r>
            <a:r>
              <a:rPr lang="en-US" altLang="zh-TW" sz="2000" dirty="0" smtClean="0">
                <a:latin typeface="Comic Sans MS" pitchFamily="66" charset="0"/>
              </a:rPr>
              <a:t>)</a:t>
            </a:r>
          </a:p>
          <a:p>
            <a:pPr>
              <a:spcBef>
                <a:spcPts val="1800"/>
              </a:spcBef>
            </a:pPr>
            <a:r>
              <a:rPr lang="en-US" altLang="zh-TW" sz="2400" dirty="0" smtClean="0">
                <a:latin typeface="Comic Sans MS" pitchFamily="66" charset="0"/>
              </a:rPr>
              <a:t>Ultrasonic </a:t>
            </a:r>
            <a:r>
              <a:rPr lang="en-US" altLang="zh-TW" sz="2400" dirty="0">
                <a:latin typeface="Comic Sans MS" pitchFamily="66" charset="0"/>
              </a:rPr>
              <a:t>imaging: A virtual </a:t>
            </a:r>
            <a:r>
              <a:rPr lang="en-US" altLang="zh-TW" sz="2400" dirty="0" smtClean="0">
                <a:latin typeface="Comic Sans MS" pitchFamily="66" charset="0"/>
              </a:rPr>
              <a:t>environment </a:t>
            </a:r>
            <a:r>
              <a:rPr lang="en-US" altLang="zh-TW" sz="2400" dirty="0">
                <a:latin typeface="Comic Sans MS" pitchFamily="66" charset="0"/>
              </a:rPr>
              <a:t>perspective </a:t>
            </a:r>
            <a:endParaRPr lang="en-US" altLang="zh-TW" sz="2400" dirty="0" smtClean="0">
              <a:latin typeface="Comic Sans MS" pitchFamily="66" charset="0"/>
            </a:endParaRPr>
          </a:p>
          <a:p>
            <a:pPr>
              <a:spcBef>
                <a:spcPts val="1800"/>
              </a:spcBef>
            </a:pPr>
            <a:r>
              <a:rPr lang="en-US" altLang="zh-TW" sz="2400" dirty="0" smtClean="0">
                <a:latin typeface="Comic Sans MS" pitchFamily="66" charset="0"/>
              </a:rPr>
              <a:t>Pathological </a:t>
            </a:r>
            <a:r>
              <a:rPr lang="en-US" altLang="zh-TW" sz="2400" dirty="0">
                <a:latin typeface="Comic Sans MS" pitchFamily="66" charset="0"/>
              </a:rPr>
              <a:t>tremor investigation </a:t>
            </a:r>
            <a:endParaRPr lang="en-US" altLang="zh-TW" sz="2400" dirty="0" smtClean="0">
              <a:latin typeface="Comic Sans MS" pitchFamily="66" charset="0"/>
            </a:endParaRPr>
          </a:p>
          <a:p>
            <a:pPr>
              <a:spcBef>
                <a:spcPts val="1800"/>
              </a:spcBef>
            </a:pPr>
            <a:r>
              <a:rPr lang="en-US" altLang="zh-TW" sz="2400" dirty="0" smtClean="0">
                <a:latin typeface="Comic Sans MS" pitchFamily="66" charset="0"/>
              </a:rPr>
              <a:t>Radiation </a:t>
            </a:r>
            <a:r>
              <a:rPr lang="en-US" altLang="zh-TW" sz="2400" dirty="0">
                <a:latin typeface="Comic Sans MS" pitchFamily="66" charset="0"/>
              </a:rPr>
              <a:t>treatment planning</a:t>
            </a:r>
            <a:endParaRPr lang="zh-TW" altLang="en-US" sz="24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32</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69634" name="Picture 2" descr="C:\Users\tantofish\Desktop\pic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3437" y="1916832"/>
            <a:ext cx="3851051" cy="2607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437" y="4524488"/>
            <a:ext cx="3689472" cy="2333512"/>
          </a:xfrm>
          <a:prstGeom prst="rect">
            <a:avLst/>
          </a:prstGeom>
        </p:spPr>
      </p:pic>
    </p:spTree>
    <p:extLst>
      <p:ext uri="{BB962C8B-B14F-4D97-AF65-F5344CB8AC3E}">
        <p14:creationId xmlns:p14="http://schemas.microsoft.com/office/powerpoint/2010/main" val="1631443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b="1" dirty="0"/>
              <a:t>radiation treatment planning</a:t>
            </a:r>
            <a:r>
              <a:rPr lang="en-US" altLang="zh-TW" dirty="0"/>
              <a:t> </a:t>
            </a:r>
            <a:endParaRPr lang="zh-TW" altLang="en-US" dirty="0"/>
          </a:p>
        </p:txBody>
      </p:sp>
      <p:sp>
        <p:nvSpPr>
          <p:cNvPr id="3" name="Content Placeholder 2"/>
          <p:cNvSpPr>
            <a:spLocks noGrp="1"/>
          </p:cNvSpPr>
          <p:nvPr>
            <p:ph idx="1"/>
          </p:nvPr>
        </p:nvSpPr>
        <p:spPr/>
        <p:txBody>
          <a:bodyPr/>
          <a:lstStyle/>
          <a:p>
            <a:r>
              <a:rPr lang="en-US" altLang="zh-TW" dirty="0"/>
              <a:t>In </a:t>
            </a:r>
            <a:r>
              <a:rPr lang="en-US" altLang="zh-TW" dirty="0">
                <a:hlinkClick r:id="rId2" tooltip="Radiation therapy"/>
              </a:rPr>
              <a:t>radiotherapy</a:t>
            </a:r>
            <a:r>
              <a:rPr lang="en-US" altLang="zh-TW" dirty="0"/>
              <a:t>, </a:t>
            </a:r>
            <a:r>
              <a:rPr lang="en-US" altLang="zh-TW" b="1" dirty="0"/>
              <a:t>radiation treatment planning</a:t>
            </a:r>
            <a:r>
              <a:rPr lang="en-US" altLang="zh-TW" dirty="0"/>
              <a:t> is the process in which a team consisting of </a:t>
            </a:r>
            <a:r>
              <a:rPr lang="en-US" altLang="zh-TW" dirty="0">
                <a:hlinkClick r:id="rId3" tooltip="Radiation oncologist"/>
              </a:rPr>
              <a:t>radiation oncologists</a:t>
            </a:r>
            <a:r>
              <a:rPr lang="en-US" altLang="zh-TW" dirty="0"/>
              <a:t>, </a:t>
            </a:r>
            <a:r>
              <a:rPr lang="en-US" altLang="zh-TW" dirty="0">
                <a:hlinkClick r:id="rId4" tooltip="Radiation therapist"/>
              </a:rPr>
              <a:t>radiation therapist</a:t>
            </a:r>
            <a:r>
              <a:rPr lang="en-US" altLang="zh-TW" dirty="0"/>
              <a:t>, </a:t>
            </a:r>
            <a:r>
              <a:rPr lang="en-US" altLang="zh-TW" dirty="0">
                <a:hlinkClick r:id="rId5" tooltip="Medical physics"/>
              </a:rPr>
              <a:t>medical physicists</a:t>
            </a:r>
            <a:r>
              <a:rPr lang="en-US" altLang="zh-TW" dirty="0"/>
              <a:t> and </a:t>
            </a:r>
            <a:r>
              <a:rPr lang="en-US" altLang="zh-TW" dirty="0">
                <a:hlinkClick r:id="rId6" tooltip="Dosimetrist (page does not exist)"/>
              </a:rPr>
              <a:t>medical </a:t>
            </a:r>
            <a:r>
              <a:rPr lang="en-US" altLang="zh-TW" dirty="0" err="1">
                <a:hlinkClick r:id="rId6" tooltip="Dosimetrist (page does not exist)"/>
              </a:rPr>
              <a:t>dosimetrists</a:t>
            </a:r>
            <a:r>
              <a:rPr lang="en-US" altLang="zh-TW" dirty="0" err="1"/>
              <a:t>plan</a:t>
            </a:r>
            <a:r>
              <a:rPr lang="en-US" altLang="zh-TW" dirty="0"/>
              <a:t> the appropriate external beam radiotherapy or internal </a:t>
            </a:r>
            <a:r>
              <a:rPr lang="en-US" altLang="zh-TW" dirty="0">
                <a:hlinkClick r:id="rId7" tooltip="Brachytherapy"/>
              </a:rPr>
              <a:t>brachytherapy</a:t>
            </a:r>
            <a:r>
              <a:rPr lang="en-US" altLang="zh-TW" dirty="0"/>
              <a:t> treatment technique for a patient with </a:t>
            </a:r>
            <a:r>
              <a:rPr lang="en-US" altLang="zh-TW" dirty="0">
                <a:hlinkClick r:id="rId8" tooltip="Cancer"/>
              </a:rPr>
              <a:t>cancer</a:t>
            </a:r>
            <a:r>
              <a:rPr lang="en-US" altLang="zh-TW" dirty="0"/>
              <a:t>.</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33</a:t>
            </a:fld>
            <a:endParaRPr lang="zh-TW" altLang="en-US"/>
          </a:p>
        </p:txBody>
      </p:sp>
    </p:spTree>
    <p:extLst>
      <p:ext uri="{BB962C8B-B14F-4D97-AF65-F5344CB8AC3E}">
        <p14:creationId xmlns:p14="http://schemas.microsoft.com/office/powerpoint/2010/main" val="3031121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dirty="0"/>
          </a:p>
        </p:txBody>
      </p:sp>
      <p:sp>
        <p:nvSpPr>
          <p:cNvPr id="3" name="Content Placeholder 2"/>
          <p:cNvSpPr>
            <a:spLocks noGrp="1"/>
          </p:cNvSpPr>
          <p:nvPr>
            <p:ph idx="1"/>
          </p:nvPr>
        </p:nvSpPr>
        <p:spPr/>
        <p:txBody>
          <a:bodyPr/>
          <a:lstStyle/>
          <a:p>
            <a:r>
              <a:rPr lang="en-US" altLang="zh-TW" dirty="0"/>
              <a:t>Forward planning is a technique used in </a:t>
            </a:r>
            <a:r>
              <a:rPr lang="en-US" altLang="zh-TW" dirty="0">
                <a:hlinkClick r:id="rId2" tooltip="Radiotherapy"/>
              </a:rPr>
              <a:t>external-beam radiotherapy</a:t>
            </a:r>
            <a:r>
              <a:rPr lang="en-US" altLang="zh-TW" dirty="0"/>
              <a:t> to produce a treatment plan. In forward planning, a treatment </a:t>
            </a:r>
            <a:r>
              <a:rPr lang="en-US" altLang="zh-TW" dirty="0">
                <a:hlinkClick r:id="rId3" tooltip="Medical physicist"/>
              </a:rPr>
              <a:t>Medical physicist</a:t>
            </a:r>
            <a:r>
              <a:rPr lang="en-US" altLang="zh-TW" dirty="0"/>
              <a:t> places beams into a radiotherapy </a:t>
            </a:r>
            <a:r>
              <a:rPr lang="en-US" altLang="zh-TW" dirty="0">
                <a:hlinkClick r:id="rId4" tooltip="Treatment planning"/>
              </a:rPr>
              <a:t>treatment planning</a:t>
            </a:r>
            <a:r>
              <a:rPr lang="en-US" altLang="zh-TW" dirty="0"/>
              <a:t> system which can deliver sufficient radiation to a </a:t>
            </a:r>
            <a:r>
              <a:rPr lang="en-US" altLang="zh-TW" dirty="0" err="1" smtClean="0">
                <a:hlinkClick r:id="rId5" tooltip="Tumour"/>
              </a:rPr>
              <a:t>tumour</a:t>
            </a:r>
            <a:r>
              <a:rPr lang="en-US" altLang="zh-TW" dirty="0" smtClean="0"/>
              <a:t> while </a:t>
            </a:r>
            <a:r>
              <a:rPr lang="en-US" altLang="zh-TW" dirty="0"/>
              <a:t>both sparing critical </a:t>
            </a:r>
            <a:r>
              <a:rPr lang="en-US" altLang="zh-TW" dirty="0">
                <a:hlinkClick r:id="rId6" tooltip="Organ (anatomy)"/>
              </a:rPr>
              <a:t>organs</a:t>
            </a:r>
            <a:r>
              <a:rPr lang="en-US" altLang="zh-TW" dirty="0"/>
              <a:t> and </a:t>
            </a:r>
            <a:r>
              <a:rPr lang="en-US" altLang="zh-TW" dirty="0" err="1"/>
              <a:t>minimising</a:t>
            </a:r>
            <a:r>
              <a:rPr lang="en-US" altLang="zh-TW" dirty="0"/>
              <a:t> the dose to healthy tissue.</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34</a:t>
            </a:fld>
            <a:endParaRPr lang="zh-TW" altLang="en-US"/>
          </a:p>
        </p:txBody>
      </p:sp>
    </p:spTree>
    <p:extLst>
      <p:ext uri="{BB962C8B-B14F-4D97-AF65-F5344CB8AC3E}">
        <p14:creationId xmlns:p14="http://schemas.microsoft.com/office/powerpoint/2010/main" val="2835906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b="1" dirty="0"/>
              <a:t>radiation treatment planning</a:t>
            </a:r>
            <a:endParaRPr lang="zh-TW" altLang="en-US" sz="28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1289997"/>
            <a:ext cx="5112568" cy="5373414"/>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35</a:t>
            </a:fld>
            <a:endParaRPr lang="zh-TW" altLang="en-US"/>
          </a:p>
        </p:txBody>
      </p:sp>
    </p:spTree>
    <p:extLst>
      <p:ext uri="{BB962C8B-B14F-4D97-AF65-F5344CB8AC3E}">
        <p14:creationId xmlns:p14="http://schemas.microsoft.com/office/powerpoint/2010/main" val="241227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764704"/>
          </a:xfrm>
        </p:spPr>
        <p:txBody>
          <a:bodyPr>
            <a:normAutofit/>
          </a:bodyPr>
          <a:lstStyle/>
          <a:p>
            <a:r>
              <a:rPr lang="en-US" altLang="zh-TW" sz="2400" dirty="0" smtClean="0"/>
              <a:t>Ming’s brain vessels, MRI, for tumor scan</a:t>
            </a:r>
            <a:endParaRPr lang="zh-TW" altLang="en-US" sz="2400" dirty="0"/>
          </a:p>
        </p:txBody>
      </p:sp>
      <p:pic>
        <p:nvPicPr>
          <p:cNvPr id="4" name="內容版面配置區 3" descr="1,1,4,9.jpg"/>
          <p:cNvPicPr>
            <a:picLocks noGrp="1" noChangeAspect="1"/>
          </p:cNvPicPr>
          <p:nvPr>
            <p:ph idx="1"/>
          </p:nvPr>
        </p:nvPicPr>
        <p:blipFill>
          <a:blip r:embed="rId2" cstate="print"/>
          <a:stretch>
            <a:fillRect/>
          </a:stretch>
        </p:blipFill>
        <p:spPr>
          <a:xfrm>
            <a:off x="1475656" y="692696"/>
            <a:ext cx="2952328" cy="2952328"/>
          </a:xfrm>
        </p:spPr>
      </p:pic>
      <p:pic>
        <p:nvPicPr>
          <p:cNvPr id="5" name="圖片 4" descr="1,1,4,10.jpg"/>
          <p:cNvPicPr>
            <a:picLocks noChangeAspect="1"/>
          </p:cNvPicPr>
          <p:nvPr/>
        </p:nvPicPr>
        <p:blipFill>
          <a:blip r:embed="rId3" cstate="print"/>
          <a:stretch>
            <a:fillRect/>
          </a:stretch>
        </p:blipFill>
        <p:spPr>
          <a:xfrm>
            <a:off x="5436096" y="692696"/>
            <a:ext cx="3096344" cy="3096344"/>
          </a:xfrm>
          <a:prstGeom prst="rect">
            <a:avLst/>
          </a:prstGeom>
        </p:spPr>
      </p:pic>
      <p:pic>
        <p:nvPicPr>
          <p:cNvPr id="6" name="圖片 5" descr="1,1,4,12.jpg"/>
          <p:cNvPicPr>
            <a:picLocks noChangeAspect="1"/>
          </p:cNvPicPr>
          <p:nvPr/>
        </p:nvPicPr>
        <p:blipFill>
          <a:blip r:embed="rId4" cstate="print"/>
          <a:stretch>
            <a:fillRect/>
          </a:stretch>
        </p:blipFill>
        <p:spPr>
          <a:xfrm>
            <a:off x="1475656" y="3356992"/>
            <a:ext cx="2952328" cy="2952328"/>
          </a:xfrm>
          <a:prstGeom prst="rect">
            <a:avLst/>
          </a:prstGeom>
        </p:spPr>
      </p:pic>
      <p:pic>
        <p:nvPicPr>
          <p:cNvPr id="7" name="圖片 6" descr="1,1,4,13.jpg"/>
          <p:cNvPicPr>
            <a:picLocks noChangeAspect="1"/>
          </p:cNvPicPr>
          <p:nvPr/>
        </p:nvPicPr>
        <p:blipFill>
          <a:blip r:embed="rId5" cstate="print"/>
          <a:stretch>
            <a:fillRect/>
          </a:stretch>
        </p:blipFill>
        <p:spPr>
          <a:xfrm>
            <a:off x="5436096" y="3356992"/>
            <a:ext cx="3096344" cy="3096344"/>
          </a:xfrm>
          <a:prstGeom prst="rect">
            <a:avLst/>
          </a:prstGeom>
        </p:spPr>
      </p:pic>
    </p:spTree>
    <p:extLst>
      <p:ext uri="{BB962C8B-B14F-4D97-AF65-F5344CB8AC3E}">
        <p14:creationId xmlns:p14="http://schemas.microsoft.com/office/powerpoint/2010/main" val="3044734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Virtual Cockpits</a:t>
            </a:r>
            <a:endParaRPr lang="zh-TW" altLang="en-US" sz="4000" dirty="0">
              <a:latin typeface="Comic Sans MS" pitchFamily="66" charset="0"/>
            </a:endParaRPr>
          </a:p>
        </p:txBody>
      </p:sp>
      <p:sp>
        <p:nvSpPr>
          <p:cNvPr id="3" name="內容版面配置區 2"/>
          <p:cNvSpPr>
            <a:spLocks noGrp="1"/>
          </p:cNvSpPr>
          <p:nvPr>
            <p:ph idx="1"/>
          </p:nvPr>
        </p:nvSpPr>
        <p:spPr/>
        <p:txBody>
          <a:bodyPr>
            <a:normAutofit/>
          </a:bodyPr>
          <a:lstStyle/>
          <a:p>
            <a:pPr>
              <a:spcBef>
                <a:spcPts val="600"/>
              </a:spcBef>
            </a:pPr>
            <a:r>
              <a:rPr lang="en-US" altLang="zh-TW" sz="1800" dirty="0">
                <a:latin typeface="Comic Sans MS" pitchFamily="66" charset="0"/>
              </a:rPr>
              <a:t>Virtual Coupled Airborne System Simulator (USAF) </a:t>
            </a:r>
            <a:endParaRPr lang="en-US" altLang="zh-TW" sz="1800" dirty="0" smtClean="0">
              <a:latin typeface="Comic Sans MS" pitchFamily="66" charset="0"/>
            </a:endParaRPr>
          </a:p>
          <a:p>
            <a:pPr>
              <a:spcBef>
                <a:spcPts val="600"/>
              </a:spcBef>
            </a:pPr>
            <a:r>
              <a:rPr lang="en-US" altLang="zh-TW" sz="1800" dirty="0" smtClean="0">
                <a:latin typeface="Comic Sans MS" pitchFamily="66" charset="0"/>
              </a:rPr>
              <a:t>Virtual Environment </a:t>
            </a:r>
            <a:r>
              <a:rPr lang="en-US" altLang="zh-TW" sz="1800" dirty="0">
                <a:latin typeface="Comic Sans MS" pitchFamily="66" charset="0"/>
              </a:rPr>
              <a:t>configurable training aid(</a:t>
            </a:r>
            <a:r>
              <a:rPr lang="en-US" altLang="zh-TW" sz="1800" dirty="0" err="1">
                <a:latin typeface="Comic Sans MS" pitchFamily="66" charset="0"/>
              </a:rPr>
              <a:t>Brough</a:t>
            </a:r>
            <a:r>
              <a:rPr lang="en-US" altLang="zh-TW" sz="1800" dirty="0">
                <a:latin typeface="Comic Sans MS" pitchFamily="66" charset="0"/>
              </a:rPr>
              <a:t>, British </a:t>
            </a:r>
            <a:r>
              <a:rPr lang="en-US" altLang="zh-TW" sz="1800" dirty="0" smtClean="0">
                <a:latin typeface="Comic Sans MS" pitchFamily="66" charset="0"/>
              </a:rPr>
              <a:t>Aerospace</a:t>
            </a:r>
            <a:r>
              <a:rPr lang="en-US" altLang="zh-TW" sz="1800" dirty="0">
                <a:latin typeface="Comic Sans MS" pitchFamily="66" charset="0"/>
              </a:rPr>
              <a:t>) </a:t>
            </a:r>
            <a:endParaRPr lang="en-US" altLang="zh-TW" sz="1800" dirty="0" smtClean="0">
              <a:latin typeface="Comic Sans MS" pitchFamily="66" charset="0"/>
            </a:endParaRPr>
          </a:p>
          <a:p>
            <a:pPr>
              <a:spcBef>
                <a:spcPts val="600"/>
              </a:spcBef>
            </a:pPr>
            <a:r>
              <a:rPr lang="en-US" altLang="zh-TW" sz="1800" dirty="0" smtClean="0">
                <a:latin typeface="Comic Sans MS" pitchFamily="66" charset="0"/>
              </a:rPr>
              <a:t>Real </a:t>
            </a:r>
            <a:r>
              <a:rPr lang="en-US" altLang="zh-TW" sz="1800" dirty="0">
                <a:latin typeface="Comic Sans MS" pitchFamily="66" charset="0"/>
              </a:rPr>
              <a:t>and virtual </a:t>
            </a:r>
            <a:r>
              <a:rPr lang="en-US" altLang="zh-TW" sz="1800" dirty="0" smtClean="0">
                <a:latin typeface="Comic Sans MS" pitchFamily="66" charset="0"/>
              </a:rPr>
              <a:t>environment </a:t>
            </a:r>
            <a:r>
              <a:rPr lang="en-US" altLang="zh-TW" sz="1800" dirty="0">
                <a:latin typeface="Comic Sans MS" pitchFamily="66" charset="0"/>
              </a:rPr>
              <a:t>configurable training aid(</a:t>
            </a:r>
            <a:r>
              <a:rPr lang="en-US" altLang="zh-TW" sz="1800" dirty="0" err="1">
                <a:latin typeface="Comic Sans MS" pitchFamily="66" charset="0"/>
              </a:rPr>
              <a:t>Brough</a:t>
            </a:r>
            <a:r>
              <a:rPr lang="en-US" altLang="zh-TW" sz="1800" dirty="0">
                <a:latin typeface="Comic Sans MS" pitchFamily="66" charset="0"/>
              </a:rPr>
              <a:t>) </a:t>
            </a:r>
            <a:endParaRPr lang="en-US" altLang="zh-TW" sz="1800" dirty="0" smtClean="0">
              <a:latin typeface="Comic Sans MS" pitchFamily="66" charset="0"/>
            </a:endParaRPr>
          </a:p>
          <a:p>
            <a:pPr lvl="1">
              <a:spcBef>
                <a:spcPts val="600"/>
              </a:spcBef>
            </a:pPr>
            <a:r>
              <a:rPr lang="en-US" altLang="zh-TW" sz="1400" dirty="0" smtClean="0">
                <a:latin typeface="Comic Sans MS" pitchFamily="66" charset="0"/>
              </a:rPr>
              <a:t>mix </a:t>
            </a:r>
            <a:r>
              <a:rPr lang="en-US" altLang="zh-TW" sz="1400" dirty="0">
                <a:latin typeface="Comic Sans MS" pitchFamily="66" charset="0"/>
              </a:rPr>
              <a:t>a virtual world with a real world. </a:t>
            </a:r>
            <a:endParaRPr lang="en-US" altLang="zh-TW" sz="1400" dirty="0" smtClean="0">
              <a:latin typeface="Comic Sans MS" pitchFamily="66" charset="0"/>
            </a:endParaRPr>
          </a:p>
          <a:p>
            <a:pPr lvl="1">
              <a:spcBef>
                <a:spcPts val="600"/>
              </a:spcBef>
            </a:pPr>
            <a:r>
              <a:rPr lang="en-US" altLang="zh-TW" sz="1400" dirty="0" smtClean="0">
                <a:latin typeface="Comic Sans MS" pitchFamily="66" charset="0"/>
              </a:rPr>
              <a:t>concept</a:t>
            </a:r>
            <a:r>
              <a:rPr lang="en-US" altLang="zh-TW" sz="1400" dirty="0">
                <a:latin typeface="Comic Sans MS" pitchFamily="66" charset="0"/>
              </a:rPr>
              <a:t>:  mount a color TV camera onto a HMD and couple the result into HMD via a </a:t>
            </a:r>
            <a:r>
              <a:rPr lang="en-US" altLang="zh-TW" sz="1400" dirty="0" err="1">
                <a:latin typeface="Comic Sans MS" pitchFamily="66" charset="0"/>
              </a:rPr>
              <a:t>chroma</a:t>
            </a:r>
            <a:r>
              <a:rPr lang="en-US" altLang="zh-TW" sz="1400" dirty="0">
                <a:latin typeface="Comic Sans MS" pitchFamily="66" charset="0"/>
              </a:rPr>
              <a:t> processing system.</a:t>
            </a:r>
            <a:endParaRPr lang="zh-TW" altLang="en-US" sz="14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37</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70657" name="Picture 1" descr="C:\Users\tantofish\Desktop\08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925416"/>
            <a:ext cx="193952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C:\Users\tantofish\Desktop\pic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3925416"/>
            <a:ext cx="3588124" cy="252792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6228184" y="3861048"/>
            <a:ext cx="2520280" cy="3108543"/>
          </a:xfrm>
          <a:prstGeom prst="rect">
            <a:avLst/>
          </a:prstGeom>
        </p:spPr>
        <p:txBody>
          <a:bodyPr wrap="square">
            <a:spAutoFit/>
          </a:bodyPr>
          <a:lstStyle/>
          <a:p>
            <a:r>
              <a:rPr kumimoji="1" lang="en-US" altLang="zh-TW" sz="1400" dirty="0">
                <a:solidFill>
                  <a:srgbClr val="000000"/>
                </a:solidFill>
                <a:latin typeface="Courier New" pitchFamily="49" charset="0"/>
                <a:ea typeface="新細明體" pitchFamily="18" charset="-120"/>
                <a:cs typeface="Courier New" pitchFamily="49" charset="0"/>
              </a:rPr>
              <a:t>The Stewart Motion Platform, Consists of a fixed base and a moving platform connected by six extensible </a:t>
            </a:r>
            <a:r>
              <a:rPr kumimoji="1" lang="en-US" altLang="zh-TW" sz="1400" dirty="0" smtClean="0">
                <a:solidFill>
                  <a:srgbClr val="000000"/>
                </a:solidFill>
                <a:latin typeface="Courier New" pitchFamily="49" charset="0"/>
                <a:ea typeface="新細明體" pitchFamily="18" charset="-120"/>
                <a:cs typeface="Courier New" pitchFamily="49" charset="0"/>
              </a:rPr>
              <a:t>actuators.</a:t>
            </a:r>
          </a:p>
          <a:p>
            <a:endParaRPr kumimoji="1" lang="en-US" altLang="zh-TW" sz="1400" dirty="0" smtClean="0">
              <a:solidFill>
                <a:srgbClr val="000000"/>
              </a:solidFill>
              <a:latin typeface="Courier New" pitchFamily="49" charset="0"/>
              <a:ea typeface="新細明體" pitchFamily="18" charset="-120"/>
              <a:cs typeface="Courier New" pitchFamily="49" charset="0"/>
            </a:endParaRPr>
          </a:p>
          <a:p>
            <a:r>
              <a:rPr kumimoji="1" lang="en-US" altLang="zh-TW" sz="1400" dirty="0">
                <a:solidFill>
                  <a:srgbClr val="000000"/>
                </a:solidFill>
                <a:latin typeface="Courier New" pitchFamily="49" charset="0"/>
                <a:ea typeface="新細明體" pitchFamily="18" charset="-120"/>
                <a:cs typeface="Courier New" pitchFamily="49" charset="0"/>
              </a:rPr>
              <a:t>Provide sensation of motion by tracking </a:t>
            </a:r>
            <a:r>
              <a:rPr kumimoji="1" lang="en-US" altLang="zh-TW" sz="1400" dirty="0" smtClean="0">
                <a:solidFill>
                  <a:srgbClr val="000000"/>
                </a:solidFill>
                <a:latin typeface="Courier New" pitchFamily="49" charset="0"/>
                <a:ea typeface="新細明體" pitchFamily="18" charset="-120"/>
                <a:cs typeface="Courier New" pitchFamily="49" charset="0"/>
              </a:rPr>
              <a:t>desired trajectory</a:t>
            </a:r>
            <a:r>
              <a:rPr kumimoji="1" lang="en-US" altLang="zh-TW" sz="1400" dirty="0">
                <a:solidFill>
                  <a:srgbClr val="000000"/>
                </a:solidFill>
                <a:latin typeface="Courier New" pitchFamily="49" charset="0"/>
                <a:ea typeface="新細明體" pitchFamily="18" charset="-120"/>
                <a:cs typeface="Courier New" pitchFamily="49" charset="0"/>
              </a:rPr>
              <a:t>.</a:t>
            </a:r>
            <a:r>
              <a:rPr kumimoji="1" lang="en-US" altLang="zh-TW" sz="1400" dirty="0">
                <a:solidFill>
                  <a:srgbClr val="000000"/>
                </a:solidFill>
                <a:latin typeface="Arial"/>
                <a:ea typeface="新細明體" pitchFamily="18" charset="-120"/>
                <a:cs typeface="Courier New" pitchFamily="49" charset="0"/>
              </a:rPr>
              <a:t> </a:t>
            </a:r>
            <a:r>
              <a:rPr kumimoji="1" lang="en-US" altLang="zh-TW" sz="1400" dirty="0">
                <a:solidFill>
                  <a:srgbClr val="000000"/>
                </a:solidFill>
                <a:latin typeface="Courier New" pitchFamily="49" charset="0"/>
                <a:ea typeface="新細明體" pitchFamily="18" charset="-120"/>
                <a:cs typeface="Courier New" pitchFamily="49" charset="0"/>
              </a:rPr>
              <a:t> Currently in Professor L C Fu</a:t>
            </a:r>
            <a:r>
              <a:rPr kumimoji="1" lang="en-US" altLang="zh-TW" sz="1400" dirty="0">
                <a:solidFill>
                  <a:srgbClr val="000000"/>
                </a:solidFill>
                <a:latin typeface="Arial"/>
                <a:ea typeface="新細明體" pitchFamily="18" charset="-120"/>
                <a:cs typeface="Courier New" pitchFamily="49" charset="0"/>
              </a:rPr>
              <a:t>’</a:t>
            </a:r>
            <a:r>
              <a:rPr kumimoji="1" lang="en-US" altLang="zh-TW" sz="1400" dirty="0">
                <a:solidFill>
                  <a:srgbClr val="000000"/>
                </a:solidFill>
                <a:latin typeface="Courier New" pitchFamily="49" charset="0"/>
                <a:ea typeface="新細明體" pitchFamily="18" charset="-120"/>
                <a:cs typeface="Courier New" pitchFamily="49" charset="0"/>
              </a:rPr>
              <a:t>s </a:t>
            </a:r>
            <a:r>
              <a:rPr kumimoji="1" lang="en-US" altLang="zh-TW" sz="1400" dirty="0" smtClean="0">
                <a:solidFill>
                  <a:srgbClr val="000000"/>
                </a:solidFill>
                <a:latin typeface="Courier New" pitchFamily="49" charset="0"/>
                <a:ea typeface="新細明體" pitchFamily="18" charset="-120"/>
                <a:cs typeface="Courier New" pitchFamily="49" charset="0"/>
              </a:rPr>
              <a:t>lab.</a:t>
            </a:r>
          </a:p>
          <a:p>
            <a:endParaRPr lang="zh-TW" altLang="en-US" sz="1400" dirty="0"/>
          </a:p>
        </p:txBody>
      </p:sp>
    </p:spTree>
    <p:extLst>
      <p:ext uri="{BB962C8B-B14F-4D97-AF65-F5344CB8AC3E}">
        <p14:creationId xmlns:p14="http://schemas.microsoft.com/office/powerpoint/2010/main" val="6106020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latin typeface="Comic Sans MS" pitchFamily="66" charset="0"/>
              </a:rPr>
              <a:t>Telepresence</a:t>
            </a:r>
            <a:endParaRPr lang="zh-TW" altLang="en-US" sz="4000" dirty="0">
              <a:latin typeface="Comic Sans MS" pitchFamily="66" charset="0"/>
            </a:endParaRPr>
          </a:p>
        </p:txBody>
      </p:sp>
      <p:sp>
        <p:nvSpPr>
          <p:cNvPr id="3" name="內容版面配置區 2"/>
          <p:cNvSpPr>
            <a:spLocks noGrp="1"/>
          </p:cNvSpPr>
          <p:nvPr>
            <p:ph idx="1"/>
          </p:nvPr>
        </p:nvSpPr>
        <p:spPr>
          <a:xfrm>
            <a:off x="251520" y="1600201"/>
            <a:ext cx="8424936" cy="4133056"/>
          </a:xfrm>
        </p:spPr>
        <p:txBody>
          <a:bodyPr>
            <a:normAutofit/>
          </a:bodyPr>
          <a:lstStyle/>
          <a:p>
            <a:r>
              <a:rPr lang="en-US" altLang="zh-TW" sz="1800" dirty="0">
                <a:latin typeface="Comic Sans MS" pitchFamily="66" charset="0"/>
              </a:rPr>
              <a:t>control a robot by remote </a:t>
            </a:r>
            <a:r>
              <a:rPr lang="en-US" altLang="zh-TW" sz="1800" dirty="0" smtClean="0">
                <a:latin typeface="Comic Sans MS" pitchFamily="66" charset="0"/>
              </a:rPr>
              <a:t>control, especially </a:t>
            </a:r>
            <a:r>
              <a:rPr lang="en-US" altLang="zh-TW" sz="1800" dirty="0">
                <a:latin typeface="Comic Sans MS" pitchFamily="66" charset="0"/>
              </a:rPr>
              <a:t>in hazardous </a:t>
            </a:r>
            <a:r>
              <a:rPr lang="en-US" altLang="zh-TW" sz="1800" dirty="0" smtClean="0">
                <a:latin typeface="Comic Sans MS" pitchFamily="66" charset="0"/>
              </a:rPr>
              <a:t>environments</a:t>
            </a:r>
          </a:p>
          <a:p>
            <a:pPr>
              <a:spcBef>
                <a:spcPts val="1800"/>
              </a:spcBef>
            </a:pPr>
            <a:r>
              <a:rPr lang="en-US" altLang="zh-TW" sz="1600" dirty="0" smtClean="0">
                <a:latin typeface="Comic Sans MS" pitchFamily="66" charset="0"/>
              </a:rPr>
              <a:t>Virtual </a:t>
            </a:r>
            <a:r>
              <a:rPr lang="en-US" altLang="zh-TW" sz="1600" dirty="0">
                <a:latin typeface="Comic Sans MS" pitchFamily="66" charset="0"/>
              </a:rPr>
              <a:t>environment remote driving </a:t>
            </a:r>
            <a:r>
              <a:rPr lang="en-US" altLang="zh-TW" sz="1600" dirty="0" smtClean="0">
                <a:latin typeface="Comic Sans MS" pitchFamily="66" charset="0"/>
              </a:rPr>
              <a:t>experiment(ARRL)</a:t>
            </a:r>
          </a:p>
          <a:p>
            <a:r>
              <a:rPr lang="en-US" altLang="zh-TW" sz="1400" dirty="0" smtClean="0">
                <a:latin typeface="Comic Sans MS" pitchFamily="66" charset="0"/>
              </a:rPr>
              <a:t>Man </a:t>
            </a:r>
            <a:r>
              <a:rPr lang="en-US" altLang="zh-TW" sz="1400" dirty="0">
                <a:latin typeface="Comic Sans MS" pitchFamily="66" charset="0"/>
              </a:rPr>
              <a:t>in </a:t>
            </a:r>
            <a:r>
              <a:rPr lang="en-US" altLang="zh-TW" sz="1400" dirty="0" smtClean="0">
                <a:latin typeface="Comic Sans MS" pitchFamily="66" charset="0"/>
              </a:rPr>
              <a:t>virtual </a:t>
            </a:r>
            <a:r>
              <a:rPr lang="en-US" altLang="zh-TW" sz="1400" dirty="0">
                <a:latin typeface="Comic Sans MS" pitchFamily="66" charset="0"/>
              </a:rPr>
              <a:t>space (</a:t>
            </a:r>
            <a:r>
              <a:rPr lang="en-US" altLang="zh-TW" sz="1400" dirty="0" smtClean="0">
                <a:latin typeface="Comic Sans MS" pitchFamily="66" charset="0"/>
              </a:rPr>
              <a:t>ESA)</a:t>
            </a:r>
          </a:p>
          <a:p>
            <a:r>
              <a:rPr lang="en-US" altLang="zh-TW" sz="1600" dirty="0" smtClean="0">
                <a:latin typeface="Comic Sans MS" pitchFamily="66" charset="0"/>
              </a:rPr>
              <a:t>Astronaut </a:t>
            </a:r>
            <a:r>
              <a:rPr lang="en-US" altLang="zh-TW" sz="1600" dirty="0">
                <a:latin typeface="Comic Sans MS" pitchFamily="66" charset="0"/>
              </a:rPr>
              <a:t>simulation </a:t>
            </a:r>
            <a:r>
              <a:rPr lang="en-US" altLang="zh-TW" sz="1400" dirty="0">
                <a:latin typeface="Comic Sans MS" pitchFamily="66" charset="0"/>
              </a:rPr>
              <a:t>(TNO-FEL, </a:t>
            </a:r>
            <a:r>
              <a:rPr lang="en-US" altLang="zh-TW" sz="1400" dirty="0" smtClean="0">
                <a:latin typeface="Comic Sans MS" pitchFamily="66" charset="0"/>
              </a:rPr>
              <a:t>NASA)</a:t>
            </a:r>
          </a:p>
          <a:p>
            <a:r>
              <a:rPr lang="en-US" altLang="zh-TW" sz="1600" dirty="0" smtClean="0">
                <a:latin typeface="Comic Sans MS" pitchFamily="66" charset="0"/>
              </a:rPr>
              <a:t>Conduction </a:t>
            </a:r>
            <a:r>
              <a:rPr lang="en-US" altLang="zh-TW" sz="1600" dirty="0">
                <a:latin typeface="Comic Sans MS" pitchFamily="66" charset="0"/>
              </a:rPr>
              <a:t>robots </a:t>
            </a:r>
            <a:r>
              <a:rPr lang="en-US" altLang="zh-TW" sz="1400" dirty="0">
                <a:latin typeface="Comic Sans MS" pitchFamily="66" charset="0"/>
              </a:rPr>
              <a:t>(Fujita) </a:t>
            </a:r>
            <a:endParaRPr lang="en-US" altLang="zh-TW" sz="1400" dirty="0" smtClean="0">
              <a:latin typeface="Comic Sans MS" pitchFamily="66" charset="0"/>
            </a:endParaRPr>
          </a:p>
          <a:p>
            <a:pPr lvl="1"/>
            <a:r>
              <a:rPr lang="en-US" altLang="zh-TW" sz="1400" dirty="0" smtClean="0">
                <a:latin typeface="Comic Sans MS" pitchFamily="66" charset="0"/>
              </a:rPr>
              <a:t>control </a:t>
            </a:r>
            <a:r>
              <a:rPr lang="en-US" altLang="zh-TW" sz="1400" dirty="0">
                <a:latin typeface="Comic Sans MS" pitchFamily="66" charset="0"/>
              </a:rPr>
              <a:t>in Japan, action in America </a:t>
            </a:r>
            <a:endParaRPr lang="en-US" altLang="zh-TW" sz="1400" dirty="0" smtClean="0">
              <a:latin typeface="Comic Sans MS" pitchFamily="66" charset="0"/>
            </a:endParaRPr>
          </a:p>
          <a:p>
            <a:pPr lvl="1"/>
            <a:r>
              <a:rPr lang="en-US" altLang="zh-TW" sz="1400" dirty="0" smtClean="0">
                <a:latin typeface="Comic Sans MS" pitchFamily="66" charset="0"/>
              </a:rPr>
              <a:t>problem</a:t>
            </a:r>
            <a:r>
              <a:rPr lang="en-US" altLang="zh-TW" sz="1400" dirty="0">
                <a:latin typeface="Comic Sans MS" pitchFamily="66" charset="0"/>
              </a:rPr>
              <a:t>: long-distance communication's delay</a:t>
            </a:r>
            <a:endParaRPr lang="zh-TW" altLang="en-US" sz="1400" dirty="0">
              <a:latin typeface="Comic Sans MS" pitchFamily="66" charset="0"/>
            </a:endParaRPr>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71681" name="Picture 1" descr="C:\Users\tantofish\Desktop\pic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963314"/>
            <a:ext cx="2664296" cy="2393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投影片編號版面配置區 4"/>
          <p:cNvSpPr>
            <a:spLocks noGrp="1"/>
          </p:cNvSpPr>
          <p:nvPr>
            <p:ph type="sldNum" sz="quarter" idx="12"/>
          </p:nvPr>
        </p:nvSpPr>
        <p:spPr>
          <a:xfrm>
            <a:off x="6553200" y="6356350"/>
            <a:ext cx="2133600" cy="365125"/>
          </a:xfrm>
        </p:spPr>
        <p:txBody>
          <a:bodyPr/>
          <a:lstStyle/>
          <a:p>
            <a:fld id="{73DA0BB7-265A-403C-9275-D587AB510EDC}" type="slidenum">
              <a:rPr lang="zh-TW" altLang="en-US" smtClean="0"/>
              <a:pPr/>
              <a:t>38</a:t>
            </a:fld>
            <a:endParaRPr lang="zh-TW" altLang="en-US"/>
          </a:p>
        </p:txBody>
      </p:sp>
      <p:sp>
        <p:nvSpPr>
          <p:cNvPr id="9" name="頁尾版面配置區 3"/>
          <p:cNvSpPr>
            <a:spLocks noGrp="1"/>
          </p:cNvSpPr>
          <p:nvPr>
            <p:ph type="ftr" sz="quarter" idx="11"/>
          </p:nvPr>
        </p:nvSpPr>
        <p:spPr>
          <a:xfrm>
            <a:off x="3124200" y="6356350"/>
            <a:ext cx="2895600" cy="365125"/>
          </a:xfrm>
        </p:spPr>
        <p:txBody>
          <a:bodyPr/>
          <a:lstStyle/>
          <a:p>
            <a:r>
              <a:rPr lang="en-US" altLang="zh-TW" smtClean="0"/>
              <a:t>Communications &amp; Multimedia Lab</a:t>
            </a:r>
            <a:endParaRPr lang="zh-TW" alt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096" y="3814007"/>
            <a:ext cx="4493360" cy="2907468"/>
          </a:xfrm>
          <a:prstGeom prst="rect">
            <a:avLst/>
          </a:prstGeom>
        </p:spPr>
      </p:pic>
    </p:spTree>
    <p:extLst>
      <p:ext uri="{BB962C8B-B14F-4D97-AF65-F5344CB8AC3E}">
        <p14:creationId xmlns:p14="http://schemas.microsoft.com/office/powerpoint/2010/main" val="648464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latin typeface="Comic Sans MS" pitchFamily="66" charset="0"/>
              </a:rPr>
              <a:t>CAD/CAM</a:t>
            </a:r>
            <a:endParaRPr lang="zh-TW" altLang="en-US" sz="4000" dirty="0">
              <a:latin typeface="Comic Sans MS" pitchFamily="66" charset="0"/>
            </a:endParaRPr>
          </a:p>
        </p:txBody>
      </p:sp>
      <p:sp>
        <p:nvSpPr>
          <p:cNvPr id="3" name="內容版面配置區 2"/>
          <p:cNvSpPr>
            <a:spLocks noGrp="1"/>
          </p:cNvSpPr>
          <p:nvPr>
            <p:ph idx="1"/>
          </p:nvPr>
        </p:nvSpPr>
        <p:spPr/>
        <p:txBody>
          <a:bodyPr>
            <a:normAutofit/>
          </a:bodyPr>
          <a:lstStyle/>
          <a:p>
            <a:r>
              <a:rPr lang="en-US" altLang="zh-TW" sz="2400" dirty="0" smtClean="0">
                <a:latin typeface="Comic Sans MS" pitchFamily="66" charset="0"/>
              </a:rPr>
              <a:t>Rover </a:t>
            </a:r>
            <a:r>
              <a:rPr lang="en-US" altLang="zh-TW" sz="2400" dirty="0">
                <a:latin typeface="Comic Sans MS" pitchFamily="66" charset="0"/>
              </a:rPr>
              <a:t>400 car interior design(</a:t>
            </a:r>
            <a:r>
              <a:rPr lang="en-US" altLang="zh-TW" sz="2400" dirty="0" err="1">
                <a:latin typeface="Comic Sans MS" pitchFamily="66" charset="0"/>
              </a:rPr>
              <a:t>Brough</a:t>
            </a:r>
            <a:r>
              <a:rPr lang="en-US" altLang="zh-TW" sz="2400" dirty="0">
                <a:latin typeface="Comic Sans MS" pitchFamily="66" charset="0"/>
              </a:rPr>
              <a:t>) </a:t>
            </a:r>
            <a:endParaRPr lang="en-US" altLang="zh-TW" sz="2400" dirty="0" smtClean="0">
              <a:latin typeface="Comic Sans MS" pitchFamily="66" charset="0"/>
            </a:endParaRPr>
          </a:p>
          <a:p>
            <a:r>
              <a:rPr lang="en-US" altLang="zh-TW" sz="2400" dirty="0" smtClean="0">
                <a:latin typeface="Comic Sans MS" pitchFamily="66" charset="0"/>
              </a:rPr>
              <a:t>3D </a:t>
            </a:r>
            <a:r>
              <a:rPr lang="en-US" altLang="zh-TW" sz="2400" dirty="0">
                <a:latin typeface="Comic Sans MS" pitchFamily="66" charset="0"/>
              </a:rPr>
              <a:t>CAD shape model(NEC) </a:t>
            </a:r>
            <a:endParaRPr lang="en-US" altLang="zh-TW" sz="2400" dirty="0" smtClean="0">
              <a:latin typeface="Comic Sans MS" pitchFamily="66" charset="0"/>
            </a:endParaRPr>
          </a:p>
          <a:p>
            <a:r>
              <a:rPr lang="en-US" altLang="zh-TW" sz="2400" dirty="0" smtClean="0">
                <a:latin typeface="Comic Sans MS" pitchFamily="66" charset="0"/>
              </a:rPr>
              <a:t>Operations </a:t>
            </a:r>
            <a:r>
              <a:rPr lang="en-US" altLang="zh-TW" sz="2400" dirty="0">
                <a:latin typeface="Comic Sans MS" pitchFamily="66" charset="0"/>
              </a:rPr>
              <a:t>with virtual aircraft(Boeing VSX) </a:t>
            </a:r>
            <a:endParaRPr lang="en-US" altLang="zh-TW" sz="2400" dirty="0" smtClean="0">
              <a:latin typeface="Comic Sans MS" pitchFamily="66" charset="0"/>
            </a:endParaRPr>
          </a:p>
          <a:p>
            <a:r>
              <a:rPr lang="en-US" altLang="zh-TW" sz="2400" dirty="0" smtClean="0">
                <a:latin typeface="Comic Sans MS" pitchFamily="66" charset="0"/>
              </a:rPr>
              <a:t>Positioning </a:t>
            </a:r>
            <a:r>
              <a:rPr lang="en-US" altLang="zh-TW" sz="2400" dirty="0">
                <a:latin typeface="Comic Sans MS" pitchFamily="66" charset="0"/>
              </a:rPr>
              <a:t>clothing in 3D(Switzerland) </a:t>
            </a:r>
            <a:endParaRPr lang="en-US" altLang="zh-TW" sz="2400" dirty="0" smtClean="0">
              <a:latin typeface="Comic Sans MS" pitchFamily="66" charset="0"/>
            </a:endParaRPr>
          </a:p>
          <a:p>
            <a:r>
              <a:rPr lang="en-US" altLang="zh-TW" sz="2400" dirty="0" smtClean="0">
                <a:latin typeface="Comic Sans MS" pitchFamily="66" charset="0"/>
              </a:rPr>
              <a:t>Hair </a:t>
            </a:r>
            <a:r>
              <a:rPr lang="en-US" altLang="zh-TW" sz="2400" dirty="0">
                <a:latin typeface="Comic Sans MS" pitchFamily="66" charset="0"/>
              </a:rPr>
              <a:t>style design(NTU CML) </a:t>
            </a:r>
            <a:endParaRPr lang="en-US" altLang="zh-TW" sz="2400" dirty="0" smtClean="0">
              <a:latin typeface="Comic Sans MS" pitchFamily="66" charset="0"/>
            </a:endParaRPr>
          </a:p>
          <a:p>
            <a:r>
              <a:rPr lang="en-US" altLang="zh-TW" sz="2400" dirty="0" smtClean="0">
                <a:latin typeface="Comic Sans MS" pitchFamily="66" charset="0"/>
              </a:rPr>
              <a:t>Software </a:t>
            </a:r>
            <a:r>
              <a:rPr lang="en-US" altLang="zh-TW" sz="2400" dirty="0">
                <a:latin typeface="Comic Sans MS" pitchFamily="66" charset="0"/>
              </a:rPr>
              <a:t>analysis(</a:t>
            </a:r>
            <a:r>
              <a:rPr lang="en-US" altLang="zh-TW" sz="2400" dirty="0" err="1">
                <a:latin typeface="Comic Sans MS" pitchFamily="66" charset="0"/>
              </a:rPr>
              <a:t>Tepco</a:t>
            </a:r>
            <a:r>
              <a:rPr lang="en-US" altLang="zh-TW" sz="2400" dirty="0">
                <a:latin typeface="Comic Sans MS" pitchFamily="66" charset="0"/>
              </a:rPr>
              <a:t>) </a:t>
            </a:r>
            <a:endParaRPr lang="en-US" altLang="zh-TW" sz="2400" dirty="0" smtClean="0">
              <a:latin typeface="Comic Sans MS" pitchFamily="66" charset="0"/>
            </a:endParaRPr>
          </a:p>
          <a:p>
            <a:r>
              <a:rPr lang="en-US" altLang="zh-TW" sz="2400" dirty="0" smtClean="0">
                <a:latin typeface="Comic Sans MS" pitchFamily="66" charset="0"/>
              </a:rPr>
              <a:t>Maintenance </a:t>
            </a:r>
            <a:r>
              <a:rPr lang="en-US" altLang="zh-TW" sz="2400" dirty="0">
                <a:latin typeface="Comic Sans MS" pitchFamily="66" charset="0"/>
              </a:rPr>
              <a:t>systems(</a:t>
            </a:r>
            <a:r>
              <a:rPr lang="en-US" altLang="zh-TW" sz="2400" dirty="0" err="1">
                <a:latin typeface="Comic Sans MS" pitchFamily="66" charset="0"/>
              </a:rPr>
              <a:t>Brough</a:t>
            </a:r>
            <a:r>
              <a:rPr lang="en-US" altLang="zh-TW" sz="2400" dirty="0">
                <a:latin typeface="Comic Sans MS" pitchFamily="66" charset="0"/>
              </a:rPr>
              <a:t>)</a:t>
            </a:r>
            <a:endParaRPr lang="zh-TW" altLang="en-US" sz="24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39</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72705" name="Picture 1" descr="C:\Users\tantofish\Desktop\pic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495999"/>
            <a:ext cx="2565723" cy="26659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6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62074"/>
          </a:xfrm>
        </p:spPr>
        <p:txBody>
          <a:bodyPr>
            <a:normAutofit fontScale="90000"/>
          </a:bodyPr>
          <a:lstStyle/>
          <a:p>
            <a:r>
              <a:rPr lang="en-US" altLang="zh-TW" sz="4000" dirty="0" smtClean="0">
                <a:latin typeface="Comic Sans MS" pitchFamily="66" charset="0"/>
              </a:rPr>
              <a:t>Table of contents (course slides)</a:t>
            </a:r>
            <a:endParaRPr lang="zh-TW" altLang="en-US" sz="4000" dirty="0">
              <a:latin typeface="Comic Sans MS" pitchFamily="66" charset="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448902973"/>
              </p:ext>
            </p:extLst>
          </p:nvPr>
        </p:nvGraphicFramePr>
        <p:xfrm>
          <a:off x="457200" y="836710"/>
          <a:ext cx="8147248" cy="6786568"/>
        </p:xfrm>
        <a:graphic>
          <a:graphicData uri="http://schemas.openxmlformats.org/drawingml/2006/table">
            <a:tbl>
              <a:tblPr firstRow="1" bandRow="1">
                <a:tableStyleId>{5940675A-B579-460E-94D1-54222C63F5DA}</a:tableStyleId>
              </a:tblPr>
              <a:tblGrid>
                <a:gridCol w="6275040"/>
                <a:gridCol w="1872208"/>
              </a:tblGrid>
              <a:tr h="1493882">
                <a:tc>
                  <a:txBody>
                    <a:bodyPr/>
                    <a:lstStyle/>
                    <a:p>
                      <a:r>
                        <a:rPr lang="en-US" altLang="zh-TW" sz="1800" baseline="0" dirty="0" smtClean="0">
                          <a:latin typeface="Comic Sans MS" pitchFamily="66" charset="0"/>
                        </a:rPr>
                        <a:t>   </a:t>
                      </a:r>
                      <a:r>
                        <a:rPr lang="en-US" altLang="zh-TW" sz="1800" dirty="0" smtClean="0">
                          <a:latin typeface="Comic Sans MS" pitchFamily="66" charset="0"/>
                        </a:rPr>
                        <a:t>VR </a:t>
                      </a:r>
                      <a:r>
                        <a:rPr lang="en-US" altLang="zh-TW" sz="1800" dirty="0" smtClean="0">
                          <a:latin typeface="Comic Sans MS" pitchFamily="66" charset="0"/>
                        </a:rPr>
                        <a:t>Introduction</a:t>
                      </a:r>
                    </a:p>
                    <a:p>
                      <a:endParaRPr lang="en-US" altLang="zh-TW" sz="1800" dirty="0" smtClean="0">
                        <a:latin typeface="Comic Sans MS" pitchFamily="66" charset="0"/>
                      </a:endParaRPr>
                    </a:p>
                    <a:p>
                      <a:r>
                        <a:rPr lang="en-US" altLang="zh-TW" sz="1800" dirty="0" smtClean="0">
                          <a:latin typeface="Comic Sans MS" pitchFamily="66" charset="0"/>
                        </a:rPr>
                        <a:t>    Human factors</a:t>
                      </a:r>
                    </a:p>
                    <a:p>
                      <a:r>
                        <a:rPr lang="en-US" altLang="zh-TW" sz="1800" dirty="0" smtClean="0">
                          <a:latin typeface="Comic Sans MS" pitchFamily="66" charset="0"/>
                        </a:rPr>
                        <a:t>    VR</a:t>
                      </a:r>
                      <a:r>
                        <a:rPr lang="en-US" altLang="zh-TW" sz="1800" baseline="0" dirty="0" smtClean="0">
                          <a:latin typeface="Comic Sans MS" pitchFamily="66" charset="0"/>
                        </a:rPr>
                        <a:t>/game </a:t>
                      </a:r>
                      <a:r>
                        <a:rPr lang="en-US" altLang="zh-TW" sz="1800" dirty="0" smtClean="0">
                          <a:latin typeface="Comic Sans MS" pitchFamily="66" charset="0"/>
                        </a:rPr>
                        <a:t>hardware</a:t>
                      </a:r>
                    </a:p>
                    <a:p>
                      <a:r>
                        <a:rPr lang="en-US" altLang="zh-TW" sz="1800" dirty="0" smtClean="0">
                          <a:latin typeface="Comic Sans MS" pitchFamily="66" charset="0"/>
                        </a:rPr>
                        <a:t>    GPU/Graphics</a:t>
                      </a:r>
                      <a:r>
                        <a:rPr lang="en-US" altLang="zh-TW" sz="1800" baseline="0" dirty="0" smtClean="0">
                          <a:latin typeface="Comic Sans MS" pitchFamily="66" charset="0"/>
                        </a:rPr>
                        <a:t> HW</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pp.01-49</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pp.50-54</a:t>
                      </a: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pp.61-96</a:t>
                      </a: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pp.97-120</a:t>
                      </a: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640235">
                <a:tc>
                  <a:txBody>
                    <a:bodyPr/>
                    <a:lstStyle/>
                    <a:p>
                      <a:r>
                        <a:rPr lang="en-US" altLang="zh-TW" sz="1800" baseline="0" dirty="0" smtClean="0">
                          <a:latin typeface="Comic Sans MS" pitchFamily="66" charset="0"/>
                        </a:rPr>
                        <a:t>    </a:t>
                      </a:r>
                      <a:r>
                        <a:rPr lang="en-US" altLang="zh-TW" sz="1800" dirty="0" smtClean="0">
                          <a:latin typeface="Comic Sans MS" pitchFamily="66" charset="0"/>
                        </a:rPr>
                        <a:t>Space tracker/Optical tracker</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800" dirty="0" smtClean="0">
                          <a:latin typeface="Comic Sans MS" pitchFamily="66" charset="0"/>
                        </a:rPr>
                        <a:t>Pp147-154</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55686">
                <a:tc>
                  <a:txBody>
                    <a:bodyPr/>
                    <a:lstStyle/>
                    <a:p>
                      <a:r>
                        <a:rPr lang="en-US" altLang="zh-TW" sz="1800" baseline="0" dirty="0" smtClean="0">
                          <a:latin typeface="Comic Sans MS" pitchFamily="66" charset="0"/>
                        </a:rPr>
                        <a:t>     </a:t>
                      </a:r>
                      <a:r>
                        <a:rPr lang="en-US" altLang="zh-TW" sz="1800" dirty="0" smtClean="0">
                          <a:latin typeface="Comic Sans MS" pitchFamily="66" charset="0"/>
                        </a:rPr>
                        <a:t>3D</a:t>
                      </a:r>
                      <a:r>
                        <a:rPr lang="en-US" altLang="zh-TW" sz="1800" baseline="0" dirty="0" smtClean="0">
                          <a:latin typeface="Comic Sans MS" pitchFamily="66" charset="0"/>
                        </a:rPr>
                        <a:t> sound</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800" dirty="0" smtClean="0">
                          <a:latin typeface="Comic Sans MS" pitchFamily="66" charset="0"/>
                        </a:rPr>
                        <a:t>pp.122-131</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55686">
                <a:tc>
                  <a:txBody>
                    <a:bodyPr/>
                    <a:lstStyle/>
                    <a:p>
                      <a:r>
                        <a:rPr lang="en-US" altLang="zh-TW" sz="1800" baseline="0" dirty="0" smtClean="0">
                          <a:latin typeface="Comic Sans MS" pitchFamily="66" charset="0"/>
                        </a:rPr>
                        <a:t>     </a:t>
                      </a:r>
                      <a:r>
                        <a:rPr lang="en-US" altLang="zh-TW" sz="1800" dirty="0" smtClean="0">
                          <a:latin typeface="Comic Sans MS" pitchFamily="66" charset="0"/>
                        </a:rPr>
                        <a:t>Virtual</a:t>
                      </a:r>
                      <a:r>
                        <a:rPr lang="en-US" altLang="zh-TW" sz="1800" baseline="0" dirty="0" smtClean="0">
                          <a:latin typeface="Comic Sans MS" pitchFamily="66" charset="0"/>
                        </a:rPr>
                        <a:t> worlds</a:t>
                      </a:r>
                      <a:r>
                        <a:rPr lang="zh-TW" altLang="en-US" sz="1800" baseline="0" dirty="0" smtClean="0">
                          <a:latin typeface="Comic Sans MS" pitchFamily="66" charset="0"/>
                        </a:rPr>
                        <a:t> </a:t>
                      </a:r>
                      <a:r>
                        <a:rPr lang="en-US" altLang="zh-TW" sz="1800" baseline="0" dirty="0" smtClean="0">
                          <a:latin typeface="Comic Sans MS" pitchFamily="66" charset="0"/>
                        </a:rPr>
                        <a:t>(molecules)</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800" dirty="0" smtClean="0">
                          <a:latin typeface="Comic Sans MS" pitchFamily="66" charset="0"/>
                        </a:rPr>
                        <a:t>pp.132-143</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2981">
                <a:tc>
                  <a:txBody>
                    <a:bodyPr/>
                    <a:lstStyle/>
                    <a:p>
                      <a:r>
                        <a:rPr lang="en-US" altLang="zh-TW" sz="1800" baseline="0" dirty="0" smtClean="0">
                          <a:latin typeface="Comic Sans MS" pitchFamily="66" charset="0"/>
                        </a:rPr>
                        <a:t>      </a:t>
                      </a:r>
                      <a:r>
                        <a:rPr lang="en-US" altLang="zh-TW" sz="1800" dirty="0" smtClean="0">
                          <a:latin typeface="Comic Sans MS" pitchFamily="66" charset="0"/>
                        </a:rPr>
                        <a:t>Force feedback devices</a:t>
                      </a:r>
                    </a:p>
                    <a:p>
                      <a:endParaRPr lang="en-US" altLang="zh-TW" sz="1800" dirty="0" smtClean="0">
                        <a:latin typeface="Comic Sans MS" pitchFamily="66" charset="0"/>
                      </a:endParaRPr>
                    </a:p>
                    <a:p>
                      <a:r>
                        <a:rPr lang="en-US" altLang="zh-TW" sz="1800" dirty="0" smtClean="0">
                          <a:latin typeface="Comic Sans MS" pitchFamily="66" charset="0"/>
                        </a:rPr>
                        <a:t>    Advanced</a:t>
                      </a:r>
                      <a:r>
                        <a:rPr lang="en-US" altLang="zh-TW" sz="1800" baseline="0" dirty="0" smtClean="0">
                          <a:latin typeface="Comic Sans MS" pitchFamily="66" charset="0"/>
                        </a:rPr>
                        <a:t> rendering: </a:t>
                      </a:r>
                      <a:r>
                        <a:rPr lang="en-US" altLang="zh-TW" sz="1800" baseline="0" dirty="0" err="1" smtClean="0">
                          <a:latin typeface="Comic Sans MS" pitchFamily="66" charset="0"/>
                        </a:rPr>
                        <a:t>Radiosity</a:t>
                      </a:r>
                      <a:endParaRPr lang="en-US" altLang="zh-TW" sz="1800" baseline="0" dirty="0" smtClean="0">
                        <a:latin typeface="Comic Sans MS" pitchFamily="66" charset="0"/>
                      </a:endParaRPr>
                    </a:p>
                    <a:p>
                      <a:r>
                        <a:rPr lang="en-US" altLang="zh-TW" sz="1800" baseline="0" dirty="0" smtClean="0">
                          <a:latin typeface="Comic Sans MS" pitchFamily="66" charset="0"/>
                        </a:rPr>
                        <a:t>     </a:t>
                      </a:r>
                      <a:endParaRPr lang="en-US" altLang="zh-TW" sz="1800" baseline="0" dirty="0" smtClean="0">
                        <a:latin typeface="Comic Sans MS" pitchFamily="66" charset="0"/>
                      </a:endParaRPr>
                    </a:p>
                    <a:p>
                      <a:r>
                        <a:rPr lang="en-US" altLang="zh-TW" sz="1800" baseline="0" dirty="0" smtClean="0">
                          <a:latin typeface="Comic Sans MS" pitchFamily="66" charset="0"/>
                        </a:rPr>
                        <a:t>    Conclusion</a:t>
                      </a:r>
                      <a:endParaRPr lang="en-US" altLang="zh-TW" sz="1800" baseline="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aseline="0" dirty="0" smtClean="0">
                          <a:latin typeface="Comic Sans MS" pitchFamily="66" charset="0"/>
                        </a:rPr>
                        <a:t>     Appendix 1   (Oculus HMD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aseline="0" dirty="0" smtClean="0">
                          <a:latin typeface="Comic Sans MS" pitchFamily="66" charset="0"/>
                        </a:rPr>
                        <a:t>     Appendix 2  (Google Cardboard VR HMD)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aseline="0" smtClean="0">
                          <a:latin typeface="Comic Sans MS" pitchFamily="66" charset="0"/>
                        </a:rPr>
                        <a:t>     </a:t>
                      </a:r>
                      <a:endParaRPr lang="en-US" altLang="zh-TW" sz="1800" baseline="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aseline="0" dirty="0" smtClean="0">
                        <a:latin typeface="Comic Sans MS" pitchFamily="66" charset="0"/>
                      </a:endParaRPr>
                    </a:p>
                    <a:p>
                      <a:endParaRPr lang="en-US" altLang="zh-TW" sz="1800" baseline="0" dirty="0" smtClean="0">
                        <a:latin typeface="Comic Sans MS" pitchFamily="66" charset="0"/>
                      </a:endParaRPr>
                    </a:p>
                    <a:p>
                      <a:r>
                        <a:rPr lang="en-US" altLang="zh-TW" sz="1800" baseline="0" dirty="0" smtClean="0">
                          <a:latin typeface="Comic Sans MS" pitchFamily="66" charset="0"/>
                        </a:rPr>
                        <a:t>     </a:t>
                      </a:r>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800" dirty="0" smtClean="0">
                          <a:latin typeface="Comic Sans MS" pitchFamily="66" charset="0"/>
                        </a:rPr>
                        <a:t>pp.155-184</a:t>
                      </a:r>
                    </a:p>
                    <a:p>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pp.187-208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Comic Sans MS" pitchFamily="66" charset="0"/>
                        </a:rPr>
                        <a:t>pp.209-</a:t>
                      </a: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dirty="0" smtClean="0">
                        <a:latin typeface="Comic Sans MS" pitchFamily="66" charset="0"/>
                      </a:endParaRPr>
                    </a:p>
                    <a:p>
                      <a:endParaRPr lang="zh-TW" altLang="en-US" sz="18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568493">
                <a:tc>
                  <a:txBody>
                    <a:bodyPr/>
                    <a:lstStyle/>
                    <a:p>
                      <a:endParaRPr lang="zh-TW" altLang="en-US" sz="2400" dirty="0">
                        <a:latin typeface="Comic Sans MS" pitchFamily="66"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TW"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頁尾版面配置區 3"/>
          <p:cNvSpPr>
            <a:spLocks noGrp="1"/>
          </p:cNvSpPr>
          <p:nvPr>
            <p:ph type="ftr" sz="quarter" idx="11"/>
          </p:nvPr>
        </p:nvSpPr>
        <p:spPr>
          <a:xfrm>
            <a:off x="611560" y="6356350"/>
            <a:ext cx="5408240" cy="365125"/>
          </a:xfrm>
        </p:spPr>
        <p:txBody>
          <a:bodyPr/>
          <a:lstStyle/>
          <a:p>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a:t>
            </a:fld>
            <a:endParaRPr lang="zh-TW" altLang="en-US"/>
          </a:p>
        </p:txBody>
      </p:sp>
    </p:spTree>
    <p:extLst>
      <p:ext uri="{BB962C8B-B14F-4D97-AF65-F5344CB8AC3E}">
        <p14:creationId xmlns:p14="http://schemas.microsoft.com/office/powerpoint/2010/main" val="1401471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latin typeface="Comic Sans MS" pitchFamily="66" charset="0"/>
              </a:rPr>
              <a:t>Entertainment</a:t>
            </a:r>
            <a:endParaRPr lang="zh-TW" altLang="en-US" dirty="0">
              <a:latin typeface="Comic Sans MS" pitchFamily="66" charset="0"/>
            </a:endParaRPr>
          </a:p>
        </p:txBody>
      </p:sp>
      <p:sp>
        <p:nvSpPr>
          <p:cNvPr id="3" name="內容版面配置區 2"/>
          <p:cNvSpPr>
            <a:spLocks noGrp="1"/>
          </p:cNvSpPr>
          <p:nvPr>
            <p:ph idx="1"/>
          </p:nvPr>
        </p:nvSpPr>
        <p:spPr/>
        <p:txBody>
          <a:bodyPr>
            <a:normAutofit/>
          </a:bodyPr>
          <a:lstStyle/>
          <a:p>
            <a:r>
              <a:rPr lang="en-US" altLang="zh-TW" sz="2800" dirty="0" smtClean="0">
                <a:latin typeface="Comic Sans MS" pitchFamily="66" charset="0"/>
              </a:rPr>
              <a:t>Star </a:t>
            </a:r>
            <a:r>
              <a:rPr lang="en-US" altLang="zh-TW" sz="2800" dirty="0">
                <a:latin typeface="Comic Sans MS" pitchFamily="66" charset="0"/>
              </a:rPr>
              <a:t>Wars, </a:t>
            </a:r>
            <a:r>
              <a:rPr lang="en-US" altLang="zh-TW" sz="2800" dirty="0" err="1">
                <a:latin typeface="Comic Sans MS" pitchFamily="66" charset="0"/>
              </a:rPr>
              <a:t>Lucasfilm</a:t>
            </a:r>
            <a:r>
              <a:rPr lang="en-US" altLang="zh-TW" sz="2800" dirty="0">
                <a:latin typeface="Comic Sans MS" pitchFamily="66" charset="0"/>
              </a:rPr>
              <a:t> (USA) </a:t>
            </a:r>
            <a:endParaRPr lang="en-US" altLang="zh-TW" sz="2800" dirty="0" smtClean="0">
              <a:latin typeface="Comic Sans MS" pitchFamily="66" charset="0"/>
            </a:endParaRPr>
          </a:p>
          <a:p>
            <a:r>
              <a:rPr lang="en-US" altLang="zh-TW" sz="2800" dirty="0" smtClean="0">
                <a:latin typeface="Comic Sans MS" pitchFamily="66" charset="0"/>
              </a:rPr>
              <a:t>Sega</a:t>
            </a:r>
            <a:r>
              <a:rPr lang="en-US" altLang="zh-TW" sz="2800" dirty="0">
                <a:latin typeface="Comic Sans MS" pitchFamily="66" charset="0"/>
              </a:rPr>
              <a:t>, Nintendo (Japan) </a:t>
            </a:r>
            <a:endParaRPr lang="en-US" altLang="zh-TW" sz="2800" dirty="0" smtClean="0">
              <a:latin typeface="Comic Sans MS" pitchFamily="66" charset="0"/>
            </a:endParaRPr>
          </a:p>
          <a:p>
            <a:r>
              <a:rPr lang="en-US" altLang="zh-TW" sz="2800" dirty="0" smtClean="0">
                <a:latin typeface="Comic Sans MS" pitchFamily="66" charset="0"/>
              </a:rPr>
              <a:t>W </a:t>
            </a:r>
            <a:r>
              <a:rPr lang="en-US" altLang="zh-TW" sz="2800" dirty="0">
                <a:latin typeface="Comic Sans MS" pitchFamily="66" charset="0"/>
              </a:rPr>
              <a:t>Industries (UK) </a:t>
            </a:r>
            <a:endParaRPr lang="en-US" altLang="zh-TW" sz="2800" dirty="0" smtClean="0">
              <a:latin typeface="Comic Sans MS" pitchFamily="66" charset="0"/>
            </a:endParaRPr>
          </a:p>
          <a:p>
            <a:r>
              <a:rPr lang="en-US" altLang="zh-TW" sz="2800" dirty="0" smtClean="0">
                <a:latin typeface="Comic Sans MS" pitchFamily="66" charset="0"/>
              </a:rPr>
              <a:t>Evans </a:t>
            </a:r>
            <a:r>
              <a:rPr lang="en-US" altLang="zh-TW" sz="2800" dirty="0">
                <a:latin typeface="Comic Sans MS" pitchFamily="66" charset="0"/>
              </a:rPr>
              <a:t>&amp; Sutherland (USA) </a:t>
            </a:r>
            <a:endParaRPr lang="en-US" altLang="zh-TW" sz="2800" dirty="0" smtClean="0">
              <a:latin typeface="Comic Sans MS" pitchFamily="66" charset="0"/>
            </a:endParaRPr>
          </a:p>
          <a:p>
            <a:r>
              <a:rPr lang="en-US" altLang="zh-TW" sz="2800" dirty="0" smtClean="0">
                <a:latin typeface="Comic Sans MS" pitchFamily="66" charset="0"/>
              </a:rPr>
              <a:t>Virtual </a:t>
            </a:r>
            <a:r>
              <a:rPr lang="en-US" altLang="zh-TW" sz="2800" dirty="0">
                <a:latin typeface="Comic Sans MS" pitchFamily="66" charset="0"/>
              </a:rPr>
              <a:t>DOOM (id Software &amp; CML)</a:t>
            </a:r>
            <a:endParaRPr lang="zh-TW" altLang="en-US" sz="28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40</a:t>
            </a:fld>
            <a:endParaRPr lang="zh-TW" altLang="en-US"/>
          </a:p>
        </p:txBody>
      </p:sp>
      <p:cxnSp>
        <p:nvCxnSpPr>
          <p:cNvPr id="7" name="直線接點 6"/>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365332"/>
            <a:ext cx="3672210" cy="1922850"/>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389" y="4077073"/>
            <a:ext cx="4598494" cy="2592288"/>
          </a:xfrm>
          <a:prstGeom prst="rect">
            <a:avLst/>
          </a:prstGeom>
        </p:spPr>
      </p:pic>
      <p:sp>
        <p:nvSpPr>
          <p:cNvPr id="9" name="文字方塊 8"/>
          <p:cNvSpPr txBox="1"/>
          <p:nvPr/>
        </p:nvSpPr>
        <p:spPr>
          <a:xfrm>
            <a:off x="1475656" y="6536809"/>
            <a:ext cx="1944216" cy="369332"/>
          </a:xfrm>
          <a:prstGeom prst="rect">
            <a:avLst/>
          </a:prstGeom>
          <a:noFill/>
        </p:spPr>
        <p:txBody>
          <a:bodyPr wrap="square" rtlCol="0">
            <a:spAutoFit/>
          </a:bodyPr>
          <a:lstStyle/>
          <a:p>
            <a:r>
              <a:rPr lang="en-US" altLang="zh-TW" dirty="0" smtClean="0"/>
              <a:t>2014</a:t>
            </a:r>
            <a:endParaRPr lang="zh-TW" altLang="en-US" dirty="0"/>
          </a:p>
        </p:txBody>
      </p:sp>
    </p:spTree>
    <p:extLst>
      <p:ext uri="{BB962C8B-B14F-4D97-AF65-F5344CB8AC3E}">
        <p14:creationId xmlns:p14="http://schemas.microsoft.com/office/powerpoint/2010/main" val="3448135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lnSpcReduction="10000"/>
          </a:bodyPr>
          <a:lstStyle/>
          <a:p>
            <a:pPr marL="0" indent="0">
              <a:buNone/>
            </a:pPr>
            <a:r>
              <a:rPr lang="en-US" altLang="zh-TW" dirty="0"/>
              <a:t>Related areas of technology: </a:t>
            </a:r>
            <a:endParaRPr lang="en-US" altLang="zh-TW" dirty="0" smtClean="0"/>
          </a:p>
          <a:p>
            <a:pPr marL="457200" lvl="1" indent="0">
              <a:buNone/>
            </a:pPr>
            <a:r>
              <a:rPr lang="en-US" altLang="zh-TW" dirty="0" smtClean="0"/>
              <a:t>multimedia</a:t>
            </a:r>
            <a:r>
              <a:rPr lang="en-US" altLang="zh-TW" dirty="0"/>
              <a:t>, HDTV, information superhighway, 3D graphics, video games, </a:t>
            </a:r>
            <a:r>
              <a:rPr lang="en-US" altLang="zh-TW" dirty="0" smtClean="0"/>
              <a:t>arcade</a:t>
            </a:r>
            <a:r>
              <a:rPr lang="en-US" altLang="zh-TW" dirty="0"/>
              <a:t>, theme parks. </a:t>
            </a:r>
            <a:endParaRPr lang="en-US" altLang="zh-TW" dirty="0" smtClean="0"/>
          </a:p>
          <a:p>
            <a:pPr marL="0" indent="0">
              <a:buNone/>
            </a:pPr>
            <a:r>
              <a:rPr lang="en-US" altLang="zh-TW" dirty="0" smtClean="0"/>
              <a:t>America's </a:t>
            </a:r>
            <a:r>
              <a:rPr lang="en-US" altLang="zh-TW" dirty="0"/>
              <a:t>entertainment </a:t>
            </a:r>
            <a:r>
              <a:rPr lang="en-US" altLang="zh-TW" dirty="0" smtClean="0"/>
              <a:t>economy</a:t>
            </a:r>
          </a:p>
          <a:p>
            <a:pPr marL="457200" lvl="1" indent="0">
              <a:buNone/>
            </a:pPr>
            <a:r>
              <a:rPr lang="en-US" altLang="zh-TW" dirty="0" smtClean="0"/>
              <a:t> </a:t>
            </a:r>
            <a:r>
              <a:rPr lang="en-US" altLang="zh-TW" sz="2400" dirty="0"/>
              <a:t>(Business Week, March 14, 1994</a:t>
            </a:r>
            <a:r>
              <a:rPr lang="en-US" altLang="zh-TW" sz="2400" dirty="0" smtClean="0"/>
              <a:t>)</a:t>
            </a:r>
          </a:p>
          <a:p>
            <a:pPr marL="0" indent="0" algn="just">
              <a:buNone/>
            </a:pPr>
            <a:r>
              <a:rPr lang="en-US" altLang="zh-TW" dirty="0" smtClean="0"/>
              <a:t>As </a:t>
            </a:r>
            <a:r>
              <a:rPr lang="en-US" altLang="zh-TW" dirty="0"/>
              <a:t>consumers spend big bucks on fun, companies are plowing billions into theme parks, casinos, sports, and interactive TV. </a:t>
            </a:r>
            <a:endParaRPr lang="en-US" altLang="zh-TW" dirty="0" smtClean="0"/>
          </a:p>
          <a:p>
            <a:pPr marL="457200" lvl="1" indent="0">
              <a:buNone/>
            </a:pPr>
            <a:r>
              <a:rPr lang="en-US" altLang="zh-TW" dirty="0" smtClean="0"/>
              <a:t>The </a:t>
            </a:r>
            <a:r>
              <a:rPr lang="en-US" altLang="zh-TW" dirty="0"/>
              <a:t>result: Entertainment is reshaping the U.S. economy.</a:t>
            </a:r>
            <a:endParaRPr lang="zh-TW" altLang="en-US" dirty="0"/>
          </a:p>
        </p:txBody>
      </p:sp>
      <p:sp>
        <p:nvSpPr>
          <p:cNvPr id="4" name="標題 1"/>
          <p:cNvSpPr>
            <a:spLocks noGrp="1"/>
          </p:cNvSpPr>
          <p:nvPr>
            <p:ph type="title"/>
          </p:nvPr>
        </p:nvSpPr>
        <p:spPr>
          <a:xfrm>
            <a:off x="457200" y="274638"/>
            <a:ext cx="8229600" cy="1143000"/>
          </a:xfrm>
        </p:spPr>
        <p:txBody>
          <a:bodyPr>
            <a:normAutofit fontScale="90000"/>
          </a:bodyPr>
          <a:lstStyle/>
          <a:p>
            <a:r>
              <a:rPr lang="en-US" altLang="zh-TW" b="1" dirty="0"/>
              <a:t>Virtual Reality</a:t>
            </a:r>
            <a:br>
              <a:rPr lang="en-US" altLang="zh-TW" b="1" dirty="0"/>
            </a:br>
            <a:r>
              <a:rPr lang="en-US" altLang="zh-TW" sz="3100" b="1" dirty="0" smtClean="0"/>
              <a:t>1994 prediction: </a:t>
            </a:r>
            <a:r>
              <a:rPr lang="en-US" altLang="zh-TW" sz="3100" dirty="0" smtClean="0"/>
              <a:t>Research </a:t>
            </a:r>
            <a:r>
              <a:rPr lang="en-US" altLang="zh-TW" sz="3100" dirty="0"/>
              <a:t>Directions and Future </a:t>
            </a:r>
            <a:r>
              <a:rPr lang="en-US" altLang="zh-TW" sz="3100" dirty="0" smtClean="0"/>
              <a:t>Trend</a:t>
            </a:r>
            <a:endParaRPr lang="zh-TW" altLang="en-US" dirty="0"/>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41</a:t>
            </a:fld>
            <a:endParaRPr lang="zh-TW" altLang="en-US"/>
          </a:p>
        </p:txBody>
      </p:sp>
      <p:cxnSp>
        <p:nvCxnSpPr>
          <p:cNvPr id="7" name="直線接點 6"/>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8603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3475" y="2684890"/>
            <a:ext cx="8229600" cy="3990957"/>
          </a:xfrm>
        </p:spPr>
        <p:txBody>
          <a:bodyPr>
            <a:normAutofit fontScale="70000" lnSpcReduction="20000"/>
          </a:bodyPr>
          <a:lstStyle/>
          <a:p>
            <a:pPr marL="0" indent="0">
              <a:buNone/>
            </a:pPr>
            <a:r>
              <a:rPr lang="en-US" altLang="zh-TW" dirty="0">
                <a:solidFill>
                  <a:srgbClr val="0070C0"/>
                </a:solidFill>
              </a:rPr>
              <a:t>A prediction made in </a:t>
            </a:r>
            <a:r>
              <a:rPr lang="en-US" altLang="zh-TW" dirty="0" smtClean="0">
                <a:solidFill>
                  <a:srgbClr val="0070C0"/>
                </a:solidFill>
              </a:rPr>
              <a:t>1994</a:t>
            </a:r>
            <a:r>
              <a:rPr lang="en-US" altLang="zh-TW" dirty="0" smtClean="0"/>
              <a:t>,</a:t>
            </a:r>
          </a:p>
          <a:p>
            <a:pPr marL="0" indent="0">
              <a:buNone/>
            </a:pPr>
            <a:r>
              <a:rPr lang="en-US" altLang="zh-TW" dirty="0" smtClean="0"/>
              <a:t>Future </a:t>
            </a:r>
            <a:r>
              <a:rPr lang="en-US" altLang="zh-TW" dirty="0"/>
              <a:t>trends: </a:t>
            </a:r>
          </a:p>
          <a:p>
            <a:r>
              <a:rPr lang="en-US" altLang="zh-TW" dirty="0" smtClean="0"/>
              <a:t>The </a:t>
            </a:r>
            <a:r>
              <a:rPr lang="en-US" altLang="zh-TW" dirty="0"/>
              <a:t>applications market will dominate the technology and research </a:t>
            </a:r>
            <a:r>
              <a:rPr lang="en-US" altLang="zh-TW" dirty="0" smtClean="0"/>
              <a:t>directions.</a:t>
            </a:r>
          </a:p>
          <a:p>
            <a:r>
              <a:rPr lang="en-US" altLang="zh-TW" dirty="0" smtClean="0"/>
              <a:t>Low </a:t>
            </a:r>
            <a:r>
              <a:rPr lang="en-US" altLang="zh-TW" dirty="0"/>
              <a:t>cost high performance graphics engine, even reaching </a:t>
            </a:r>
            <a:r>
              <a:rPr lang="en-US" altLang="zh-TW" dirty="0" smtClean="0"/>
              <a:t>1 million </a:t>
            </a:r>
            <a:r>
              <a:rPr lang="en-US" altLang="zh-TW" dirty="0" err="1"/>
              <a:t>Gouround</a:t>
            </a:r>
            <a:r>
              <a:rPr lang="en-US" altLang="zh-TW" dirty="0"/>
              <a:t> or </a:t>
            </a:r>
            <a:r>
              <a:rPr lang="en-US" altLang="zh-TW" dirty="0" err="1"/>
              <a:t>Phong</a:t>
            </a:r>
            <a:r>
              <a:rPr lang="en-US" altLang="zh-TW" dirty="0"/>
              <a:t> shaded polygons per second</a:t>
            </a:r>
            <a:r>
              <a:rPr lang="en-US" altLang="zh-TW" dirty="0" smtClean="0"/>
              <a:t>. </a:t>
            </a:r>
          </a:p>
          <a:p>
            <a:r>
              <a:rPr lang="en-US" altLang="zh-TW" dirty="0" smtClean="0"/>
              <a:t>High </a:t>
            </a:r>
            <a:r>
              <a:rPr lang="en-US" altLang="zh-TW" dirty="0"/>
              <a:t>precision body suit/sensors, 6D trackers, 3D mouse</a:t>
            </a:r>
            <a:r>
              <a:rPr lang="en-US" altLang="zh-TW" dirty="0" smtClean="0"/>
              <a:t>, data glove.</a:t>
            </a:r>
          </a:p>
          <a:p>
            <a:r>
              <a:rPr lang="en-US" altLang="zh-TW" dirty="0" smtClean="0"/>
              <a:t>Low </a:t>
            </a:r>
            <a:r>
              <a:rPr lang="en-US" altLang="zh-TW" dirty="0"/>
              <a:t>cost force feedback joystick, tactile glove</a:t>
            </a:r>
            <a:r>
              <a:rPr lang="en-US" altLang="zh-TW" dirty="0" smtClean="0"/>
              <a:t>. Authoring </a:t>
            </a:r>
            <a:r>
              <a:rPr lang="en-US" altLang="zh-TW" dirty="0"/>
              <a:t>tools for VR </a:t>
            </a:r>
            <a:r>
              <a:rPr lang="en-US" altLang="zh-TW" dirty="0" smtClean="0"/>
              <a:t>packages.</a:t>
            </a:r>
          </a:p>
          <a:p>
            <a:r>
              <a:rPr lang="en-US" altLang="zh-TW" dirty="0" smtClean="0"/>
              <a:t>Light </a:t>
            </a:r>
            <a:r>
              <a:rPr lang="en-US" altLang="zh-TW" dirty="0"/>
              <a:t>weight HMD, eyeglasses, stereo LCD.</a:t>
            </a:r>
            <a:endParaRPr lang="zh-TW"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6267" y="3677389"/>
            <a:ext cx="4320480" cy="34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8" y="1484784"/>
            <a:ext cx="892943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42</a:t>
            </a:fld>
            <a:endParaRPr lang="zh-TW" altLang="en-US"/>
          </a:p>
        </p:txBody>
      </p:sp>
      <p:cxnSp>
        <p:nvCxnSpPr>
          <p:cNvPr id="12" name="直線接點 11"/>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
        <p:nvSpPr>
          <p:cNvPr id="13" name="標題 1"/>
          <p:cNvSpPr>
            <a:spLocks noGrp="1"/>
          </p:cNvSpPr>
          <p:nvPr>
            <p:ph type="title"/>
          </p:nvPr>
        </p:nvSpPr>
        <p:spPr>
          <a:xfrm>
            <a:off x="457200" y="274638"/>
            <a:ext cx="8229600" cy="1143000"/>
          </a:xfrm>
        </p:spPr>
        <p:txBody>
          <a:bodyPr>
            <a:normAutofit fontScale="90000"/>
          </a:bodyPr>
          <a:lstStyle/>
          <a:p>
            <a:r>
              <a:rPr lang="en-US" altLang="zh-TW" b="1" dirty="0"/>
              <a:t>Virtual Reality</a:t>
            </a:r>
            <a:br>
              <a:rPr lang="en-US" altLang="zh-TW" b="1" dirty="0"/>
            </a:br>
            <a:r>
              <a:rPr lang="en-US" altLang="zh-TW" sz="3100" dirty="0"/>
              <a:t>Research Directions and Future </a:t>
            </a:r>
            <a:r>
              <a:rPr lang="en-US" altLang="zh-TW" sz="3100" dirty="0" smtClean="0"/>
              <a:t>Trend</a:t>
            </a:r>
            <a:endParaRPr lang="zh-TW" altLang="en-US" dirty="0"/>
          </a:p>
        </p:txBody>
      </p:sp>
    </p:spTree>
    <p:extLst>
      <p:ext uri="{BB962C8B-B14F-4D97-AF65-F5344CB8AC3E}">
        <p14:creationId xmlns:p14="http://schemas.microsoft.com/office/powerpoint/2010/main" val="3321665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43</a:t>
            </a:fld>
            <a:endParaRPr lang="zh-TW" altLang="en-US"/>
          </a:p>
        </p:txBody>
      </p:sp>
      <p:pic>
        <p:nvPicPr>
          <p:cNvPr id="8195" name="Picture 3" descr="C:\Users\tantofish\Desktop\P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11" y="404664"/>
            <a:ext cx="4816476" cy="222567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83568" y="127665"/>
            <a:ext cx="4572000" cy="276999"/>
          </a:xfrm>
          <a:prstGeom prst="rect">
            <a:avLst/>
          </a:prstGeom>
        </p:spPr>
        <p:txBody>
          <a:bodyPr>
            <a:spAutoFit/>
          </a:bodyPr>
          <a:lstStyle/>
          <a:p>
            <a:r>
              <a:rPr lang="en-US" altLang="zh-TW" sz="1200" dirty="0"/>
              <a:t>Force Feedback Joystick  (1995),   patented in Taiwan</a:t>
            </a:r>
            <a:endParaRPr lang="zh-TW" altLang="en-US" sz="1200" dirty="0"/>
          </a:p>
        </p:txBody>
      </p:sp>
      <p:sp>
        <p:nvSpPr>
          <p:cNvPr id="8" name="矩形 7"/>
          <p:cNvSpPr/>
          <p:nvPr/>
        </p:nvSpPr>
        <p:spPr>
          <a:xfrm>
            <a:off x="6444208" y="133499"/>
            <a:ext cx="1715534" cy="276999"/>
          </a:xfrm>
          <a:prstGeom prst="rect">
            <a:avLst/>
          </a:prstGeom>
        </p:spPr>
        <p:txBody>
          <a:bodyPr wrap="none">
            <a:spAutoFit/>
          </a:bodyPr>
          <a:lstStyle/>
          <a:p>
            <a:r>
              <a:rPr lang="en-US" altLang="zh-TW" sz="1200" dirty="0"/>
              <a:t>Molecular visualization</a:t>
            </a:r>
            <a:endParaRPr lang="zh-TW" altLang="en-US" sz="1200" dirty="0"/>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57771"/>
            <a:ext cx="29718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C:\Users\tantofish\Desktop\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602" y="2464470"/>
            <a:ext cx="2981325" cy="39709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tantofish\Desktop\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108" y="2978181"/>
            <a:ext cx="4438422" cy="330734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2123728" y="2701182"/>
            <a:ext cx="1051891" cy="276999"/>
          </a:xfrm>
          <a:prstGeom prst="rect">
            <a:avLst/>
          </a:prstGeom>
        </p:spPr>
        <p:txBody>
          <a:bodyPr wrap="none">
            <a:spAutoFit/>
          </a:bodyPr>
          <a:lstStyle/>
          <a:p>
            <a:r>
              <a:rPr lang="en-US" altLang="zh-TW" sz="1200" dirty="0"/>
              <a:t>Virtual Drum</a:t>
            </a:r>
            <a:endParaRPr lang="zh-TW" altLang="en-US" sz="1200" dirty="0"/>
          </a:p>
        </p:txBody>
      </p:sp>
    </p:spTree>
    <p:extLst>
      <p:ext uri="{BB962C8B-B14F-4D97-AF65-F5344CB8AC3E}">
        <p14:creationId xmlns:p14="http://schemas.microsoft.com/office/powerpoint/2010/main" val="2087740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44</a:t>
            </a:fld>
            <a:endParaRPr lang="zh-TW" altLang="en-US"/>
          </a:p>
        </p:txBody>
      </p:sp>
      <p:sp>
        <p:nvSpPr>
          <p:cNvPr id="6" name="標題 5"/>
          <p:cNvSpPr>
            <a:spLocks noGrp="1"/>
          </p:cNvSpPr>
          <p:nvPr>
            <p:ph type="title"/>
          </p:nvPr>
        </p:nvSpPr>
        <p:spPr/>
        <p:txBody>
          <a:bodyPr/>
          <a:lstStyle/>
          <a:p>
            <a:endParaRPr lang="zh-TW" altLang="en-US"/>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3772125" cy="594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C:\Users\tantofish\Desktop\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31142"/>
            <a:ext cx="4245396" cy="5762154"/>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92865"/>
            <a:ext cx="5844902" cy="3294920"/>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41" y="3487785"/>
            <a:ext cx="4338151" cy="2743788"/>
          </a:xfrm>
          <a:prstGeom prst="rect">
            <a:avLst/>
          </a:prstGeom>
        </p:spPr>
      </p:pic>
    </p:spTree>
    <p:extLst>
      <p:ext uri="{BB962C8B-B14F-4D97-AF65-F5344CB8AC3E}">
        <p14:creationId xmlns:p14="http://schemas.microsoft.com/office/powerpoint/2010/main" val="908742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b="1" dirty="0" smtClean="0"/>
              <a:t>Disney </a:t>
            </a:r>
            <a:r>
              <a:rPr lang="en-US" altLang="zh-TW" b="1" dirty="0"/>
              <a:t>Future World </a:t>
            </a:r>
            <a:r>
              <a:rPr lang="en-US" altLang="zh-TW" b="1" dirty="0" smtClean="0"/>
              <a:t>entertainment:</a:t>
            </a:r>
            <a:r>
              <a:rPr lang="en-US" altLang="zh-TW" b="1" dirty="0"/>
              <a:t/>
            </a:r>
            <a:br>
              <a:rPr lang="en-US" altLang="zh-TW" b="1" dirty="0"/>
            </a:br>
            <a:r>
              <a:rPr lang="en-US" altLang="zh-TW" b="1" dirty="0" smtClean="0"/>
              <a:t>VR  (since 1994)</a:t>
            </a:r>
            <a:endParaRPr lang="zh-TW" altLang="en-US" dirty="0"/>
          </a:p>
        </p:txBody>
      </p:sp>
      <p:sp>
        <p:nvSpPr>
          <p:cNvPr id="3" name="Content Placeholder 2"/>
          <p:cNvSpPr>
            <a:spLocks noGrp="1"/>
          </p:cNvSpPr>
          <p:nvPr>
            <p:ph idx="1"/>
          </p:nvPr>
        </p:nvSpPr>
        <p:spPr/>
        <p:txBody>
          <a:bodyPr/>
          <a:lstStyle/>
          <a:p>
            <a:r>
              <a:rPr lang="en-US" altLang="zh-TW" b="1" dirty="0"/>
              <a:t>Disney Vision Adventure: In Virtual Reality</a:t>
            </a:r>
            <a:r>
              <a:rPr lang="en-US" altLang="zh-TW" dirty="0"/>
              <a:t>, a show that took place in </a:t>
            </a:r>
            <a:r>
              <a:rPr lang="en-US" altLang="zh-TW" dirty="0" err="1">
                <a:hlinkClick r:id="rId2" tooltip="Innoventions (Epcot)"/>
              </a:rPr>
              <a:t>Innoventions</a:t>
            </a:r>
            <a:r>
              <a:rPr lang="en-US" altLang="zh-TW" dirty="0"/>
              <a:t> about how Disney movies are made using CGI technology featuring </a:t>
            </a:r>
            <a:r>
              <a:rPr lang="en-US" altLang="zh-TW" dirty="0">
                <a:hlinkClick r:id="rId3" tooltip="Iago"/>
              </a:rPr>
              <a:t>Iago</a:t>
            </a:r>
            <a:r>
              <a:rPr lang="en-US" altLang="zh-TW" dirty="0"/>
              <a:t> from </a:t>
            </a:r>
            <a:r>
              <a:rPr lang="en-US" altLang="zh-TW" i="1" dirty="0">
                <a:hlinkClick r:id="rId4" tooltip="Aladdin (1992 Disney film)"/>
              </a:rPr>
              <a:t>Aladdin</a:t>
            </a:r>
            <a:r>
              <a:rPr lang="en-US" altLang="zh-TW" dirty="0"/>
              <a:t>.</a:t>
            </a:r>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45</a:t>
            </a:fld>
            <a:endParaRPr lang="zh-TW" altLang="en-US"/>
          </a:p>
        </p:txBody>
      </p:sp>
    </p:spTree>
    <p:extLst>
      <p:ext uri="{BB962C8B-B14F-4D97-AF65-F5344CB8AC3E}">
        <p14:creationId xmlns:p14="http://schemas.microsoft.com/office/powerpoint/2010/main" val="2884369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dirty="0" smtClean="0"/>
              <a:t>Communications &amp; Multimedia Lab</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46</a:t>
            </a:fld>
            <a:endParaRPr lang="zh-TW" altLang="en-US"/>
          </a:p>
        </p:txBody>
      </p:sp>
      <p:sp>
        <p:nvSpPr>
          <p:cNvPr id="6" name="矩形 5"/>
          <p:cNvSpPr/>
          <p:nvPr/>
        </p:nvSpPr>
        <p:spPr>
          <a:xfrm>
            <a:off x="519848" y="218718"/>
            <a:ext cx="4392455" cy="307777"/>
          </a:xfrm>
          <a:prstGeom prst="rect">
            <a:avLst/>
          </a:prstGeom>
        </p:spPr>
        <p:txBody>
          <a:bodyPr wrap="square">
            <a:spAutoFit/>
          </a:bodyPr>
          <a:lstStyle/>
          <a:p>
            <a:r>
              <a:rPr lang="en-US" altLang="zh-TW" sz="1400" dirty="0"/>
              <a:t>In Epcot Center, Disney Worlds, Florida, USA, 1996</a:t>
            </a:r>
            <a:endParaRPr lang="zh-TW" altLang="en-US" sz="1400" dirty="0"/>
          </a:p>
        </p:txBody>
      </p:sp>
      <p:pic>
        <p:nvPicPr>
          <p:cNvPr id="10243" name="Picture 3" descr="C:\Users\tantofish\Desktop\22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848" y="563196"/>
            <a:ext cx="3980144" cy="574612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tantofish\Desktop\22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061" y="1556792"/>
            <a:ext cx="3881803" cy="291135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4644008" y="1233001"/>
            <a:ext cx="4411456" cy="307777"/>
          </a:xfrm>
          <a:prstGeom prst="rect">
            <a:avLst/>
          </a:prstGeom>
        </p:spPr>
        <p:txBody>
          <a:bodyPr wrap="square">
            <a:spAutoFit/>
          </a:bodyPr>
          <a:lstStyle/>
          <a:p>
            <a:r>
              <a:rPr lang="en-US" altLang="zh-TW" sz="1400" dirty="0"/>
              <a:t>In Pasteur Research Center, Strasbourg, France, 2005</a:t>
            </a:r>
            <a:endParaRPr lang="zh-TW" altLang="en-US" sz="1400" dirty="0"/>
          </a:p>
        </p:txBody>
      </p:sp>
    </p:spTree>
    <p:extLst>
      <p:ext uri="{BB962C8B-B14F-4D97-AF65-F5344CB8AC3E}">
        <p14:creationId xmlns:p14="http://schemas.microsoft.com/office/powerpoint/2010/main" val="3783453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47</a:t>
            </a:fld>
            <a:endParaRPr lang="zh-TW" altLang="en-US" dirty="0"/>
          </a:p>
        </p:txBody>
      </p:sp>
      <p:pic>
        <p:nvPicPr>
          <p:cNvPr id="112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162" y="189037"/>
            <a:ext cx="3672407" cy="275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162" y="3067104"/>
            <a:ext cx="3672406" cy="275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3753" y="5892078"/>
            <a:ext cx="4950296" cy="461665"/>
          </a:xfrm>
          <a:prstGeom prst="rect">
            <a:avLst/>
          </a:prstGeom>
        </p:spPr>
        <p:txBody>
          <a:bodyPr wrap="square">
            <a:spAutoFit/>
          </a:bodyPr>
          <a:lstStyle/>
          <a:p>
            <a:pPr algn="ctr"/>
            <a:r>
              <a:rPr lang="en-US" altLang="zh-TW" sz="1200" dirty="0"/>
              <a:t>Laparoscope(</a:t>
            </a:r>
            <a:r>
              <a:rPr lang="zh-TW" altLang="en-US" sz="1200" dirty="0"/>
              <a:t>內視鏡顯微手術</a:t>
            </a:r>
            <a:r>
              <a:rPr lang="en-US" altLang="zh-TW" sz="1200" dirty="0" smtClean="0"/>
              <a:t>)</a:t>
            </a:r>
          </a:p>
          <a:p>
            <a:r>
              <a:rPr lang="en-US" altLang="zh-TW" sz="1200" dirty="0" smtClean="0"/>
              <a:t>Large </a:t>
            </a:r>
            <a:r>
              <a:rPr lang="en-US" altLang="zh-TW" sz="1200" dirty="0"/>
              <a:t>number of medical doctors were trained in this way in France</a:t>
            </a:r>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9" y="189036"/>
            <a:ext cx="3672407" cy="275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007267" y="2937114"/>
            <a:ext cx="1665969" cy="276999"/>
          </a:xfrm>
          <a:prstGeom prst="rect">
            <a:avLst/>
          </a:prstGeom>
        </p:spPr>
        <p:txBody>
          <a:bodyPr wrap="none">
            <a:spAutoFit/>
          </a:bodyPr>
          <a:lstStyle/>
          <a:p>
            <a:r>
              <a:rPr lang="en-US" altLang="zh-TW" sz="1200" dirty="0"/>
              <a:t>Remote Robot Surgery</a:t>
            </a:r>
            <a:endParaRPr lang="zh-TW" altLang="en-US" sz="1200" dirty="0"/>
          </a:p>
        </p:txBody>
      </p:sp>
      <p:pic>
        <p:nvPicPr>
          <p:cNvPr id="1127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214113"/>
            <a:ext cx="3672406" cy="275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5973359" y="5984412"/>
            <a:ext cx="2039341" cy="276999"/>
          </a:xfrm>
          <a:prstGeom prst="rect">
            <a:avLst/>
          </a:prstGeom>
        </p:spPr>
        <p:txBody>
          <a:bodyPr wrap="none">
            <a:spAutoFit/>
          </a:bodyPr>
          <a:lstStyle/>
          <a:p>
            <a:r>
              <a:rPr lang="en-US" altLang="zh-TW" sz="1200" dirty="0"/>
              <a:t>Sewing simulation: tie knots</a:t>
            </a:r>
            <a:endParaRPr lang="zh-TW" altLang="en-US" sz="1200" dirty="0"/>
          </a:p>
        </p:txBody>
      </p:sp>
    </p:spTree>
    <p:extLst>
      <p:ext uri="{BB962C8B-B14F-4D97-AF65-F5344CB8AC3E}">
        <p14:creationId xmlns:p14="http://schemas.microsoft.com/office/powerpoint/2010/main" val="17526875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Data glove (1995)</a:t>
            </a:r>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708" y="1700808"/>
            <a:ext cx="8130731" cy="4215935"/>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48</a:t>
            </a:fld>
            <a:endParaRPr lang="zh-TW" altLang="en-US"/>
          </a:p>
        </p:txBody>
      </p:sp>
    </p:spTree>
    <p:extLst>
      <p:ext uri="{BB962C8B-B14F-4D97-AF65-F5344CB8AC3E}">
        <p14:creationId xmlns:p14="http://schemas.microsoft.com/office/powerpoint/2010/main" val="2770525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60648"/>
            <a:ext cx="7272808" cy="3840238"/>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49</a:t>
            </a:fld>
            <a:endParaRPr lang="zh-TW"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221088"/>
            <a:ext cx="3888432" cy="2253972"/>
          </a:xfrm>
          <a:prstGeom prst="rect">
            <a:avLst/>
          </a:prstGeom>
        </p:spPr>
      </p:pic>
    </p:spTree>
    <p:extLst>
      <p:ext uri="{BB962C8B-B14F-4D97-AF65-F5344CB8AC3E}">
        <p14:creationId xmlns:p14="http://schemas.microsoft.com/office/powerpoint/2010/main" val="4174619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706090"/>
          </a:xfrm>
        </p:spPr>
        <p:txBody>
          <a:bodyPr>
            <a:normAutofit fontScale="90000"/>
          </a:bodyPr>
          <a:lstStyle/>
          <a:p>
            <a:r>
              <a:rPr lang="en-US" altLang="zh-TW" b="1" dirty="0" smtClean="0">
                <a:latin typeface="標楷體" pitchFamily="65" charset="-120"/>
                <a:ea typeface="標楷體" pitchFamily="65" charset="-120"/>
              </a:rPr>
              <a:t>Virtual Reality(</a:t>
            </a:r>
            <a:r>
              <a:rPr lang="zh-TW" altLang="en-US" b="1" dirty="0" smtClean="0">
                <a:latin typeface="標楷體" pitchFamily="65" charset="-120"/>
                <a:ea typeface="標楷體" pitchFamily="65" charset="-120"/>
              </a:rPr>
              <a:t>虛</a:t>
            </a:r>
            <a:r>
              <a:rPr lang="zh-TW" altLang="en-US" b="1" dirty="0">
                <a:latin typeface="標楷體" pitchFamily="65" charset="-120"/>
                <a:ea typeface="標楷體" pitchFamily="65" charset="-120"/>
              </a:rPr>
              <a:t>擬實</a:t>
            </a:r>
            <a:r>
              <a:rPr lang="zh-TW" altLang="en-US" b="1" dirty="0" smtClean="0">
                <a:latin typeface="標楷體" pitchFamily="65" charset="-120"/>
                <a:ea typeface="標楷體" pitchFamily="65" charset="-120"/>
              </a:rPr>
              <a:t>境</a:t>
            </a:r>
            <a:r>
              <a:rPr lang="en-US" altLang="zh-TW" b="1" dirty="0" smtClean="0">
                <a:latin typeface="標楷體" pitchFamily="65" charset="-120"/>
                <a:ea typeface="標楷體" pitchFamily="65" charset="-120"/>
              </a:rPr>
              <a:t>)</a:t>
            </a:r>
            <a:endParaRPr lang="zh-TW" altLang="en-US" b="1" dirty="0">
              <a:latin typeface="標楷體" pitchFamily="65" charset="-120"/>
              <a:ea typeface="標楷體" pitchFamily="65" charset="-120"/>
            </a:endParaRPr>
          </a:p>
        </p:txBody>
      </p:sp>
      <p:sp>
        <p:nvSpPr>
          <p:cNvPr id="3" name="內容版面配置區 2"/>
          <p:cNvSpPr>
            <a:spLocks noGrp="1"/>
          </p:cNvSpPr>
          <p:nvPr>
            <p:ph idx="1"/>
          </p:nvPr>
        </p:nvSpPr>
        <p:spPr>
          <a:xfrm>
            <a:off x="179512" y="908720"/>
            <a:ext cx="8856984" cy="5688632"/>
          </a:xfrm>
        </p:spPr>
        <p:txBody>
          <a:bodyPr>
            <a:normAutofit fontScale="70000" lnSpcReduction="20000"/>
          </a:bodyPr>
          <a:lstStyle/>
          <a:p>
            <a:pPr marL="0" indent="0">
              <a:buNone/>
            </a:pPr>
            <a:r>
              <a:rPr lang="en-US" altLang="zh-TW" b="1" dirty="0" smtClean="0"/>
              <a:t>In Chinese</a:t>
            </a:r>
          </a:p>
          <a:p>
            <a:pPr marL="457200" lvl="1" indent="0">
              <a:buNone/>
            </a:pPr>
            <a:r>
              <a:rPr lang="zh-TW" altLang="en-US" sz="2200" dirty="0" smtClean="0">
                <a:latin typeface="標楷體" pitchFamily="65" charset="-120"/>
                <a:ea typeface="標楷體" pitchFamily="65" charset="-120"/>
              </a:rPr>
              <a:t>　　虛擬</a:t>
            </a:r>
            <a:r>
              <a:rPr lang="zh-TW" altLang="en-US" sz="2200" dirty="0">
                <a:latin typeface="標楷體" pitchFamily="65" charset="-120"/>
                <a:ea typeface="標楷體" pitchFamily="65" charset="-120"/>
              </a:rPr>
              <a:t>實境的基本原理在於利用電腦產生並控制一個虛擬的世界，在此虛擬世界中，可以感受到如同處於一個真實的環境</a:t>
            </a:r>
            <a:r>
              <a:rPr lang="zh-TW" altLang="en-US" sz="2200" dirty="0" smtClean="0">
                <a:latin typeface="標楷體" pitchFamily="65" charset="-120"/>
                <a:ea typeface="標楷體" pitchFamily="65" charset="-120"/>
              </a:rPr>
              <a:t>。</a:t>
            </a:r>
            <a:endParaRPr lang="en-US" altLang="zh-TW" sz="2200" dirty="0" smtClean="0">
              <a:latin typeface="標楷體" pitchFamily="65" charset="-120"/>
              <a:ea typeface="標楷體" pitchFamily="65" charset="-120"/>
            </a:endParaRPr>
          </a:p>
          <a:p>
            <a:pPr marL="457200" lvl="1" indent="0">
              <a:buNone/>
            </a:pPr>
            <a:endParaRPr lang="en-US" altLang="zh-TW" sz="2200" dirty="0">
              <a:latin typeface="標楷體" pitchFamily="65" charset="-120"/>
              <a:ea typeface="標楷體" pitchFamily="65" charset="-120"/>
            </a:endParaRPr>
          </a:p>
          <a:p>
            <a:pPr marL="0" indent="0">
              <a:buNone/>
            </a:pPr>
            <a:r>
              <a:rPr lang="en-US" altLang="zh-TW" b="1" dirty="0" smtClean="0"/>
              <a:t>Textbook</a:t>
            </a:r>
            <a:r>
              <a:rPr lang="en-US" altLang="zh-TW" dirty="0" smtClean="0"/>
              <a:t> </a:t>
            </a:r>
            <a:r>
              <a:rPr lang="en-US" altLang="zh-TW" b="1" dirty="0" smtClean="0"/>
              <a:t>Definition</a:t>
            </a:r>
            <a:endParaRPr lang="en-US" altLang="zh-TW" dirty="0" smtClean="0"/>
          </a:p>
          <a:p>
            <a:pPr marL="457200" lvl="1" indent="0" algn="just">
              <a:buNone/>
            </a:pPr>
            <a:r>
              <a:rPr lang="zh-TW" altLang="en-US" sz="2400" dirty="0" smtClean="0"/>
              <a:t>　　</a:t>
            </a:r>
            <a:r>
              <a:rPr lang="en-US" altLang="zh-TW" sz="2400" dirty="0" smtClean="0"/>
              <a:t>a </a:t>
            </a:r>
            <a:r>
              <a:rPr lang="en-US" altLang="zh-TW" sz="2400" dirty="0"/>
              <a:t>medium composed of interactive computer simulations that sense the participant's position and actions and replace or augment the feedback to one or more senses, giving the </a:t>
            </a:r>
            <a:r>
              <a:rPr lang="en-US" altLang="zh-TW" sz="2400" dirty="0" smtClean="0"/>
              <a:t>feeling of </a:t>
            </a:r>
            <a:r>
              <a:rPr lang="en-US" altLang="zh-TW" sz="2400" dirty="0"/>
              <a:t>being mentally immersed or present in the simulation (</a:t>
            </a:r>
            <a:r>
              <a:rPr lang="en-US" altLang="zh-TW" sz="2400" dirty="0" smtClean="0"/>
              <a:t>a virtual </a:t>
            </a:r>
            <a:r>
              <a:rPr lang="en-US" altLang="zh-TW" sz="2400" dirty="0"/>
              <a:t>world</a:t>
            </a:r>
            <a:r>
              <a:rPr lang="en-US" altLang="zh-TW" sz="2400" dirty="0" smtClean="0"/>
              <a:t>).</a:t>
            </a:r>
          </a:p>
          <a:p>
            <a:pPr marL="457200" lvl="1" indent="0" algn="just">
              <a:buNone/>
            </a:pPr>
            <a:endParaRPr lang="en-US" altLang="zh-TW" sz="2400" dirty="0" smtClean="0"/>
          </a:p>
          <a:p>
            <a:pPr marL="0" indent="0" algn="just">
              <a:buNone/>
            </a:pPr>
            <a:r>
              <a:rPr lang="en-US" altLang="zh-TW" b="1" dirty="0" smtClean="0"/>
              <a:t>The </a:t>
            </a:r>
            <a:r>
              <a:rPr lang="en-US" altLang="zh-TW" b="1" dirty="0"/>
              <a:t>Ultimate </a:t>
            </a:r>
            <a:r>
              <a:rPr lang="en-US" altLang="zh-TW" b="1" dirty="0" smtClean="0"/>
              <a:t>Display</a:t>
            </a:r>
          </a:p>
          <a:p>
            <a:pPr marL="457200" lvl="1" indent="0" algn="just">
              <a:buNone/>
            </a:pPr>
            <a:r>
              <a:rPr lang="zh-TW" altLang="en-US" sz="2400" dirty="0" smtClean="0"/>
              <a:t>　　</a:t>
            </a:r>
            <a:r>
              <a:rPr lang="en-US" altLang="zh-TW" sz="2400" dirty="0" smtClean="0"/>
              <a:t>The </a:t>
            </a:r>
            <a:r>
              <a:rPr lang="en-US" altLang="zh-TW" sz="2400" dirty="0"/>
              <a:t>ultimate display would be a room within which </a:t>
            </a:r>
            <a:r>
              <a:rPr lang="en-US" altLang="zh-TW" sz="2400" dirty="0" smtClean="0"/>
              <a:t>the computer </a:t>
            </a:r>
            <a:r>
              <a:rPr lang="en-US" altLang="zh-TW" sz="2400" dirty="0"/>
              <a:t>can control the existence of matter. Such a </a:t>
            </a:r>
            <a:r>
              <a:rPr lang="en-US" altLang="zh-TW" sz="2400" dirty="0" smtClean="0"/>
              <a:t>display could </a:t>
            </a:r>
            <a:r>
              <a:rPr lang="en-US" altLang="zh-TW" sz="2400" dirty="0"/>
              <a:t>literally be the Wonderland into which Alice walked</a:t>
            </a:r>
            <a:r>
              <a:rPr lang="en-US" altLang="zh-TW" sz="2400" dirty="0" smtClean="0"/>
              <a:t>.     - Ivan </a:t>
            </a:r>
            <a:r>
              <a:rPr lang="en-US" altLang="zh-TW" sz="2400" dirty="0"/>
              <a:t>E. Sutherland [1965] </a:t>
            </a:r>
            <a:r>
              <a:rPr lang="en-US" altLang="zh-TW" sz="2400" dirty="0" smtClean="0">
                <a:latin typeface="標楷體" pitchFamily="65" charset="-120"/>
                <a:ea typeface="標楷體" pitchFamily="65" charset="-120"/>
              </a:rPr>
              <a:t>Father of CG and VR</a:t>
            </a:r>
          </a:p>
          <a:p>
            <a:pPr marL="0" indent="0">
              <a:buNone/>
            </a:pPr>
            <a:r>
              <a:rPr lang="en-US" altLang="zh-TW" sz="3100" b="1" dirty="0" smtClean="0"/>
              <a:t>Cyberspace</a:t>
            </a:r>
            <a:r>
              <a:rPr lang="en-US" altLang="zh-TW" sz="3100" dirty="0" smtClean="0"/>
              <a:t> </a:t>
            </a:r>
            <a:endParaRPr lang="en-US" altLang="zh-TW" sz="3100" dirty="0"/>
          </a:p>
          <a:p>
            <a:pPr marL="457200" lvl="1" indent="0" algn="just">
              <a:buNone/>
            </a:pPr>
            <a:r>
              <a:rPr lang="zh-TW" altLang="en-US" sz="2400" dirty="0" smtClean="0"/>
              <a:t>　　</a:t>
            </a:r>
            <a:r>
              <a:rPr lang="en-US" altLang="zh-TW" sz="2400" dirty="0" smtClean="0"/>
              <a:t>a </a:t>
            </a:r>
            <a:r>
              <a:rPr lang="en-US" altLang="zh-TW" sz="2400" dirty="0"/>
              <a:t>location that exists only in the minds of the participants, often as a result of technology that </a:t>
            </a:r>
            <a:r>
              <a:rPr lang="en-US" altLang="zh-TW" sz="2400" dirty="0" smtClean="0"/>
              <a:t>enables</a:t>
            </a:r>
            <a:r>
              <a:rPr lang="zh-TW" altLang="en-US" sz="2400" dirty="0"/>
              <a:t> </a:t>
            </a:r>
            <a:r>
              <a:rPr lang="en-US" altLang="zh-TW" sz="2400" dirty="0" smtClean="0"/>
              <a:t>geographically </a:t>
            </a:r>
            <a:r>
              <a:rPr lang="en-US" altLang="zh-TW" sz="2400" dirty="0"/>
              <a:t>distant people to interactively communicate</a:t>
            </a:r>
            <a:r>
              <a:rPr lang="en-US" altLang="zh-TW" sz="2400" dirty="0" smtClean="0"/>
              <a:t>.</a:t>
            </a:r>
          </a:p>
          <a:p>
            <a:pPr marL="0" indent="0">
              <a:buNone/>
            </a:pPr>
            <a:r>
              <a:rPr lang="en-US" altLang="zh-TW" sz="3100" b="1" dirty="0"/>
              <a:t>Augmented </a:t>
            </a:r>
            <a:r>
              <a:rPr lang="en-US" altLang="zh-TW" sz="3100" b="1" dirty="0" smtClean="0"/>
              <a:t>Reality</a:t>
            </a:r>
            <a:r>
              <a:rPr lang="en-US" altLang="zh-TW" sz="3100" dirty="0" smtClean="0"/>
              <a:t> </a:t>
            </a:r>
            <a:endParaRPr lang="en-US" altLang="zh-TW" sz="3100" dirty="0"/>
          </a:p>
          <a:p>
            <a:pPr marL="457200" lvl="1" indent="0" algn="just">
              <a:buNone/>
            </a:pPr>
            <a:r>
              <a:rPr lang="zh-TW" altLang="en-US" sz="2400" dirty="0" smtClean="0"/>
              <a:t>　　</a:t>
            </a:r>
            <a:r>
              <a:rPr lang="en-US" altLang="zh-TW" sz="2400" dirty="0" smtClean="0"/>
              <a:t>a </a:t>
            </a:r>
            <a:r>
              <a:rPr lang="en-US" altLang="zh-TW" sz="2400" dirty="0"/>
              <a:t>type of virtual reality in which synthetic stimuli are registered with and superimposed on real-world </a:t>
            </a:r>
            <a:r>
              <a:rPr lang="en-US" altLang="zh-TW" sz="2400" dirty="0" smtClean="0"/>
              <a:t>objects; often </a:t>
            </a:r>
            <a:r>
              <a:rPr lang="en-US" altLang="zh-TW" sz="2400" dirty="0"/>
              <a:t>used to make information otherwise imperceptible to </a:t>
            </a:r>
            <a:r>
              <a:rPr lang="en-US" altLang="zh-TW" sz="2400" dirty="0" smtClean="0"/>
              <a:t>human senses </a:t>
            </a:r>
            <a:r>
              <a:rPr lang="en-US" altLang="zh-TW" sz="2400" dirty="0"/>
              <a:t>perceptible.</a:t>
            </a:r>
            <a:endParaRPr lang="zh-TW" altLang="en-US" sz="2200" dirty="0">
              <a:latin typeface="標楷體" pitchFamily="65" charset="-120"/>
              <a:ea typeface="標楷體" pitchFamily="65" charset="-12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a:t>
            </a:fld>
            <a:endParaRPr lang="zh-TW" altLang="en-US"/>
          </a:p>
        </p:txBody>
      </p:sp>
    </p:spTree>
    <p:extLst>
      <p:ext uri="{BB962C8B-B14F-4D97-AF65-F5344CB8AC3E}">
        <p14:creationId xmlns:p14="http://schemas.microsoft.com/office/powerpoint/2010/main" val="1782691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Human Factors</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Visual acuity: eye’s ability to distinguish two points of light is limited to 1.5 – 2.0 mm at a distance of 10 meters. (or 2 microns on the retina)</a:t>
            </a:r>
          </a:p>
          <a:p>
            <a:r>
              <a:rPr lang="en-US" altLang="zh-TW" dirty="0" smtClean="0"/>
              <a:t>Sound: at 0 degree Celsius, travels at 331 meters per second</a:t>
            </a:r>
          </a:p>
          <a:p>
            <a:r>
              <a:rPr lang="en-US" altLang="zh-TW" dirty="0" smtClean="0"/>
              <a:t>Hearing range for a young healthy person, 20Hz to 20KHz</a:t>
            </a:r>
          </a:p>
          <a:p>
            <a:r>
              <a:rPr lang="en-US" altLang="zh-TW" dirty="0" smtClean="0"/>
              <a:t>Tactile: (receptors, </a:t>
            </a:r>
            <a:r>
              <a:rPr lang="en-US" altLang="zh-TW" dirty="0" err="1" smtClean="0"/>
              <a:t>Pacinian</a:t>
            </a:r>
            <a:r>
              <a:rPr lang="en-US" altLang="zh-TW" dirty="0" smtClean="0"/>
              <a:t> corpuscles) respond to frequencies 30-700Hz</a:t>
            </a:r>
          </a:p>
          <a:p>
            <a:pPr>
              <a:buNone/>
            </a:pPr>
            <a:r>
              <a:rPr lang="en-US" altLang="zh-TW" sz="1900" smtClean="0"/>
              <a:t>        PS</a:t>
            </a:r>
            <a:r>
              <a:rPr lang="en-US" altLang="zh-TW" sz="1900" dirty="0" smtClean="0"/>
              <a:t>: </a:t>
            </a:r>
            <a:r>
              <a:rPr lang="zh-TW" altLang="en-US" sz="1900" dirty="0" smtClean="0"/>
              <a:t>感覺神經末梢一種層狀囊包</a:t>
            </a:r>
          </a:p>
          <a:p>
            <a:endParaRPr lang="en-US"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50</a:t>
            </a:fld>
            <a:endParaRPr lang="zh-TW" altLang="en-US"/>
          </a:p>
        </p:txBody>
      </p:sp>
    </p:spTree>
    <p:extLst>
      <p:ext uri="{BB962C8B-B14F-4D97-AF65-F5344CB8AC3E}">
        <p14:creationId xmlns:p14="http://schemas.microsoft.com/office/powerpoint/2010/main" val="37373538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Human factors part 2</a:t>
            </a:r>
            <a:endParaRPr lang="zh-TW" altLang="en-US" dirty="0"/>
          </a:p>
        </p:txBody>
      </p:sp>
      <p:sp>
        <p:nvSpPr>
          <p:cNvPr id="3" name="內容版面配置區 2"/>
          <p:cNvSpPr>
            <a:spLocks noGrp="1"/>
          </p:cNvSpPr>
          <p:nvPr>
            <p:ph idx="1"/>
          </p:nvPr>
        </p:nvSpPr>
        <p:spPr/>
        <p:txBody>
          <a:bodyPr/>
          <a:lstStyle/>
          <a:p>
            <a:r>
              <a:rPr lang="en-US" altLang="zh-TW" dirty="0" smtClean="0"/>
              <a:t>Sensing equilibrium and head rotation: (human ears) the  semicircular ducts (</a:t>
            </a:r>
            <a:r>
              <a:rPr lang="zh-TW" altLang="en-US" dirty="0" smtClean="0"/>
              <a:t>半規管</a:t>
            </a:r>
            <a:r>
              <a:rPr lang="en-US" altLang="zh-TW" dirty="0" smtClean="0"/>
              <a:t>)</a:t>
            </a:r>
            <a:r>
              <a:rPr lang="zh-TW" altLang="en-US" dirty="0" smtClean="0"/>
              <a:t> </a:t>
            </a:r>
            <a:r>
              <a:rPr lang="en-US" altLang="zh-TW" dirty="0" smtClean="0"/>
              <a:t>are sensitive enough to detect angular acceleration of 1 degree per second squared.</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51</a:t>
            </a:fld>
            <a:endParaRPr lang="zh-TW" altLang="en-US"/>
          </a:p>
        </p:txBody>
      </p:sp>
      <p:pic>
        <p:nvPicPr>
          <p:cNvPr id="6" name="圖片 5" descr="Semicircular_duct.gif"/>
          <p:cNvPicPr>
            <a:picLocks noChangeAspect="1"/>
          </p:cNvPicPr>
          <p:nvPr/>
        </p:nvPicPr>
        <p:blipFill>
          <a:blip r:embed="rId2" cstate="print"/>
          <a:stretch>
            <a:fillRect/>
          </a:stretch>
        </p:blipFill>
        <p:spPr>
          <a:xfrm>
            <a:off x="576262" y="3789040"/>
            <a:ext cx="7991475" cy="2808312"/>
          </a:xfrm>
          <a:prstGeom prst="rect">
            <a:avLst/>
          </a:prstGeom>
        </p:spPr>
      </p:pic>
    </p:spTree>
    <p:extLst>
      <p:ext uri="{BB962C8B-B14F-4D97-AF65-F5344CB8AC3E}">
        <p14:creationId xmlns:p14="http://schemas.microsoft.com/office/powerpoint/2010/main" val="42527695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smtClean="0"/>
              <a:t>The semicircular ducts provide sensory input for experiences of rotary movements. They are oriented along the </a:t>
            </a:r>
            <a:r>
              <a:rPr lang="en-US" altLang="zh-TW" dirty="0" smtClean="0">
                <a:hlinkClick r:id="rId2" tooltip="Aircraft principal axes"/>
              </a:rPr>
              <a:t>pitch, roll, and yaw axes</a:t>
            </a:r>
            <a:r>
              <a:rPr lang="en-US" altLang="zh-TW" dirty="0" smtClean="0"/>
              <a:t>.</a:t>
            </a:r>
          </a:p>
          <a:p>
            <a:endParaRPr lang="en-US" altLang="zh-TW" dirty="0" smtClean="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52</a:t>
            </a:fld>
            <a:endParaRPr lang="zh-TW" altLang="en-US"/>
          </a:p>
        </p:txBody>
      </p:sp>
      <p:pic>
        <p:nvPicPr>
          <p:cNvPr id="6" name="圖片 5" descr="Pitch_Roll_Yaw_angles.png"/>
          <p:cNvPicPr>
            <a:picLocks noChangeAspect="1"/>
          </p:cNvPicPr>
          <p:nvPr/>
        </p:nvPicPr>
        <p:blipFill>
          <a:blip r:embed="rId3" cstate="print"/>
          <a:stretch>
            <a:fillRect/>
          </a:stretch>
        </p:blipFill>
        <p:spPr>
          <a:xfrm>
            <a:off x="827584" y="4005064"/>
            <a:ext cx="5585944" cy="2852936"/>
          </a:xfrm>
          <a:prstGeom prst="rect">
            <a:avLst/>
          </a:prstGeom>
        </p:spPr>
      </p:pic>
    </p:spTree>
    <p:extLst>
      <p:ext uri="{BB962C8B-B14F-4D97-AF65-F5344CB8AC3E}">
        <p14:creationId xmlns:p14="http://schemas.microsoft.com/office/powerpoint/2010/main" val="35101010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Short questions</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53</a:t>
            </a:fld>
            <a:endParaRPr lang="zh-TW" altLang="en-US"/>
          </a:p>
        </p:txBody>
      </p:sp>
      <p:sp>
        <p:nvSpPr>
          <p:cNvPr id="7" name="內容版面配置區 6"/>
          <p:cNvSpPr>
            <a:spLocks noGrp="1"/>
          </p:cNvSpPr>
          <p:nvPr>
            <p:ph idx="1"/>
          </p:nvPr>
        </p:nvSpPr>
        <p:spPr/>
        <p:txBody>
          <a:bodyPr>
            <a:normAutofit fontScale="92500"/>
          </a:bodyPr>
          <a:lstStyle/>
          <a:p>
            <a:r>
              <a:rPr lang="en-US" altLang="zh-TW" dirty="0" smtClean="0"/>
              <a:t>(a) Is a typical RPG (role playing game) game considered VR technology? Why and why not?</a:t>
            </a:r>
            <a:endParaRPr lang="zh-TW" altLang="zh-TW" dirty="0" smtClean="0"/>
          </a:p>
          <a:p>
            <a:r>
              <a:rPr lang="en-US" altLang="zh-TW" dirty="0" smtClean="0"/>
              <a:t>(b) What is motion parallax? How to estimate the thickness of a brick if front of us, if we have only one good eye and the other eye is blind?</a:t>
            </a:r>
            <a:endParaRPr lang="zh-TW" altLang="zh-TW" dirty="0" smtClean="0"/>
          </a:p>
          <a:p>
            <a:r>
              <a:rPr lang="en-US" altLang="zh-TW" dirty="0" smtClean="0"/>
              <a:t>(c) Please describe three cases where it is easy to cause “motion sickness”, why?</a:t>
            </a:r>
            <a:endParaRPr lang="zh-TW" altLang="zh-TW" dirty="0" smtClean="0"/>
          </a:p>
          <a:p>
            <a:r>
              <a:rPr lang="en-US" altLang="zh-TW" dirty="0" smtClean="0"/>
              <a:t> </a:t>
            </a:r>
            <a:endParaRPr lang="zh-TW" altLang="zh-TW" dirty="0" smtClean="0"/>
          </a:p>
          <a:p>
            <a:endParaRPr lang="zh-TW" altLang="en-US" dirty="0"/>
          </a:p>
        </p:txBody>
      </p:sp>
    </p:spTree>
    <p:extLst>
      <p:ext uri="{BB962C8B-B14F-4D97-AF65-F5344CB8AC3E}">
        <p14:creationId xmlns:p14="http://schemas.microsoft.com/office/powerpoint/2010/main" val="3331037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Motion sickness</a:t>
            </a:r>
            <a:endParaRPr lang="zh-TW" altLang="en-US" dirty="0"/>
          </a:p>
        </p:txBody>
      </p:sp>
      <p:sp>
        <p:nvSpPr>
          <p:cNvPr id="3" name="內容版面配置區 2"/>
          <p:cNvSpPr>
            <a:spLocks noGrp="1"/>
          </p:cNvSpPr>
          <p:nvPr>
            <p:ph idx="1"/>
          </p:nvPr>
        </p:nvSpPr>
        <p:spPr/>
        <p:txBody>
          <a:bodyPr/>
          <a:lstStyle/>
          <a:p>
            <a:r>
              <a:rPr lang="en-US" altLang="zh-TW" dirty="0" smtClean="0"/>
              <a:t>In boat rides</a:t>
            </a:r>
          </a:p>
          <a:p>
            <a:r>
              <a:rPr lang="en-US" altLang="zh-TW" dirty="0" smtClean="0"/>
              <a:t>Driving in mountain roads</a:t>
            </a:r>
          </a:p>
          <a:p>
            <a:r>
              <a:rPr lang="en-US" altLang="zh-TW" dirty="0" smtClean="0"/>
              <a:t>Inconsistent sensing of eyes and ears (semi-circular ducts), and one is </a:t>
            </a:r>
            <a:r>
              <a:rPr lang="en-US" altLang="zh-TW" smtClean="0"/>
              <a:t>fixed while the other </a:t>
            </a:r>
            <a:r>
              <a:rPr lang="en-US" altLang="zh-TW" dirty="0" smtClean="0"/>
              <a:t>one is moving.</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54</a:t>
            </a:fld>
            <a:endParaRPr lang="zh-TW" altLang="en-US"/>
          </a:p>
        </p:txBody>
      </p:sp>
    </p:spTree>
    <p:extLst>
      <p:ext uri="{BB962C8B-B14F-4D97-AF65-F5344CB8AC3E}">
        <p14:creationId xmlns:p14="http://schemas.microsoft.com/office/powerpoint/2010/main" val="58268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Virtual Reality TERM PROJECT LISTING</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a:xfrm>
            <a:off x="457200" y="980728"/>
            <a:ext cx="8229600" cy="5145435"/>
          </a:xfrm>
        </p:spPr>
        <p:txBody>
          <a:bodyPr>
            <a:normAutofit fontScale="92500" lnSpcReduction="20000"/>
          </a:bodyPr>
          <a:lstStyle/>
          <a:p>
            <a:pPr lvl="0">
              <a:buNone/>
            </a:pPr>
            <a:r>
              <a:rPr lang="en-US" altLang="zh-TW" dirty="0" smtClean="0"/>
              <a:t>Pure VR/AR oriented:</a:t>
            </a:r>
            <a:endParaRPr lang="zh-TW" altLang="zh-TW" dirty="0" smtClean="0"/>
          </a:p>
          <a:p>
            <a:pPr marL="514350" lvl="0" indent="-514350">
              <a:buFont typeface="+mj-lt"/>
              <a:buAutoNum type="arabicPeriod"/>
            </a:pPr>
            <a:r>
              <a:rPr lang="en-US" altLang="zh-TW" dirty="0" smtClean="0"/>
              <a:t>A 3D sound Synthesizer + HMD</a:t>
            </a:r>
            <a:endParaRPr lang="zh-TW" altLang="zh-TW" dirty="0" smtClean="0"/>
          </a:p>
          <a:p>
            <a:pPr marL="514350" lvl="0" indent="-514350">
              <a:buFont typeface="+mj-lt"/>
              <a:buAutoNum type="arabicPeriod"/>
            </a:pPr>
            <a:r>
              <a:rPr lang="en-US" altLang="zh-TW" dirty="0" smtClean="0"/>
              <a:t>An optical tracker (church’s algorithm) + HMD</a:t>
            </a:r>
            <a:endParaRPr lang="zh-TW" altLang="zh-TW" dirty="0" smtClean="0"/>
          </a:p>
          <a:p>
            <a:pPr marL="514350" lvl="0" indent="-514350">
              <a:buFont typeface="+mj-lt"/>
              <a:buAutoNum type="arabicPeriod"/>
            </a:pPr>
            <a:r>
              <a:rPr lang="en-US" altLang="zh-TW" dirty="0" smtClean="0"/>
              <a:t>Virtual objects (molecules, etc.) manipulation</a:t>
            </a:r>
          </a:p>
          <a:p>
            <a:pPr marL="0" lvl="0" indent="0">
              <a:buNone/>
            </a:pPr>
            <a:r>
              <a:rPr lang="en-US" altLang="zh-TW" dirty="0"/>
              <a:t> </a:t>
            </a:r>
            <a:r>
              <a:rPr lang="en-US" altLang="zh-TW" dirty="0" smtClean="0"/>
              <a:t>     with HMD</a:t>
            </a:r>
            <a:endParaRPr lang="zh-TW" altLang="zh-TW" dirty="0" smtClean="0"/>
          </a:p>
          <a:p>
            <a:pPr marL="514350" lvl="0" indent="-514350">
              <a:buAutoNum type="arabicPeriod" startAt="4"/>
            </a:pPr>
            <a:r>
              <a:rPr lang="en-US" altLang="zh-TW" dirty="0" smtClean="0"/>
              <a:t>A force feedback application</a:t>
            </a:r>
            <a:endParaRPr lang="en-US" altLang="zh-TW" dirty="0"/>
          </a:p>
          <a:p>
            <a:pPr marL="514350" lvl="0" indent="-514350">
              <a:buAutoNum type="arabicPeriod" startAt="4"/>
            </a:pPr>
            <a:r>
              <a:rPr lang="en-US" altLang="zh-TW" dirty="0" smtClean="0"/>
              <a:t>Virtual design using Cardboard HMD (house construction, interior design, lighting simulation etc.)</a:t>
            </a:r>
            <a:endParaRPr lang="zh-TW" altLang="zh-TW" dirty="0" smtClean="0"/>
          </a:p>
          <a:p>
            <a:pPr marL="0" lvl="0" indent="0">
              <a:buNone/>
            </a:pPr>
            <a:r>
              <a:rPr lang="en-US" altLang="zh-TW" dirty="0" smtClean="0"/>
              <a:t>6.  Choose your own projects: Human Computer Interfaces, Installation Arts, Games, etc.</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55</a:t>
            </a:fld>
            <a:endParaRPr lang="zh-TW" altLang="en-US"/>
          </a:p>
        </p:txBody>
      </p:sp>
    </p:spTree>
    <p:extLst>
      <p:ext uri="{BB962C8B-B14F-4D97-AF65-F5344CB8AC3E}">
        <p14:creationId xmlns:p14="http://schemas.microsoft.com/office/powerpoint/2010/main" val="13151085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lvl="0"/>
            <a:r>
              <a:rPr lang="en-US" altLang="zh-TW" dirty="0" smtClean="0"/>
              <a:t>VR Term Project (II): graphics oriented: </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p:txBody>
          <a:bodyPr>
            <a:normAutofit fontScale="85000" lnSpcReduction="20000"/>
          </a:bodyPr>
          <a:lstStyle/>
          <a:p>
            <a:pPr marL="514350" lvl="0" indent="-514350">
              <a:buFont typeface="+mj-lt"/>
              <a:buAutoNum type="arabicPeriod"/>
            </a:pPr>
            <a:r>
              <a:rPr lang="en-US" altLang="zh-TW" dirty="0" smtClean="0"/>
              <a:t>Rendering/Animation of articulated figures in HMD</a:t>
            </a:r>
            <a:endParaRPr lang="zh-TW" altLang="zh-TW" dirty="0" smtClean="0"/>
          </a:p>
          <a:p>
            <a:pPr marL="514350" lvl="0" indent="-514350">
              <a:buFont typeface="+mj-lt"/>
              <a:buAutoNum type="arabicPeriod"/>
            </a:pPr>
            <a:r>
              <a:rPr lang="en-US" altLang="zh-TW" dirty="0" smtClean="0"/>
              <a:t>Rigid body animation (Newton’s laws)  </a:t>
            </a:r>
            <a:endParaRPr lang="zh-TW" altLang="zh-TW" dirty="0" smtClean="0"/>
          </a:p>
          <a:p>
            <a:pPr marL="514350" lvl="0" indent="-514350">
              <a:buFont typeface="+mj-lt"/>
              <a:buAutoNum type="arabicPeriod"/>
            </a:pPr>
            <a:r>
              <a:rPr lang="en-US" altLang="zh-TW" dirty="0" smtClean="0"/>
              <a:t>Ray tracing or </a:t>
            </a:r>
            <a:r>
              <a:rPr lang="en-US" altLang="zh-TW" dirty="0" err="1" smtClean="0"/>
              <a:t>Radiosity</a:t>
            </a:r>
            <a:r>
              <a:rPr lang="en-US" altLang="zh-TW" dirty="0" smtClean="0"/>
              <a:t> method for a room / many objects with different materials </a:t>
            </a:r>
            <a:endParaRPr lang="zh-TW" altLang="zh-TW" dirty="0" smtClean="0"/>
          </a:p>
          <a:p>
            <a:pPr marL="514350" lvl="0" indent="-514350">
              <a:buFont typeface="+mj-lt"/>
              <a:buAutoNum type="arabicPeriod"/>
            </a:pPr>
            <a:r>
              <a:rPr lang="en-US" altLang="zh-TW" dirty="0" smtClean="0"/>
              <a:t>Volume rendering for a set of tomography slides (Data set from National Taiwan University Memorial Hospital etc.)   </a:t>
            </a:r>
            <a:endParaRPr lang="zh-TW" altLang="zh-TW" dirty="0" smtClean="0"/>
          </a:p>
          <a:p>
            <a:pPr marL="514350" lvl="0" indent="-514350">
              <a:buFont typeface="+mj-lt"/>
              <a:buAutoNum type="arabicPeriod"/>
            </a:pPr>
            <a:r>
              <a:rPr lang="en-US" altLang="zh-TW" dirty="0" smtClean="0"/>
              <a:t>Sketch system for animation (Teddy system)</a:t>
            </a:r>
            <a:endParaRPr lang="zh-TW" altLang="zh-TW" dirty="0" smtClean="0"/>
          </a:p>
          <a:p>
            <a:pPr marL="514350" lvl="0" indent="-514350">
              <a:buFont typeface="+mj-lt"/>
              <a:buAutoNum type="arabicPeriod"/>
            </a:pPr>
            <a:r>
              <a:rPr lang="en-US" altLang="zh-TW" dirty="0" smtClean="0"/>
              <a:t>Oil painting and water color effects for images </a:t>
            </a:r>
            <a:endParaRPr lang="zh-TW" altLang="zh-TW" dirty="0" smtClean="0"/>
          </a:p>
          <a:p>
            <a:pPr marL="514350" lvl="0" indent="-514350">
              <a:buFont typeface="+mj-lt"/>
              <a:buAutoNum type="arabicPeriod"/>
            </a:pPr>
            <a:r>
              <a:rPr lang="en-US" altLang="zh-TW" dirty="0" smtClean="0"/>
              <a:t>3D morphing and animation with skeleton mapping </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56</a:t>
            </a:fld>
            <a:endParaRPr lang="zh-TW" altLang="en-US"/>
          </a:p>
        </p:txBody>
      </p:sp>
    </p:spTree>
    <p:extLst>
      <p:ext uri="{BB962C8B-B14F-4D97-AF65-F5344CB8AC3E}">
        <p14:creationId xmlns:p14="http://schemas.microsoft.com/office/powerpoint/2010/main" val="594292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VR Term Project (III)</a:t>
            </a:r>
            <a:endParaRPr lang="zh-TW" altLang="en-US" dirty="0"/>
          </a:p>
        </p:txBody>
      </p:sp>
      <p:sp>
        <p:nvSpPr>
          <p:cNvPr id="3" name="內容版面配置區 2"/>
          <p:cNvSpPr>
            <a:spLocks noGrp="1"/>
          </p:cNvSpPr>
          <p:nvPr>
            <p:ph idx="1"/>
          </p:nvPr>
        </p:nvSpPr>
        <p:spPr/>
        <p:txBody>
          <a:bodyPr/>
          <a:lstStyle/>
          <a:p>
            <a:pPr lvl="0">
              <a:buNone/>
            </a:pPr>
            <a:r>
              <a:rPr lang="en-US" altLang="zh-TW" dirty="0" smtClean="0"/>
              <a:t>8. Motion retargeting (motion of cats likes that of a human)</a:t>
            </a:r>
            <a:endParaRPr lang="zh-TW" altLang="zh-TW" dirty="0" smtClean="0"/>
          </a:p>
          <a:p>
            <a:pPr lvl="0">
              <a:buNone/>
            </a:pPr>
            <a:r>
              <a:rPr lang="en-US" altLang="zh-TW" dirty="0" smtClean="0"/>
              <a:t>9. Hardware GPU/GPGPU acceleration research and applications </a:t>
            </a:r>
            <a:endParaRPr lang="zh-TW" altLang="zh-TW" dirty="0" smtClean="0"/>
          </a:p>
          <a:p>
            <a:pPr lvl="0">
              <a:buNone/>
            </a:pPr>
            <a:r>
              <a:rPr lang="en-US" altLang="zh-TW" dirty="0" smtClean="0"/>
              <a:t>10. Beautifying Images (Color harmonization, face beautification)</a:t>
            </a:r>
            <a:endParaRPr lang="zh-TW" altLang="zh-TW" dirty="0" smtClean="0"/>
          </a:p>
          <a:p>
            <a:pPr lvl="0">
              <a:buNone/>
            </a:pPr>
            <a:r>
              <a:rPr lang="en-US" altLang="zh-TW" dirty="0" smtClean="0"/>
              <a:t>11. Water Rendering, mud simulation</a:t>
            </a:r>
            <a:endParaRPr lang="zh-TW" altLang="zh-TW" dirty="0" smtClean="0"/>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57</a:t>
            </a:fld>
            <a:endParaRPr lang="zh-TW" altLang="en-US"/>
          </a:p>
        </p:txBody>
      </p:sp>
    </p:spTree>
    <p:extLst>
      <p:ext uri="{BB962C8B-B14F-4D97-AF65-F5344CB8AC3E}">
        <p14:creationId xmlns:p14="http://schemas.microsoft.com/office/powerpoint/2010/main" val="915173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600" b="1" dirty="0"/>
              <a:t>Research </a:t>
            </a:r>
            <a:r>
              <a:rPr lang="en-US" altLang="zh-TW" sz="3600" b="1" dirty="0" smtClean="0"/>
              <a:t>topics</a:t>
            </a:r>
            <a:r>
              <a:rPr lang="zh-TW" altLang="zh-TW" dirty="0"/>
              <a:t/>
            </a:r>
            <a:br>
              <a:rPr lang="zh-TW" altLang="zh-TW" dirty="0"/>
            </a:br>
            <a:endParaRPr lang="zh-TW" alt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592" y="1052736"/>
            <a:ext cx="7315800" cy="5428686"/>
          </a:xfrm>
        </p:spPr>
      </p:pic>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58</a:t>
            </a:fld>
            <a:endParaRPr lang="zh-TW" altLang="en-US"/>
          </a:p>
        </p:txBody>
      </p:sp>
    </p:spTree>
    <p:extLst>
      <p:ext uri="{BB962C8B-B14F-4D97-AF65-F5344CB8AC3E}">
        <p14:creationId xmlns:p14="http://schemas.microsoft.com/office/powerpoint/2010/main" val="9751249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59</a:t>
            </a:fld>
            <a:endParaRPr lang="zh-TW" altLang="en-US"/>
          </a:p>
        </p:txBody>
      </p:sp>
      <p:sp>
        <p:nvSpPr>
          <p:cNvPr id="6" name="Rectangle 2"/>
          <p:cNvSpPr txBox="1">
            <a:spLocks noChangeArrowheads="1"/>
          </p:cNvSpPr>
          <p:nvPr/>
        </p:nvSpPr>
        <p:spPr>
          <a:xfrm>
            <a:off x="467544" y="3857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smtClean="0">
                <a:latin typeface="Comic Sans MS" pitchFamily="66" charset="0"/>
              </a:rPr>
              <a:t>Just Noticeable Difference</a:t>
            </a:r>
            <a:endParaRPr lang="en-US" altLang="zh-TW" dirty="0">
              <a:latin typeface="Comic Sans MS" pitchFamily="66" charset="0"/>
            </a:endParaRPr>
          </a:p>
        </p:txBody>
      </p:sp>
      <p:sp>
        <p:nvSpPr>
          <p:cNvPr id="7" name="Rectangle 3"/>
          <p:cNvSpPr txBox="1">
            <a:spLocks noChangeArrowheads="1"/>
          </p:cNvSpPr>
          <p:nvPr/>
        </p:nvSpPr>
        <p:spPr>
          <a:xfrm>
            <a:off x="467544" y="1711349"/>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altLang="zh-TW" sz="1800" dirty="0" smtClean="0">
                <a:latin typeface="Comic Sans MS" pitchFamily="66" charset="0"/>
              </a:rPr>
              <a:t>To estimate the Details Visibility Change between two images of </a:t>
            </a:r>
            <a:r>
              <a:rPr lang="en-US" altLang="zh-TW" sz="1800" dirty="0" err="1" smtClean="0">
                <a:latin typeface="Comic Sans MS" pitchFamily="66" charset="0"/>
              </a:rPr>
              <a:t>signifcantly</a:t>
            </a:r>
            <a:r>
              <a:rPr lang="en-US" altLang="zh-TW" sz="1800" dirty="0" smtClean="0">
                <a:latin typeface="Comic Sans MS" pitchFamily="66" charset="0"/>
              </a:rPr>
              <a:t>  different dynamic range, knowledge of the hypothetical HVS response to given physical contrasts under given adaptation conditions is required. A reasonable prediction for a full range of contrast values is given by the following transducer function that is derived and approximated by </a:t>
            </a:r>
            <a:r>
              <a:rPr lang="en-US" altLang="zh-TW" sz="1800" dirty="0" err="1" smtClean="0">
                <a:latin typeface="Comic Sans MS" pitchFamily="66" charset="0"/>
              </a:rPr>
              <a:t>Mantiuk</a:t>
            </a:r>
            <a:r>
              <a:rPr lang="en-US" altLang="zh-TW" sz="1800" dirty="0" smtClean="0">
                <a:latin typeface="Comic Sans MS" pitchFamily="66" charset="0"/>
              </a:rPr>
              <a:t> et al. [MMS06]:</a:t>
            </a:r>
          </a:p>
          <a:p>
            <a:pPr marL="0" indent="0" algn="just">
              <a:buNone/>
            </a:pPr>
            <a:endParaRPr lang="en-US" altLang="zh-TW" sz="1800" dirty="0" smtClean="0">
              <a:latin typeface="Comic Sans MS" pitchFamily="66" charset="0"/>
            </a:endParaRPr>
          </a:p>
          <a:p>
            <a:pPr marL="0" indent="0" algn="just">
              <a:buNone/>
            </a:pPr>
            <a:r>
              <a:rPr lang="en-US" altLang="zh-TW" sz="1800" i="1" dirty="0" smtClean="0">
                <a:latin typeface="Arial" pitchFamily="34" charset="0"/>
                <a:ea typeface="Arial Unicode MS" pitchFamily="34" charset="-120"/>
                <a:cs typeface="Arial" pitchFamily="34" charset="0"/>
              </a:rPr>
              <a:t>T</a:t>
            </a:r>
            <a:r>
              <a:rPr lang="en-US" altLang="zh-TW" sz="1800" dirty="0" smtClean="0">
                <a:latin typeface="Arial" pitchFamily="34" charset="0"/>
                <a:ea typeface="Arial Unicode MS" pitchFamily="34" charset="-120"/>
                <a:cs typeface="Arial" pitchFamily="34" charset="0"/>
              </a:rPr>
              <a:t>(</a:t>
            </a:r>
            <a:r>
              <a:rPr lang="en-US" altLang="zh-TW" sz="1800" i="1" dirty="0" smtClean="0">
                <a:latin typeface="Arial" pitchFamily="34" charset="0"/>
                <a:ea typeface="Arial Unicode MS" pitchFamily="34" charset="-120"/>
                <a:cs typeface="Arial" pitchFamily="34" charset="0"/>
              </a:rPr>
              <a:t>G</a:t>
            </a:r>
            <a:r>
              <a:rPr lang="en-US" altLang="zh-TW" sz="1800" dirty="0" smtClean="0">
                <a:latin typeface="Arial" pitchFamily="34" charset="0"/>
                <a:ea typeface="Arial Unicode MS" pitchFamily="34" charset="-120"/>
                <a:cs typeface="Arial" pitchFamily="34" charset="0"/>
              </a:rPr>
              <a:t>) = 54:09288 </a:t>
            </a:r>
            <a:r>
              <a:rPr lang="en-US" altLang="zh-TW" sz="1800" i="1" dirty="0" smtClean="0">
                <a:latin typeface="Arial" pitchFamily="34" charset="0"/>
                <a:ea typeface="Arial Unicode MS" pitchFamily="34" charset="-120"/>
                <a:cs typeface="Arial" pitchFamily="34" charset="0"/>
              </a:rPr>
              <a:t>G</a:t>
            </a:r>
            <a:r>
              <a:rPr lang="en-US" altLang="zh-TW" sz="1800" dirty="0" smtClean="0">
                <a:latin typeface="Arial" pitchFamily="34" charset="0"/>
                <a:ea typeface="Arial Unicode MS" pitchFamily="34" charset="-120"/>
                <a:cs typeface="Arial" pitchFamily="34" charset="0"/>
              </a:rPr>
              <a:t>0:41850; </a:t>
            </a:r>
            <a:r>
              <a:rPr lang="en-US" altLang="zh-TW" sz="1800" dirty="0" smtClean="0">
                <a:latin typeface="Comic Sans MS" pitchFamily="66" charset="0"/>
              </a:rPr>
              <a:t>(6)</a:t>
            </a:r>
          </a:p>
          <a:p>
            <a:pPr marL="0" indent="0" algn="just">
              <a:buNone/>
            </a:pPr>
            <a:r>
              <a:rPr lang="en-US" altLang="zh-TW" sz="1800" dirty="0" smtClean="0">
                <a:latin typeface="Comic Sans MS" pitchFamily="66" charset="0"/>
              </a:rPr>
              <a:t>with the following properties:</a:t>
            </a:r>
          </a:p>
          <a:p>
            <a:pPr marL="0" indent="0" algn="just">
              <a:buNone/>
            </a:pPr>
            <a:r>
              <a:rPr lang="en-US" altLang="zh-TW" sz="1800" i="1" dirty="0">
                <a:latin typeface="Arial" pitchFamily="34" charset="0"/>
                <a:ea typeface="Arial Unicode MS" pitchFamily="34" charset="-120"/>
                <a:cs typeface="Arial" pitchFamily="34" charset="0"/>
              </a:rPr>
              <a:t>T(0) = 0 and T(</a:t>
            </a:r>
            <a:r>
              <a:rPr lang="en-US" altLang="zh-TW" sz="1800" i="1" dirty="0" err="1">
                <a:latin typeface="Arial" pitchFamily="34" charset="0"/>
                <a:ea typeface="Arial Unicode MS" pitchFamily="34" charset="-120"/>
                <a:cs typeface="Arial" pitchFamily="34" charset="0"/>
              </a:rPr>
              <a:t>Gthreshold</a:t>
            </a:r>
            <a:r>
              <a:rPr lang="en-US" altLang="zh-TW" sz="1800" i="1" dirty="0">
                <a:latin typeface="Arial" pitchFamily="34" charset="0"/>
                <a:ea typeface="Arial Unicode MS" pitchFamily="34" charset="-120"/>
                <a:cs typeface="Arial" pitchFamily="34" charset="0"/>
              </a:rPr>
              <a:t> ) = </a:t>
            </a:r>
            <a:r>
              <a:rPr lang="en-US" altLang="zh-TW" sz="1800" i="1" dirty="0" smtClean="0">
                <a:latin typeface="Arial" pitchFamily="34" charset="0"/>
                <a:ea typeface="Arial Unicode MS" pitchFamily="34" charset="-120"/>
                <a:cs typeface="Arial" pitchFamily="34" charset="0"/>
              </a:rPr>
              <a:t>1</a:t>
            </a:r>
            <a:r>
              <a:rPr lang="en-US" altLang="zh-TW" sz="1800" i="1" dirty="0">
                <a:latin typeface="Arial" pitchFamily="34" charset="0"/>
                <a:ea typeface="Arial Unicode MS" pitchFamily="34" charset="-120"/>
                <a:cs typeface="Arial" pitchFamily="34" charset="0"/>
              </a:rPr>
              <a:t>;</a:t>
            </a:r>
            <a:r>
              <a:rPr lang="en-US" altLang="zh-TW" sz="1800" dirty="0" smtClean="0">
                <a:latin typeface="Comic Sans MS" pitchFamily="66" charset="0"/>
              </a:rPr>
              <a:t>(7)</a:t>
            </a:r>
          </a:p>
          <a:p>
            <a:pPr marL="0" indent="0" algn="just">
              <a:buNone/>
            </a:pPr>
            <a:endParaRPr lang="en-US" altLang="zh-TW" sz="1800" dirty="0" smtClean="0">
              <a:latin typeface="Comic Sans MS" pitchFamily="66" charset="0"/>
            </a:endParaRPr>
          </a:p>
          <a:p>
            <a:pPr marL="0" indent="0" algn="just">
              <a:buNone/>
            </a:pPr>
            <a:r>
              <a:rPr lang="en-US" altLang="zh-TW" sz="1800" dirty="0" smtClean="0">
                <a:latin typeface="Comic Sans MS" pitchFamily="66" charset="0"/>
              </a:rPr>
              <a:t>The transducer function estimates the HVS response to physical contrast in Just Noticeable Difference (JND) units. Thus for a given contrast threshold, </a:t>
            </a:r>
            <a:r>
              <a:rPr lang="en-US" altLang="zh-TW" sz="1800" i="1" dirty="0" err="1" smtClean="0">
                <a:latin typeface="Comic Sans MS" pitchFamily="66" charset="0"/>
              </a:rPr>
              <a:t>Gthreshold</a:t>
            </a:r>
            <a:r>
              <a:rPr lang="en-US" altLang="zh-TW" sz="1800" i="1" dirty="0" smtClean="0">
                <a:latin typeface="Comic Sans MS" pitchFamily="66" charset="0"/>
              </a:rPr>
              <a:t> </a:t>
            </a:r>
            <a:r>
              <a:rPr lang="en-US" altLang="zh-TW" sz="1800" dirty="0" smtClean="0">
                <a:latin typeface="Comic Sans MS" pitchFamily="66" charset="0"/>
              </a:rPr>
              <a:t>, a transducer value equals 1 JND. It is important to note that this measure holds for </a:t>
            </a:r>
            <a:r>
              <a:rPr lang="en-US" altLang="zh-TW" sz="1800" dirty="0" err="1" smtClean="0">
                <a:latin typeface="Comic Sans MS" pitchFamily="66" charset="0"/>
              </a:rPr>
              <a:t>suprathreshold</a:t>
            </a:r>
            <a:r>
              <a:rPr lang="en-US" altLang="zh-TW" sz="1800" dirty="0" smtClean="0">
                <a:latin typeface="Comic Sans MS" pitchFamily="66" charset="0"/>
              </a:rPr>
              <a:t> measurements, since it not only estimates the detection, but also the magnitude of change.</a:t>
            </a:r>
          </a:p>
        </p:txBody>
      </p:sp>
      <p:cxnSp>
        <p:nvCxnSpPr>
          <p:cNvPr id="8" name="直線接點 7"/>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40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Terminologies Used</a:t>
            </a:r>
            <a:endParaRPr lang="zh-TW" altLang="en-US" sz="4000" dirty="0">
              <a:latin typeface="Comic Sans MS" pitchFamily="66" charset="0"/>
            </a:endParaRPr>
          </a:p>
        </p:txBody>
      </p:sp>
      <p:sp>
        <p:nvSpPr>
          <p:cNvPr id="3" name="內容版面配置區 2"/>
          <p:cNvSpPr>
            <a:spLocks noGrp="1"/>
          </p:cNvSpPr>
          <p:nvPr>
            <p:ph idx="1"/>
          </p:nvPr>
        </p:nvSpPr>
        <p:spPr>
          <a:xfrm>
            <a:off x="395536" y="1738311"/>
            <a:ext cx="4762872" cy="4525963"/>
          </a:xfrm>
        </p:spPr>
        <p:txBody>
          <a:bodyPr/>
          <a:lstStyle/>
          <a:p>
            <a:r>
              <a:rPr lang="en-US" altLang="zh-TW" dirty="0" smtClean="0">
                <a:latin typeface="Comic Sans MS" pitchFamily="66" charset="0"/>
              </a:rPr>
              <a:t>Virtual Environment </a:t>
            </a:r>
          </a:p>
          <a:p>
            <a:r>
              <a:rPr lang="en-US" altLang="zh-TW" dirty="0" smtClean="0">
                <a:latin typeface="Comic Sans MS" pitchFamily="66" charset="0"/>
              </a:rPr>
              <a:t>Micro </a:t>
            </a:r>
            <a:r>
              <a:rPr lang="en-US" altLang="zh-TW" dirty="0">
                <a:latin typeface="Comic Sans MS" pitchFamily="66" charset="0"/>
              </a:rPr>
              <a:t>Worlds </a:t>
            </a:r>
            <a:endParaRPr lang="en-US" altLang="zh-TW" dirty="0" smtClean="0">
              <a:latin typeface="Comic Sans MS" pitchFamily="66" charset="0"/>
            </a:endParaRPr>
          </a:p>
          <a:p>
            <a:r>
              <a:rPr lang="en-US" altLang="zh-TW" dirty="0" smtClean="0">
                <a:latin typeface="Comic Sans MS" pitchFamily="66" charset="0"/>
              </a:rPr>
              <a:t>Virtual </a:t>
            </a:r>
            <a:r>
              <a:rPr lang="en-US" altLang="zh-TW" dirty="0">
                <a:latin typeface="Comic Sans MS" pitchFamily="66" charset="0"/>
              </a:rPr>
              <a:t>Worlds </a:t>
            </a:r>
            <a:endParaRPr lang="en-US" altLang="zh-TW" dirty="0" smtClean="0">
              <a:latin typeface="Comic Sans MS" pitchFamily="66" charset="0"/>
            </a:endParaRPr>
          </a:p>
          <a:p>
            <a:r>
              <a:rPr lang="en-US" altLang="zh-TW" dirty="0" err="1" smtClean="0">
                <a:latin typeface="Comic Sans MS" pitchFamily="66" charset="0"/>
              </a:rPr>
              <a:t>Telepresence</a:t>
            </a:r>
            <a:r>
              <a:rPr lang="en-US" altLang="zh-TW" dirty="0" smtClean="0">
                <a:latin typeface="Comic Sans MS" pitchFamily="66" charset="0"/>
              </a:rPr>
              <a:t> </a:t>
            </a:r>
          </a:p>
          <a:p>
            <a:r>
              <a:rPr lang="en-US" altLang="zh-TW" dirty="0" smtClean="0">
                <a:latin typeface="Comic Sans MS" pitchFamily="66" charset="0"/>
              </a:rPr>
              <a:t>Virtual Reality</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a:t>
            </a:fld>
            <a:endParaRPr lang="zh-TW" altLang="en-US"/>
          </a:p>
        </p:txBody>
      </p:sp>
      <p:cxnSp>
        <p:nvCxnSpPr>
          <p:cNvPr id="7" name="直線接點 6"/>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3075" name="Picture 3" descr="C:\Users\tantofish\Desktop\pic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2492896"/>
            <a:ext cx="4976886" cy="374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89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916832"/>
            <a:ext cx="8229600" cy="4392488"/>
          </a:xfrm>
        </p:spPr>
        <p:txBody>
          <a:bodyPr>
            <a:normAutofit fontScale="92500" lnSpcReduction="10000"/>
          </a:bodyPr>
          <a:lstStyle/>
          <a:p>
            <a:pPr marL="72000" indent="0">
              <a:lnSpc>
                <a:spcPct val="110000"/>
              </a:lnSpc>
              <a:spcBef>
                <a:spcPts val="1200"/>
              </a:spcBef>
              <a:buNone/>
            </a:pPr>
            <a:r>
              <a:rPr lang="en-US" altLang="zh-TW" dirty="0">
                <a:latin typeface="Comic Sans MS" pitchFamily="66" charset="0"/>
              </a:rPr>
              <a:t>The approximation given by Equation (6) has been derived with the assumption of 1% contrast detection threshold, i.e. </a:t>
            </a:r>
            <a:r>
              <a:rPr lang="en-US" altLang="zh-TW" i="1" dirty="0" err="1">
                <a:latin typeface="Comic Sans MS" pitchFamily="66" charset="0"/>
              </a:rPr>
              <a:t>Gthreshold</a:t>
            </a:r>
            <a:r>
              <a:rPr lang="en-US" altLang="zh-TW" i="1" dirty="0">
                <a:latin typeface="Comic Sans MS" pitchFamily="66" charset="0"/>
              </a:rPr>
              <a:t> </a:t>
            </a:r>
            <a:r>
              <a:rPr lang="en-US" altLang="zh-TW" dirty="0">
                <a:latin typeface="Comic Sans MS" pitchFamily="66" charset="0"/>
              </a:rPr>
              <a:t>=log10(1:01). Although such an assumption is often made in image processing for LDR, the detection threshold depends on an adapting luminance level and is described by the Threshold Versus Intensity (TVI) function [CIE81].</a:t>
            </a:r>
          </a:p>
          <a:p>
            <a:pPr marL="72000">
              <a:lnSpc>
                <a:spcPct val="110000"/>
              </a:lnSpc>
              <a:spcBef>
                <a:spcPts val="1200"/>
              </a:spcBef>
            </a:pPr>
            <a:endParaRPr lang="en-US" altLang="zh-TW"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60</a:t>
            </a:fld>
            <a:endParaRPr lang="zh-TW" altLang="en-US"/>
          </a:p>
        </p:txBody>
      </p:sp>
      <p:sp>
        <p:nvSpPr>
          <p:cNvPr id="7" name="Rectangle 2"/>
          <p:cNvSpPr txBox="1">
            <a:spLocks noChangeArrowheads="1"/>
          </p:cNvSpPr>
          <p:nvPr/>
        </p:nvSpPr>
        <p:spPr>
          <a:xfrm>
            <a:off x="467544" y="3857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smtClean="0">
                <a:latin typeface="Comic Sans MS" pitchFamily="66" charset="0"/>
              </a:rPr>
              <a:t>Just Noticeable Difference</a:t>
            </a:r>
            <a:endParaRPr lang="en-US" altLang="zh-TW" dirty="0">
              <a:latin typeface="Comic Sans MS" pitchFamily="66" charset="0"/>
            </a:endParaRPr>
          </a:p>
        </p:txBody>
      </p:sp>
      <p:cxnSp>
        <p:nvCxnSpPr>
          <p:cNvPr id="8" name="直線接點 7"/>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6707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Comic Sans MS" pitchFamily="66" charset="0"/>
              </a:rPr>
              <a:t>VR Game in an </a:t>
            </a:r>
            <a:r>
              <a:rPr lang="en-US" altLang="zh-TW" dirty="0" smtClean="0">
                <a:latin typeface="Comic Sans MS" pitchFamily="66" charset="0"/>
              </a:rPr>
              <a:t>Arcade</a:t>
            </a:r>
            <a:endParaRPr lang="zh-TW" altLang="en-US" dirty="0">
              <a:latin typeface="Comic Sans MS" pitchFamily="66" charset="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523302239"/>
              </p:ext>
            </p:extLst>
          </p:nvPr>
        </p:nvGraphicFramePr>
        <p:xfrm>
          <a:off x="251520" y="1600199"/>
          <a:ext cx="8712969" cy="4766579"/>
        </p:xfrm>
        <a:graphic>
          <a:graphicData uri="http://schemas.openxmlformats.org/drawingml/2006/table">
            <a:tbl>
              <a:tblPr/>
              <a:tblGrid>
                <a:gridCol w="2091111"/>
                <a:gridCol w="1221257"/>
                <a:gridCol w="5400601"/>
              </a:tblGrid>
              <a:tr h="502885">
                <a:tc>
                  <a:txBody>
                    <a:bodyPr/>
                    <a:lstStyle/>
                    <a:p>
                      <a:r>
                        <a:rPr lang="en-US" sz="2000" dirty="0"/>
                        <a:t>1.Visual Fighter,</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3D graphics</a:t>
                      </a:r>
                    </a:p>
                  </a:txBody>
                  <a:tcPr marL="6796" marR="6796" marT="6796" marB="6796">
                    <a:lnL>
                      <a:noFill/>
                    </a:lnL>
                    <a:lnR>
                      <a:noFill/>
                    </a:lnR>
                    <a:lnT>
                      <a:noFill/>
                    </a:lnT>
                    <a:lnB>
                      <a:noFill/>
                    </a:lnB>
                    <a:solidFill>
                      <a:srgbClr val="FFFFFF"/>
                    </a:solidFill>
                  </a:tcPr>
                </a:tc>
              </a:tr>
              <a:tr h="502885">
                <a:tc>
                  <a:txBody>
                    <a:bodyPr/>
                    <a:lstStyle/>
                    <a:p>
                      <a:r>
                        <a:rPr lang="en-US" sz="2000"/>
                        <a:t>2.Rad Mobile,</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2D graphics, seat feedback</a:t>
                      </a:r>
                    </a:p>
                  </a:txBody>
                  <a:tcPr marL="6796" marR="6796" marT="6796" marB="6796">
                    <a:lnL>
                      <a:noFill/>
                    </a:lnL>
                    <a:lnR>
                      <a:noFill/>
                    </a:lnR>
                    <a:lnT>
                      <a:noFill/>
                    </a:lnT>
                    <a:lnB>
                      <a:noFill/>
                    </a:lnB>
                    <a:solidFill>
                      <a:srgbClr val="FFFFFF"/>
                    </a:solidFill>
                  </a:tcPr>
                </a:tc>
              </a:tr>
              <a:tr h="502885">
                <a:tc>
                  <a:txBody>
                    <a:bodyPr/>
                    <a:lstStyle/>
                    <a:p>
                      <a:r>
                        <a:rPr lang="en-US" sz="2000"/>
                        <a:t>3.Visual Racing,</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3D graphics, wheel feedback</a:t>
                      </a:r>
                    </a:p>
                  </a:txBody>
                  <a:tcPr marL="6796" marR="6796" marT="6796" marB="6796">
                    <a:lnL>
                      <a:noFill/>
                    </a:lnL>
                    <a:lnR>
                      <a:noFill/>
                    </a:lnR>
                    <a:lnT>
                      <a:noFill/>
                    </a:lnT>
                    <a:lnB>
                      <a:noFill/>
                    </a:lnB>
                    <a:solidFill>
                      <a:srgbClr val="FFFFFF"/>
                    </a:solidFill>
                  </a:tcPr>
                </a:tc>
              </a:tr>
              <a:tr h="502885">
                <a:tc>
                  <a:txBody>
                    <a:bodyPr/>
                    <a:lstStyle/>
                    <a:p>
                      <a:r>
                        <a:rPr lang="en-US" sz="2000"/>
                        <a:t>4.Helicopter,</a:t>
                      </a:r>
                    </a:p>
                  </a:txBody>
                  <a:tcPr marL="6796" marR="6796" marT="6796" marB="6796">
                    <a:lnL>
                      <a:noFill/>
                    </a:lnL>
                    <a:lnR>
                      <a:noFill/>
                    </a:lnR>
                    <a:lnT>
                      <a:noFill/>
                    </a:lnT>
                    <a:lnB>
                      <a:noFill/>
                    </a:lnB>
                    <a:solidFill>
                      <a:srgbClr val="FFFFFF"/>
                    </a:solidFill>
                  </a:tcPr>
                </a:tc>
                <a:tc>
                  <a:txBody>
                    <a:bodyPr/>
                    <a:lstStyle/>
                    <a:p>
                      <a:r>
                        <a:rPr lang="en-US" sz="2000" dirty="0"/>
                        <a:t>NAMCO,</a:t>
                      </a:r>
                    </a:p>
                  </a:txBody>
                  <a:tcPr marL="6796" marR="6796" marT="6796" marB="6796">
                    <a:lnL>
                      <a:noFill/>
                    </a:lnL>
                    <a:lnR>
                      <a:noFill/>
                    </a:lnR>
                    <a:lnT>
                      <a:noFill/>
                    </a:lnT>
                    <a:lnB>
                      <a:noFill/>
                    </a:lnB>
                    <a:solidFill>
                      <a:srgbClr val="FFFFFF"/>
                    </a:solidFill>
                  </a:tcPr>
                </a:tc>
                <a:tc>
                  <a:txBody>
                    <a:bodyPr/>
                    <a:lstStyle/>
                    <a:p>
                      <a:r>
                        <a:rPr lang="en-US" sz="2000" dirty="0"/>
                        <a:t>3D graphics, driver seat back impact</a:t>
                      </a:r>
                    </a:p>
                  </a:txBody>
                  <a:tcPr marL="6796" marR="6796" marT="6796" marB="6796">
                    <a:lnL>
                      <a:noFill/>
                    </a:lnL>
                    <a:lnR>
                      <a:noFill/>
                    </a:lnR>
                    <a:lnT>
                      <a:noFill/>
                    </a:lnT>
                    <a:lnB>
                      <a:noFill/>
                    </a:lnB>
                    <a:solidFill>
                      <a:srgbClr val="FFFFFF"/>
                    </a:solidFill>
                  </a:tcPr>
                </a:tc>
              </a:tr>
              <a:tr h="502885">
                <a:tc>
                  <a:txBody>
                    <a:bodyPr/>
                    <a:lstStyle/>
                    <a:p>
                      <a:r>
                        <a:rPr lang="en-US" sz="2000"/>
                        <a:t>5.Motorcycle,</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2D graphics, Driver body tilting control</a:t>
                      </a:r>
                    </a:p>
                  </a:txBody>
                  <a:tcPr marL="6796" marR="6796" marT="6796" marB="6796">
                    <a:lnL>
                      <a:noFill/>
                    </a:lnL>
                    <a:lnR>
                      <a:noFill/>
                    </a:lnR>
                    <a:lnT>
                      <a:noFill/>
                    </a:lnT>
                    <a:lnB>
                      <a:noFill/>
                    </a:lnB>
                    <a:solidFill>
                      <a:srgbClr val="FFFFFF"/>
                    </a:solidFill>
                  </a:tcPr>
                </a:tc>
              </a:tr>
              <a:tr h="502885">
                <a:tc>
                  <a:txBody>
                    <a:bodyPr/>
                    <a:lstStyle/>
                    <a:p>
                      <a:r>
                        <a:rPr lang="en-US" sz="2000"/>
                        <a:t>6.Train,</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3D graphics, marching acceleration/ deacceleration</a:t>
                      </a:r>
                    </a:p>
                  </a:txBody>
                  <a:tcPr marL="6796" marR="6796" marT="6796" marB="6796">
                    <a:lnL>
                      <a:noFill/>
                    </a:lnL>
                    <a:lnR>
                      <a:noFill/>
                    </a:lnR>
                    <a:lnT>
                      <a:noFill/>
                    </a:lnT>
                    <a:lnB>
                      <a:noFill/>
                    </a:lnB>
                    <a:solidFill>
                      <a:srgbClr val="FFFFFF"/>
                    </a:solidFill>
                  </a:tcPr>
                </a:tc>
              </a:tr>
              <a:tr h="502885">
                <a:tc>
                  <a:txBody>
                    <a:bodyPr/>
                    <a:lstStyle/>
                    <a:p>
                      <a:r>
                        <a:rPr lang="en-US" sz="2000"/>
                        <a:t>7.mining car,</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2D graphics, vibration of seat</a:t>
                      </a:r>
                    </a:p>
                  </a:txBody>
                  <a:tcPr marL="6796" marR="6796" marT="6796" marB="6796">
                    <a:lnL>
                      <a:noFill/>
                    </a:lnL>
                    <a:lnR>
                      <a:noFill/>
                    </a:lnR>
                    <a:lnT>
                      <a:noFill/>
                    </a:lnT>
                    <a:lnB>
                      <a:noFill/>
                    </a:lnB>
                    <a:solidFill>
                      <a:srgbClr val="FFFFFF"/>
                    </a:solidFill>
                  </a:tcPr>
                </a:tc>
              </a:tr>
              <a:tr h="502885">
                <a:tc>
                  <a:txBody>
                    <a:bodyPr/>
                    <a:lstStyle/>
                    <a:p>
                      <a:r>
                        <a:rPr lang="en-US" sz="2000"/>
                        <a:t>8.V.R.Galaxy,</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a:t>Surrounding wall 3D graphics, seat tilting</a:t>
                      </a:r>
                    </a:p>
                  </a:txBody>
                  <a:tcPr marL="6796" marR="6796" marT="6796" marB="6796">
                    <a:lnL>
                      <a:noFill/>
                    </a:lnL>
                    <a:lnR>
                      <a:noFill/>
                    </a:lnR>
                    <a:lnT>
                      <a:noFill/>
                    </a:lnT>
                    <a:lnB>
                      <a:noFill/>
                    </a:lnB>
                    <a:solidFill>
                      <a:srgbClr val="FFFFFF"/>
                    </a:solidFill>
                  </a:tcPr>
                </a:tc>
              </a:tr>
              <a:tr h="502885">
                <a:tc>
                  <a:txBody>
                    <a:bodyPr/>
                    <a:lstStyle/>
                    <a:p>
                      <a:r>
                        <a:rPr lang="en-US" sz="2000"/>
                        <a:t>9.Roller ciaster,</a:t>
                      </a:r>
                    </a:p>
                  </a:txBody>
                  <a:tcPr marL="6796" marR="6796" marT="6796" marB="6796">
                    <a:lnL>
                      <a:noFill/>
                    </a:lnL>
                    <a:lnR>
                      <a:noFill/>
                    </a:lnR>
                    <a:lnT>
                      <a:noFill/>
                    </a:lnT>
                    <a:lnB>
                      <a:noFill/>
                    </a:lnB>
                    <a:solidFill>
                      <a:srgbClr val="FFFFFF"/>
                    </a:solidFill>
                  </a:tcPr>
                </a:tc>
                <a:tc>
                  <a:txBody>
                    <a:bodyPr/>
                    <a:lstStyle/>
                    <a:p>
                      <a:r>
                        <a:rPr lang="en-US" sz="2000"/>
                        <a:t>SEGA,</a:t>
                      </a:r>
                    </a:p>
                  </a:txBody>
                  <a:tcPr marL="6796" marR="6796" marT="6796" marB="6796">
                    <a:lnL>
                      <a:noFill/>
                    </a:lnL>
                    <a:lnR>
                      <a:noFill/>
                    </a:lnR>
                    <a:lnT>
                      <a:noFill/>
                    </a:lnT>
                    <a:lnB>
                      <a:noFill/>
                    </a:lnB>
                    <a:solidFill>
                      <a:srgbClr val="FFFFFF"/>
                    </a:solidFill>
                  </a:tcPr>
                </a:tc>
                <a:tc>
                  <a:txBody>
                    <a:bodyPr/>
                    <a:lstStyle/>
                    <a:p>
                      <a:r>
                        <a:rPr lang="en-US" sz="2000" dirty="0"/>
                        <a:t>Sphere with 3D graphics windows, </a:t>
                      </a:r>
                      <a:r>
                        <a:rPr lang="en-US" sz="2000" dirty="0" smtClean="0"/>
                        <a:t>body roll </a:t>
                      </a:r>
                      <a:r>
                        <a:rPr lang="en-US" sz="2000" dirty="0"/>
                        <a:t>&amp; spin</a:t>
                      </a:r>
                    </a:p>
                  </a:txBody>
                  <a:tcPr marL="6796" marR="6796" marT="6796" marB="6796">
                    <a:lnL>
                      <a:noFill/>
                    </a:lnL>
                    <a:lnR>
                      <a:noFill/>
                    </a:lnR>
                    <a:lnT>
                      <a:noFill/>
                    </a:lnT>
                    <a:lnB>
                      <a:noFill/>
                    </a:lnB>
                    <a:solidFill>
                      <a:srgbClr val="FFFFFF"/>
                    </a:solidFill>
                  </a:tcPr>
                </a:tc>
              </a:tr>
            </a:tbl>
          </a:graphicData>
        </a:graphic>
      </p:graphicFrame>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61</a:t>
            </a:fld>
            <a:endParaRPr lang="zh-TW" altLang="en-US"/>
          </a:p>
        </p:txBody>
      </p:sp>
      <p:cxnSp>
        <p:nvCxnSpPr>
          <p:cNvPr id="8" name="直線接點 7"/>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434303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620688"/>
          </a:xfrm>
        </p:spPr>
        <p:txBody>
          <a:bodyPr>
            <a:normAutofit fontScale="90000"/>
          </a:bodyPr>
          <a:lstStyle/>
          <a:p>
            <a:r>
              <a:rPr lang="en-US" altLang="zh-TW" sz="4000" b="1" dirty="0"/>
              <a:t>SEGA SATURN by </a:t>
            </a:r>
            <a:r>
              <a:rPr lang="en-US" altLang="zh-TW" sz="4000" b="1" dirty="0" smtClean="0"/>
              <a:t>SEGA</a:t>
            </a:r>
            <a:endParaRPr lang="zh-TW" altLang="en-US" sz="4000" dirty="0"/>
          </a:p>
        </p:txBody>
      </p:sp>
      <p:sp>
        <p:nvSpPr>
          <p:cNvPr id="3" name="內容版面配置區 2"/>
          <p:cNvSpPr>
            <a:spLocks noGrp="1"/>
          </p:cNvSpPr>
          <p:nvPr>
            <p:ph idx="1"/>
          </p:nvPr>
        </p:nvSpPr>
        <p:spPr>
          <a:xfrm>
            <a:off x="107504" y="1052736"/>
            <a:ext cx="9144000" cy="5112568"/>
          </a:xfrm>
        </p:spPr>
        <p:txBody>
          <a:bodyPr>
            <a:normAutofit fontScale="55000" lnSpcReduction="20000"/>
          </a:bodyPr>
          <a:lstStyle/>
          <a:p>
            <a:pPr marL="0" indent="0">
              <a:buNone/>
            </a:pPr>
            <a:r>
              <a:rPr lang="en-US" altLang="zh-TW" dirty="0"/>
              <a:t>SEGA Saturn was shipping in Nov. , 1994. It is the next generation of SEGA TV-game machine. Its existence acclaims the new age of 3DCG, and brought this age into your house !</a:t>
            </a:r>
          </a:p>
          <a:p>
            <a:pPr marL="0" indent="0">
              <a:buNone/>
            </a:pPr>
            <a:endParaRPr lang="en-US" altLang="zh-TW" dirty="0" smtClean="0"/>
          </a:p>
          <a:p>
            <a:pPr marL="0" indent="0">
              <a:buNone/>
            </a:pPr>
            <a:r>
              <a:rPr lang="en-US" altLang="zh-TW" dirty="0" smtClean="0"/>
              <a:t>Let's </a:t>
            </a:r>
            <a:r>
              <a:rPr lang="en-US" altLang="zh-TW" dirty="0"/>
              <a:t>see what it is :</a:t>
            </a:r>
          </a:p>
          <a:p>
            <a:r>
              <a:rPr lang="en-US" altLang="zh-TW" dirty="0" smtClean="0"/>
              <a:t>CPU </a:t>
            </a:r>
            <a:r>
              <a:rPr lang="en-US" altLang="zh-TW" dirty="0"/>
              <a:t>: </a:t>
            </a:r>
            <a:endParaRPr lang="en-US" altLang="zh-TW" dirty="0" smtClean="0"/>
          </a:p>
          <a:p>
            <a:pPr marL="457200" lvl="1" indent="0">
              <a:buNone/>
            </a:pPr>
            <a:r>
              <a:rPr lang="en-US" altLang="zh-TW" dirty="0" smtClean="0"/>
              <a:t>Sega </a:t>
            </a:r>
            <a:r>
              <a:rPr lang="en-US" altLang="zh-TW" dirty="0"/>
              <a:t>Saturn uses a pair of SH2 , a kind of 32-bit RISC processor by Hitachi, for computing and video output, and one M68000 for audio output. The total computing ability is about 56 MIPS.</a:t>
            </a:r>
          </a:p>
          <a:p>
            <a:r>
              <a:rPr lang="en-US" altLang="zh-TW" dirty="0" smtClean="0"/>
              <a:t>RAM </a:t>
            </a:r>
            <a:r>
              <a:rPr lang="en-US" altLang="zh-TW" dirty="0"/>
              <a:t>: </a:t>
            </a:r>
            <a:endParaRPr lang="en-US" altLang="zh-TW" dirty="0" smtClean="0"/>
          </a:p>
          <a:p>
            <a:pPr marL="457200" lvl="1" indent="0">
              <a:buNone/>
            </a:pPr>
            <a:r>
              <a:rPr lang="en-US" altLang="zh-TW" dirty="0" smtClean="0"/>
              <a:t>Sega </a:t>
            </a:r>
            <a:r>
              <a:rPr lang="en-US" altLang="zh-TW" dirty="0"/>
              <a:t>Saturn uses 2MB as main RAM, 1.5 MB as V-RAM, 512 KB as Audio Output and another 512 MB as CD-ROM buffer. Total RAM used is 4 MB!</a:t>
            </a:r>
          </a:p>
          <a:p>
            <a:r>
              <a:rPr lang="en-US" altLang="zh-TW" dirty="0"/>
              <a:t>3DCG : </a:t>
            </a:r>
            <a:endParaRPr lang="en-US" altLang="zh-TW" dirty="0" smtClean="0"/>
          </a:p>
          <a:p>
            <a:pPr marL="457200" lvl="1" indent="0">
              <a:buNone/>
            </a:pPr>
            <a:r>
              <a:rPr lang="en-US" altLang="zh-TW" dirty="0" smtClean="0"/>
              <a:t>Sega </a:t>
            </a:r>
            <a:r>
              <a:rPr lang="en-US" altLang="zh-TW" dirty="0"/>
              <a:t>Saturn has build-in hardware supporting 3DCG, of course. It is able to display ( compute ) about 200,000 polygons, including flat-shading, </a:t>
            </a:r>
            <a:r>
              <a:rPr lang="en-US" altLang="zh-TW" dirty="0" err="1"/>
              <a:t>gouraud</a:t>
            </a:r>
            <a:r>
              <a:rPr lang="en-US" altLang="zh-TW" dirty="0"/>
              <a:t>-shading, and texture-mapping. It uses Z-sort to solve the problem of Z value, and about 3 light sources.</a:t>
            </a:r>
          </a:p>
          <a:p>
            <a:r>
              <a:rPr lang="en-US" altLang="zh-TW" dirty="0"/>
              <a:t>2DCG : </a:t>
            </a:r>
            <a:endParaRPr lang="en-US" altLang="zh-TW" dirty="0" smtClean="0"/>
          </a:p>
          <a:p>
            <a:pPr marL="457200" lvl="1" indent="0">
              <a:buNone/>
            </a:pPr>
            <a:r>
              <a:rPr lang="en-US" altLang="zh-TW" dirty="0" smtClean="0"/>
              <a:t>Sega </a:t>
            </a:r>
            <a:r>
              <a:rPr lang="en-US" altLang="zh-TW" dirty="0"/>
              <a:t>Saturn also supports 2D image processing. It can display 1 layer of sprite in front of 5 layers of BG, including scaling, stretching, and rotating (by 3 axis). In addition, SS could support animation of its own format (about 2/3 screen sized).</a:t>
            </a:r>
          </a:p>
          <a:p>
            <a:r>
              <a:rPr lang="en-US" altLang="zh-TW" dirty="0"/>
              <a:t>CD-ROM : </a:t>
            </a:r>
            <a:endParaRPr lang="en-US" altLang="zh-TW" dirty="0" smtClean="0"/>
          </a:p>
          <a:p>
            <a:pPr marL="457200" lvl="1" indent="0">
              <a:buNone/>
            </a:pPr>
            <a:r>
              <a:rPr lang="en-US" altLang="zh-TW" dirty="0" smtClean="0"/>
              <a:t>Double-speed </a:t>
            </a:r>
            <a:r>
              <a:rPr lang="en-US" altLang="zh-TW" dirty="0"/>
              <a:t>CD-ROM driver. Of course it can be used to display normal CD(usually used as BGM), Photo CD, CD-G, and video CD(MPEG1,optional).</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62</a:t>
            </a:fld>
            <a:endParaRPr lang="zh-TW" altLang="en-US"/>
          </a:p>
        </p:txBody>
      </p:sp>
    </p:spTree>
    <p:extLst>
      <p:ext uri="{BB962C8B-B14F-4D97-AF65-F5344CB8AC3E}">
        <p14:creationId xmlns:p14="http://schemas.microsoft.com/office/powerpoint/2010/main" val="600186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2618"/>
            <a:ext cx="8229600" cy="634082"/>
          </a:xfrm>
        </p:spPr>
        <p:txBody>
          <a:bodyPr>
            <a:normAutofit fontScale="90000"/>
          </a:bodyPr>
          <a:lstStyle/>
          <a:p>
            <a:r>
              <a:rPr lang="en-US" altLang="zh-TW" b="1" dirty="0"/>
              <a:t>Sony PLAYSTATION </a:t>
            </a:r>
            <a:r>
              <a:rPr lang="en-US" altLang="zh-TW" b="1" dirty="0" smtClean="0"/>
              <a:t>Specifications</a:t>
            </a:r>
            <a:endParaRPr lang="zh-TW" altLang="en-US" dirty="0"/>
          </a:p>
        </p:txBody>
      </p:sp>
      <p:sp>
        <p:nvSpPr>
          <p:cNvPr id="3" name="內容版面配置區 2"/>
          <p:cNvSpPr>
            <a:spLocks noGrp="1"/>
          </p:cNvSpPr>
          <p:nvPr>
            <p:ph idx="1"/>
          </p:nvPr>
        </p:nvSpPr>
        <p:spPr>
          <a:xfrm>
            <a:off x="268064" y="764704"/>
            <a:ext cx="3779912" cy="360040"/>
          </a:xfrm>
        </p:spPr>
        <p:txBody>
          <a:bodyPr>
            <a:normAutofit fontScale="92500" lnSpcReduction="20000"/>
          </a:bodyPr>
          <a:lstStyle/>
          <a:p>
            <a:pPr marL="0" indent="0">
              <a:buNone/>
            </a:pPr>
            <a:r>
              <a:rPr lang="zh-TW" altLang="zh-TW" sz="2400" dirty="0">
                <a:solidFill>
                  <a:srgbClr val="FF0000"/>
                </a:solidFill>
              </a:rPr>
              <a:t>Emotion Engine'128bit CPU'</a:t>
            </a:r>
            <a:endParaRPr lang="zh-TW" altLang="en-US" sz="2400" dirty="0">
              <a:solidFill>
                <a:srgbClr val="FF0000"/>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4079675915"/>
              </p:ext>
            </p:extLst>
          </p:nvPr>
        </p:nvGraphicFramePr>
        <p:xfrm>
          <a:off x="268064" y="1196752"/>
          <a:ext cx="4034855" cy="3931920"/>
        </p:xfrm>
        <a:graphic>
          <a:graphicData uri="http://schemas.openxmlformats.org/drawingml/2006/table">
            <a:tbl>
              <a:tblPr/>
              <a:tblGrid>
                <a:gridCol w="1412199"/>
                <a:gridCol w="2622656"/>
              </a:tblGrid>
              <a:tr h="236119">
                <a:tc>
                  <a:txBody>
                    <a:bodyPr/>
                    <a:lstStyle/>
                    <a:p>
                      <a:r>
                        <a:rPr lang="zh-TW" altLang="en-US" sz="1200" dirty="0">
                          <a:latin typeface="新細明體"/>
                        </a:rPr>
                        <a:t>運行速度</a:t>
                      </a:r>
                      <a:endParaRPr lang="zh-TW" altLang="en-US" sz="1200" dirty="0"/>
                    </a:p>
                  </a:txBody>
                  <a:tcPr anchor="ctr">
                    <a:lnL>
                      <a:noFill/>
                    </a:lnL>
                    <a:lnR>
                      <a:noFill/>
                    </a:lnR>
                    <a:lnT>
                      <a:noFill/>
                    </a:lnT>
                    <a:lnB>
                      <a:noFill/>
                    </a:lnB>
                    <a:solidFill>
                      <a:srgbClr val="FFFFFF"/>
                    </a:solidFill>
                  </a:tcPr>
                </a:tc>
                <a:tc>
                  <a:txBody>
                    <a:bodyPr/>
                    <a:lstStyle/>
                    <a:p>
                      <a:r>
                        <a:rPr lang="en-US" altLang="zh-TW" sz="1200">
                          <a:latin typeface="新細明體"/>
                        </a:rPr>
                        <a:t>300MHz</a:t>
                      </a:r>
                      <a:endParaRPr lang="en-US" sz="1200"/>
                    </a:p>
                  </a:txBody>
                  <a:tcPr anchor="ctr">
                    <a:lnL>
                      <a:noFill/>
                    </a:lnL>
                    <a:lnR>
                      <a:noFill/>
                    </a:lnR>
                    <a:lnT>
                      <a:noFill/>
                    </a:lnT>
                    <a:lnB>
                      <a:noFill/>
                    </a:lnB>
                    <a:solidFill>
                      <a:srgbClr val="FFFFFF"/>
                    </a:solidFill>
                  </a:tcPr>
                </a:tc>
              </a:tr>
              <a:tr h="393532">
                <a:tc>
                  <a:txBody>
                    <a:bodyPr/>
                    <a:lstStyle/>
                    <a:p>
                      <a:r>
                        <a:rPr lang="zh-TW" altLang="en-US" sz="1200">
                          <a:latin typeface="新細明體"/>
                        </a:rPr>
                        <a:t>快取記憶體</a:t>
                      </a:r>
                      <a:endParaRPr lang="zh-TW" altLang="en-US" sz="1200"/>
                    </a:p>
                  </a:txBody>
                  <a:tcPr anchor="ctr">
                    <a:lnL>
                      <a:noFill/>
                    </a:lnL>
                    <a:lnR>
                      <a:noFill/>
                    </a:lnR>
                    <a:lnT>
                      <a:noFill/>
                    </a:lnT>
                    <a:lnB>
                      <a:noFill/>
                    </a:lnB>
                    <a:solidFill>
                      <a:srgbClr val="FFFFFF"/>
                    </a:solidFill>
                  </a:tcPr>
                </a:tc>
                <a:tc>
                  <a:txBody>
                    <a:bodyPr/>
                    <a:lstStyle/>
                    <a:p>
                      <a:r>
                        <a:rPr lang="zh-TW" altLang="en-US" sz="1200">
                          <a:latin typeface="新細明體"/>
                        </a:rPr>
                        <a:t>指令</a:t>
                      </a:r>
                      <a:r>
                        <a:rPr lang="zh-TW" altLang="en-US" sz="1200"/>
                        <a:t> </a:t>
                      </a:r>
                      <a:r>
                        <a:rPr lang="en-US" altLang="zh-TW" sz="1200">
                          <a:latin typeface="新細明體"/>
                        </a:rPr>
                        <a:t>16Kbyte / </a:t>
                      </a:r>
                      <a:r>
                        <a:rPr lang="zh-TW" altLang="en-US" sz="1200">
                          <a:latin typeface="新細明體"/>
                        </a:rPr>
                        <a:t>資料</a:t>
                      </a:r>
                      <a:r>
                        <a:rPr lang="zh-TW" altLang="en-US" sz="1200"/>
                        <a:t> </a:t>
                      </a:r>
                      <a:r>
                        <a:rPr lang="en-US" altLang="zh-TW" sz="1200">
                          <a:latin typeface="新細明體"/>
                        </a:rPr>
                        <a:t>8Kbyte + 16Kbyte (SP)</a:t>
                      </a:r>
                      <a:endParaRPr lang="en-US" sz="1200"/>
                    </a:p>
                  </a:txBody>
                  <a:tcPr anchor="ctr">
                    <a:lnL>
                      <a:noFill/>
                    </a:lnL>
                    <a:lnR>
                      <a:noFill/>
                    </a:lnR>
                    <a:lnT>
                      <a:noFill/>
                    </a:lnT>
                    <a:lnB>
                      <a:noFill/>
                    </a:lnB>
                    <a:solidFill>
                      <a:srgbClr val="FFFFFF"/>
                    </a:solidFill>
                  </a:tcPr>
                </a:tc>
              </a:tr>
              <a:tr h="236119">
                <a:tc>
                  <a:txBody>
                    <a:bodyPr/>
                    <a:lstStyle/>
                    <a:p>
                      <a:r>
                        <a:rPr lang="zh-TW" altLang="en-US" sz="1200">
                          <a:latin typeface="新細明體"/>
                        </a:rPr>
                        <a:t>主記憶體</a:t>
                      </a:r>
                      <a:endParaRPr lang="zh-TW" altLang="en-US" sz="1200"/>
                    </a:p>
                  </a:txBody>
                  <a:tcPr anchor="ctr">
                    <a:lnL>
                      <a:noFill/>
                    </a:lnL>
                    <a:lnR>
                      <a:noFill/>
                    </a:lnR>
                    <a:lnT>
                      <a:noFill/>
                    </a:lnT>
                    <a:lnB>
                      <a:noFill/>
                    </a:lnB>
                    <a:solidFill>
                      <a:srgbClr val="FFFFFF"/>
                    </a:solidFill>
                  </a:tcPr>
                </a:tc>
                <a:tc>
                  <a:txBody>
                    <a:bodyPr/>
                    <a:lstStyle/>
                    <a:p>
                      <a:r>
                        <a:rPr lang="en-US" altLang="zh-TW" sz="1200">
                          <a:latin typeface="新細明體"/>
                        </a:rPr>
                        <a:t>Direct RDRAM</a:t>
                      </a:r>
                      <a:endParaRPr lang="en-US" sz="1200"/>
                    </a:p>
                  </a:txBody>
                  <a:tcPr anchor="ctr">
                    <a:lnL>
                      <a:noFill/>
                    </a:lnL>
                    <a:lnR>
                      <a:noFill/>
                    </a:lnR>
                    <a:lnT>
                      <a:noFill/>
                    </a:lnT>
                    <a:lnB>
                      <a:noFill/>
                    </a:lnB>
                    <a:solidFill>
                      <a:srgbClr val="FFFFFF"/>
                    </a:solidFill>
                  </a:tcPr>
                </a:tc>
              </a:tr>
              <a:tr h="236119">
                <a:tc>
                  <a:txBody>
                    <a:bodyPr/>
                    <a:lstStyle/>
                    <a:p>
                      <a:r>
                        <a:rPr lang="zh-TW" altLang="en-US" sz="1200">
                          <a:latin typeface="新細明體"/>
                        </a:rPr>
                        <a:t>記憶體容量</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32MByte</a:t>
                      </a:r>
                      <a:endParaRPr lang="en-US" sz="1200" dirty="0"/>
                    </a:p>
                  </a:txBody>
                  <a:tcPr anchor="ctr">
                    <a:lnL>
                      <a:noFill/>
                    </a:lnL>
                    <a:lnR>
                      <a:noFill/>
                    </a:lnR>
                    <a:lnT>
                      <a:noFill/>
                    </a:lnT>
                    <a:lnB>
                      <a:noFill/>
                    </a:lnB>
                    <a:solidFill>
                      <a:srgbClr val="FFFFFF"/>
                    </a:solidFill>
                  </a:tcPr>
                </a:tc>
              </a:tr>
              <a:tr h="393532">
                <a:tc>
                  <a:txBody>
                    <a:bodyPr/>
                    <a:lstStyle/>
                    <a:p>
                      <a:r>
                        <a:rPr lang="en-US" altLang="zh-TW" sz="1200">
                          <a:latin typeface="新細明體"/>
                        </a:rPr>
                        <a:t>Memory Bus Bandwidth</a:t>
                      </a:r>
                      <a:endParaRPr lang="en-US" sz="1200"/>
                    </a:p>
                  </a:txBody>
                  <a:tcPr anchor="ctr">
                    <a:lnL>
                      <a:noFill/>
                    </a:lnL>
                    <a:lnR>
                      <a:noFill/>
                    </a:lnR>
                    <a:lnT>
                      <a:noFill/>
                    </a:lnT>
                    <a:lnB>
                      <a:noFill/>
                    </a:lnB>
                    <a:solidFill>
                      <a:srgbClr val="FFFFFF"/>
                    </a:solidFill>
                  </a:tcPr>
                </a:tc>
                <a:tc>
                  <a:txBody>
                    <a:bodyPr/>
                    <a:lstStyle/>
                    <a:p>
                      <a:r>
                        <a:rPr lang="zh-TW" altLang="en-US" sz="1200" dirty="0">
                          <a:latin typeface="新細明體"/>
                        </a:rPr>
                        <a:t>每秒</a:t>
                      </a:r>
                      <a:r>
                        <a:rPr lang="en-US" altLang="zh-TW" sz="1200" dirty="0">
                          <a:latin typeface="新細明體"/>
                        </a:rPr>
                        <a:t>3.2GByte</a:t>
                      </a:r>
                      <a:endParaRPr lang="en-US" sz="1200" dirty="0"/>
                    </a:p>
                  </a:txBody>
                  <a:tcPr anchor="ctr">
                    <a:lnL>
                      <a:noFill/>
                    </a:lnL>
                    <a:lnR>
                      <a:noFill/>
                    </a:lnR>
                    <a:lnT>
                      <a:noFill/>
                    </a:lnT>
                    <a:lnB>
                      <a:noFill/>
                    </a:lnB>
                    <a:solidFill>
                      <a:srgbClr val="FFFFFF"/>
                    </a:solidFill>
                  </a:tcPr>
                </a:tc>
              </a:tr>
              <a:tr h="393532">
                <a:tc>
                  <a:txBody>
                    <a:bodyPr/>
                    <a:lstStyle/>
                    <a:p>
                      <a:r>
                        <a:rPr lang="zh-TW" altLang="en-US" sz="1200">
                          <a:latin typeface="新細明體"/>
                        </a:rPr>
                        <a:t>副處理器</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FPU(</a:t>
                      </a:r>
                      <a:r>
                        <a:rPr lang="zh-TW" altLang="en-US" sz="1200" dirty="0">
                          <a:latin typeface="新細明體"/>
                        </a:rPr>
                        <a:t>浮點數乘加算器</a:t>
                      </a:r>
                      <a:r>
                        <a:rPr lang="zh-TW" altLang="en-US" sz="1200" dirty="0"/>
                        <a:t> </a:t>
                      </a:r>
                      <a:r>
                        <a:rPr lang="en-US" altLang="zh-TW" sz="1200" dirty="0">
                          <a:latin typeface="新細明體"/>
                        </a:rPr>
                        <a:t>x 1, </a:t>
                      </a:r>
                      <a:r>
                        <a:rPr lang="zh-TW" altLang="en-US" sz="1200" dirty="0">
                          <a:latin typeface="新細明體"/>
                        </a:rPr>
                        <a:t>浮點數減算器</a:t>
                      </a:r>
                      <a:r>
                        <a:rPr lang="zh-TW" altLang="en-US" sz="1200" dirty="0"/>
                        <a:t> </a:t>
                      </a:r>
                      <a:r>
                        <a:rPr lang="en-US" altLang="zh-TW" sz="1200" dirty="0">
                          <a:latin typeface="新細明體"/>
                        </a:rPr>
                        <a:t>x 1)</a:t>
                      </a:r>
                      <a:endParaRPr lang="zh-TW" altLang="en-US" sz="1200" dirty="0"/>
                    </a:p>
                  </a:txBody>
                  <a:tcPr anchor="ctr">
                    <a:lnL>
                      <a:noFill/>
                    </a:lnL>
                    <a:lnR>
                      <a:noFill/>
                    </a:lnR>
                    <a:lnT>
                      <a:noFill/>
                    </a:lnT>
                    <a:lnB>
                      <a:noFill/>
                    </a:lnB>
                    <a:solidFill>
                      <a:srgbClr val="FFFFFF"/>
                    </a:solidFill>
                  </a:tcPr>
                </a:tc>
              </a:tr>
              <a:tr h="393532">
                <a:tc>
                  <a:txBody>
                    <a:bodyPr/>
                    <a:lstStyle/>
                    <a:p>
                      <a:r>
                        <a:rPr lang="zh-TW" altLang="en-US" sz="1200">
                          <a:latin typeface="新細明體"/>
                        </a:rPr>
                        <a:t>向量處理器</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VU0 + VU1 (</a:t>
                      </a:r>
                      <a:r>
                        <a:rPr lang="zh-TW" altLang="en-US" sz="1200" dirty="0">
                          <a:latin typeface="新細明體"/>
                        </a:rPr>
                        <a:t>浮點數乘加算器</a:t>
                      </a:r>
                      <a:r>
                        <a:rPr lang="zh-TW" altLang="en-US" sz="1200" dirty="0"/>
                        <a:t> </a:t>
                      </a:r>
                      <a:r>
                        <a:rPr lang="en-US" altLang="zh-TW" sz="1200" dirty="0">
                          <a:latin typeface="新細明體"/>
                        </a:rPr>
                        <a:t>x 9, </a:t>
                      </a:r>
                      <a:r>
                        <a:rPr lang="zh-TW" altLang="en-US" sz="1200" dirty="0">
                          <a:latin typeface="新細明體"/>
                        </a:rPr>
                        <a:t>浮點數減算器</a:t>
                      </a:r>
                      <a:r>
                        <a:rPr lang="zh-TW" altLang="en-US" sz="1200" dirty="0"/>
                        <a:t> </a:t>
                      </a:r>
                      <a:r>
                        <a:rPr lang="en-US" altLang="zh-TW" sz="1200" dirty="0">
                          <a:latin typeface="新細明體"/>
                        </a:rPr>
                        <a:t>x 3)</a:t>
                      </a:r>
                      <a:endParaRPr lang="en-US" sz="1200" dirty="0"/>
                    </a:p>
                  </a:txBody>
                  <a:tcPr anchor="ctr">
                    <a:lnL>
                      <a:noFill/>
                    </a:lnL>
                    <a:lnR>
                      <a:noFill/>
                    </a:lnR>
                    <a:lnT>
                      <a:noFill/>
                    </a:lnT>
                    <a:lnB>
                      <a:noFill/>
                    </a:lnB>
                    <a:solidFill>
                      <a:srgbClr val="FFFFFF"/>
                    </a:solidFill>
                  </a:tcPr>
                </a:tc>
              </a:tr>
              <a:tr h="393532">
                <a:tc>
                  <a:txBody>
                    <a:bodyPr/>
                    <a:lstStyle/>
                    <a:p>
                      <a:r>
                        <a:rPr lang="zh-TW" altLang="en-US" sz="1200">
                          <a:latin typeface="新細明體"/>
                        </a:rPr>
                        <a:t>三次元</a:t>
                      </a:r>
                      <a:r>
                        <a:rPr lang="en-US" altLang="zh-TW" sz="1200">
                          <a:latin typeface="新細明體"/>
                        </a:rPr>
                        <a:t>CG</a:t>
                      </a:r>
                      <a:r>
                        <a:rPr lang="zh-TW" altLang="en-US" sz="1200">
                          <a:latin typeface="新細明體"/>
                        </a:rPr>
                        <a:t>座標演算性能</a:t>
                      </a:r>
                      <a:endParaRPr lang="zh-TW" altLang="en-US" sz="1200"/>
                    </a:p>
                  </a:txBody>
                  <a:tcPr anchor="ctr">
                    <a:lnL>
                      <a:noFill/>
                    </a:lnL>
                    <a:lnR>
                      <a:noFill/>
                    </a:lnR>
                    <a:lnT>
                      <a:noFill/>
                    </a:lnT>
                    <a:lnB>
                      <a:noFill/>
                    </a:lnB>
                    <a:solidFill>
                      <a:srgbClr val="FFFFFF"/>
                    </a:solidFill>
                  </a:tcPr>
                </a:tc>
                <a:tc>
                  <a:txBody>
                    <a:bodyPr/>
                    <a:lstStyle/>
                    <a:p>
                      <a:r>
                        <a:rPr lang="zh-TW" altLang="en-US" sz="1200">
                          <a:latin typeface="新細明體"/>
                        </a:rPr>
                        <a:t>每秒</a:t>
                      </a:r>
                      <a:r>
                        <a:rPr lang="en-US" altLang="zh-TW" sz="1200">
                          <a:latin typeface="新細明體"/>
                        </a:rPr>
                        <a:t>6600</a:t>
                      </a:r>
                      <a:r>
                        <a:rPr lang="zh-TW" altLang="en-US" sz="1200">
                          <a:latin typeface="新細明體"/>
                        </a:rPr>
                        <a:t>萬多邊形</a:t>
                      </a:r>
                      <a:endParaRPr lang="zh-TW" altLang="en-US" sz="1200"/>
                    </a:p>
                  </a:txBody>
                  <a:tcPr anchor="ctr">
                    <a:lnL>
                      <a:noFill/>
                    </a:lnL>
                    <a:lnR>
                      <a:noFill/>
                    </a:lnR>
                    <a:lnT>
                      <a:noFill/>
                    </a:lnT>
                    <a:lnB>
                      <a:noFill/>
                    </a:lnB>
                    <a:solidFill>
                      <a:srgbClr val="FFFFFF"/>
                    </a:solidFill>
                  </a:tcPr>
                </a:tc>
              </a:tr>
              <a:tr h="236119">
                <a:tc>
                  <a:txBody>
                    <a:bodyPr/>
                    <a:lstStyle/>
                    <a:p>
                      <a:r>
                        <a:rPr lang="zh-TW" altLang="en-US" sz="1200">
                          <a:latin typeface="新細明體"/>
                        </a:rPr>
                        <a:t>浮點數演算性能</a:t>
                      </a:r>
                      <a:endParaRPr lang="zh-TW" altLang="en-US" sz="1200"/>
                    </a:p>
                  </a:txBody>
                  <a:tcPr anchor="ctr">
                    <a:lnL>
                      <a:noFill/>
                    </a:lnL>
                    <a:lnR>
                      <a:noFill/>
                    </a:lnR>
                    <a:lnT>
                      <a:noFill/>
                    </a:lnT>
                    <a:lnB>
                      <a:noFill/>
                    </a:lnB>
                    <a:solidFill>
                      <a:srgbClr val="FFFFFF"/>
                    </a:solidFill>
                  </a:tcPr>
                </a:tc>
                <a:tc>
                  <a:txBody>
                    <a:bodyPr/>
                    <a:lstStyle/>
                    <a:p>
                      <a:r>
                        <a:rPr lang="zh-TW" altLang="en-US" sz="1200">
                          <a:latin typeface="新細明體"/>
                        </a:rPr>
                        <a:t>每秒</a:t>
                      </a:r>
                      <a:r>
                        <a:rPr lang="en-US" altLang="zh-TW" sz="1200">
                          <a:latin typeface="新細明體"/>
                        </a:rPr>
                        <a:t>6.2GFLOPS</a:t>
                      </a:r>
                      <a:endParaRPr lang="en-US" sz="1200"/>
                    </a:p>
                  </a:txBody>
                  <a:tcPr anchor="ctr">
                    <a:lnL>
                      <a:noFill/>
                    </a:lnL>
                    <a:lnR>
                      <a:noFill/>
                    </a:lnR>
                    <a:lnT>
                      <a:noFill/>
                    </a:lnT>
                    <a:lnB>
                      <a:noFill/>
                    </a:lnB>
                    <a:solidFill>
                      <a:srgbClr val="FFFFFF"/>
                    </a:solidFill>
                  </a:tcPr>
                </a:tc>
              </a:tr>
              <a:tr h="236119">
                <a:tc>
                  <a:txBody>
                    <a:bodyPr/>
                    <a:lstStyle/>
                    <a:p>
                      <a:r>
                        <a:rPr lang="zh-TW" altLang="en-US" sz="1200">
                          <a:latin typeface="新細明體"/>
                        </a:rPr>
                        <a:t>壓縮畫像解碼器</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MPEG-2</a:t>
                      </a:r>
                      <a:endParaRPr lang="en-US" sz="1200" dirty="0"/>
                    </a:p>
                  </a:txBody>
                  <a:tcPr anchor="ctr">
                    <a:lnL>
                      <a:noFill/>
                    </a:lnL>
                    <a:lnR>
                      <a:noFill/>
                    </a:lnR>
                    <a:lnT>
                      <a:noFill/>
                    </a:lnT>
                    <a:lnB>
                      <a:noFill/>
                    </a:lnB>
                    <a:solidFill>
                      <a:srgbClr val="FFFFFF"/>
                    </a:solidFill>
                  </a:tcPr>
                </a:tc>
              </a:tr>
              <a:tr h="236119">
                <a:tc>
                  <a:txBody>
                    <a:bodyPr/>
                    <a:lstStyle/>
                    <a:p>
                      <a:r>
                        <a:rPr lang="zh-TW" altLang="en-US" sz="1200">
                          <a:latin typeface="新細明體"/>
                        </a:rPr>
                        <a:t>消耗電力</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15W</a:t>
                      </a:r>
                      <a:endParaRPr lang="en-US" sz="1200" dirty="0"/>
                    </a:p>
                  </a:txBody>
                  <a:tcPr anchor="ctr">
                    <a:lnL>
                      <a:noFill/>
                    </a:lnL>
                    <a:lnR>
                      <a:noFill/>
                    </a:lnR>
                    <a:lnT>
                      <a:noFill/>
                    </a:lnT>
                    <a:lnB>
                      <a:noFill/>
                    </a:lnB>
                    <a:solidFill>
                      <a:srgbClr val="FFFFFF"/>
                    </a:solidFill>
                  </a:tcPr>
                </a:tc>
              </a:tr>
            </a:tbl>
          </a:graphicData>
        </a:graphic>
      </p:graphicFrame>
      <p:sp>
        <p:nvSpPr>
          <p:cNvPr id="11" name="內容版面配置區 2"/>
          <p:cNvSpPr txBox="1">
            <a:spLocks/>
          </p:cNvSpPr>
          <p:nvPr/>
        </p:nvSpPr>
        <p:spPr>
          <a:xfrm>
            <a:off x="4716016" y="695784"/>
            <a:ext cx="3779912"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200" dirty="0">
                <a:solidFill>
                  <a:srgbClr val="FF0000"/>
                </a:solidFill>
              </a:rPr>
              <a:t>Graphics Synthesizer</a:t>
            </a:r>
            <a:endParaRPr lang="zh-TW" altLang="en-US" sz="2200" dirty="0">
              <a:solidFill>
                <a:srgbClr val="FF0000"/>
              </a:solidFill>
            </a:endParaRPr>
          </a:p>
        </p:txBody>
      </p:sp>
      <p:graphicFrame>
        <p:nvGraphicFramePr>
          <p:cNvPr id="12" name="表格 11"/>
          <p:cNvGraphicFramePr>
            <a:graphicFrameLocks noGrp="1"/>
          </p:cNvGraphicFramePr>
          <p:nvPr>
            <p:extLst>
              <p:ext uri="{D42A27DB-BD31-4B8C-83A1-F6EECF244321}">
                <p14:modId xmlns:p14="http://schemas.microsoft.com/office/powerpoint/2010/main" val="452053098"/>
              </p:ext>
            </p:extLst>
          </p:nvPr>
        </p:nvGraphicFramePr>
        <p:xfrm>
          <a:off x="4716016" y="1196752"/>
          <a:ext cx="4030980" cy="2286000"/>
        </p:xfrm>
        <a:graphic>
          <a:graphicData uri="http://schemas.openxmlformats.org/drawingml/2006/table">
            <a:tbl>
              <a:tblPr/>
              <a:tblGrid>
                <a:gridCol w="1168984"/>
                <a:gridCol w="2861996"/>
              </a:tblGrid>
              <a:tr h="0">
                <a:tc>
                  <a:txBody>
                    <a:bodyPr/>
                    <a:lstStyle/>
                    <a:p>
                      <a:r>
                        <a:rPr lang="zh-TW" altLang="en-US" sz="1200">
                          <a:latin typeface="新細明體"/>
                        </a:rPr>
                        <a:t>運行速度</a:t>
                      </a:r>
                      <a:endParaRPr lang="zh-TW" altLang="en-US" sz="1200"/>
                    </a:p>
                  </a:txBody>
                  <a:tcPr anchor="ctr">
                    <a:lnL>
                      <a:noFill/>
                    </a:lnL>
                    <a:lnR>
                      <a:noFill/>
                    </a:lnR>
                    <a:lnT>
                      <a:noFill/>
                    </a:lnT>
                    <a:lnB>
                      <a:noFill/>
                    </a:lnB>
                    <a:solidFill>
                      <a:srgbClr val="FFFFFF"/>
                    </a:solidFill>
                  </a:tcPr>
                </a:tc>
                <a:tc>
                  <a:txBody>
                    <a:bodyPr/>
                    <a:lstStyle/>
                    <a:p>
                      <a:r>
                        <a:rPr lang="en-US" altLang="zh-TW" sz="1200">
                          <a:latin typeface="新細明體"/>
                        </a:rPr>
                        <a:t>150MHz</a:t>
                      </a:r>
                      <a:endParaRPr lang="en-US" sz="1200"/>
                    </a:p>
                  </a:txBody>
                  <a:tcPr anchor="ctr">
                    <a:lnL>
                      <a:noFill/>
                    </a:lnL>
                    <a:lnR>
                      <a:noFill/>
                    </a:lnR>
                    <a:lnT>
                      <a:noFill/>
                    </a:lnT>
                    <a:lnB>
                      <a:noFill/>
                    </a:lnB>
                    <a:solidFill>
                      <a:srgbClr val="FFFFFF"/>
                    </a:solidFill>
                  </a:tcPr>
                </a:tc>
              </a:tr>
              <a:tr h="0">
                <a:tc>
                  <a:txBody>
                    <a:bodyPr/>
                    <a:lstStyle/>
                    <a:p>
                      <a:r>
                        <a:rPr lang="en-US" altLang="zh-TW" sz="1200">
                          <a:latin typeface="新細明體"/>
                        </a:rPr>
                        <a:t>DRAM Bus Bandwidth</a:t>
                      </a:r>
                      <a:endParaRPr lang="en-US" sz="1200"/>
                    </a:p>
                  </a:txBody>
                  <a:tcPr anchor="ctr">
                    <a:lnL>
                      <a:noFill/>
                    </a:lnL>
                    <a:lnR>
                      <a:noFill/>
                    </a:lnR>
                    <a:lnT>
                      <a:noFill/>
                    </a:lnT>
                    <a:lnB>
                      <a:noFill/>
                    </a:lnB>
                    <a:solidFill>
                      <a:srgbClr val="FFFFFF"/>
                    </a:solidFill>
                  </a:tcPr>
                </a:tc>
                <a:tc>
                  <a:txBody>
                    <a:bodyPr/>
                    <a:lstStyle/>
                    <a:p>
                      <a:r>
                        <a:rPr lang="zh-TW" altLang="en-US" sz="1200" dirty="0">
                          <a:latin typeface="新細明體"/>
                        </a:rPr>
                        <a:t>每秒</a:t>
                      </a:r>
                      <a:r>
                        <a:rPr lang="en-US" altLang="zh-TW" sz="1200" dirty="0">
                          <a:latin typeface="新細明體"/>
                        </a:rPr>
                        <a:t>48GByte</a:t>
                      </a:r>
                      <a:endParaRPr lang="en-US" sz="1200" dirty="0"/>
                    </a:p>
                  </a:txBody>
                  <a:tcPr anchor="ctr">
                    <a:lnL>
                      <a:noFill/>
                    </a:lnL>
                    <a:lnR>
                      <a:noFill/>
                    </a:lnR>
                    <a:lnT>
                      <a:noFill/>
                    </a:lnT>
                    <a:lnB>
                      <a:noFill/>
                    </a:lnB>
                    <a:solidFill>
                      <a:srgbClr val="FFFFFF"/>
                    </a:solidFill>
                  </a:tcPr>
                </a:tc>
              </a:tr>
              <a:tr h="0">
                <a:tc>
                  <a:txBody>
                    <a:bodyPr/>
                    <a:lstStyle/>
                    <a:p>
                      <a:r>
                        <a:rPr lang="en-US" altLang="zh-TW" sz="1200">
                          <a:latin typeface="新細明體"/>
                        </a:rPr>
                        <a:t>DRAM Bus Size</a:t>
                      </a:r>
                      <a:endParaRPr lang="en-US" sz="1200"/>
                    </a:p>
                  </a:txBody>
                  <a:tcPr anchor="ctr">
                    <a:lnL>
                      <a:noFill/>
                    </a:lnL>
                    <a:lnR>
                      <a:noFill/>
                    </a:lnR>
                    <a:lnT>
                      <a:noFill/>
                    </a:lnT>
                    <a:lnB>
                      <a:noFill/>
                    </a:lnB>
                    <a:solidFill>
                      <a:srgbClr val="FFFFFF"/>
                    </a:solidFill>
                  </a:tcPr>
                </a:tc>
                <a:tc>
                  <a:txBody>
                    <a:bodyPr/>
                    <a:lstStyle/>
                    <a:p>
                      <a:r>
                        <a:rPr lang="en-US" altLang="zh-TW" sz="1200">
                          <a:latin typeface="新細明體"/>
                        </a:rPr>
                        <a:t>2560bit</a:t>
                      </a:r>
                      <a:endParaRPr lang="en-US" sz="1200"/>
                    </a:p>
                  </a:txBody>
                  <a:tcPr anchor="ctr">
                    <a:lnL>
                      <a:noFill/>
                    </a:lnL>
                    <a:lnR>
                      <a:noFill/>
                    </a:lnR>
                    <a:lnT>
                      <a:noFill/>
                    </a:lnT>
                    <a:lnB>
                      <a:noFill/>
                    </a:lnB>
                    <a:solidFill>
                      <a:srgbClr val="FFFFFF"/>
                    </a:solidFill>
                  </a:tcPr>
                </a:tc>
              </a:tr>
              <a:tr h="0">
                <a:tc>
                  <a:txBody>
                    <a:bodyPr/>
                    <a:lstStyle/>
                    <a:p>
                      <a:r>
                        <a:rPr lang="zh-TW" altLang="en-US" sz="1200">
                          <a:latin typeface="新細明體"/>
                        </a:rPr>
                        <a:t>畫像構成</a:t>
                      </a:r>
                      <a:endParaRPr lang="zh-TW" altLang="en-US" sz="1200"/>
                    </a:p>
                  </a:txBody>
                  <a:tcPr anchor="ctr">
                    <a:lnL>
                      <a:noFill/>
                    </a:lnL>
                    <a:lnR>
                      <a:noFill/>
                    </a:lnR>
                    <a:lnT>
                      <a:noFill/>
                    </a:lnT>
                    <a:lnB>
                      <a:noFill/>
                    </a:lnB>
                    <a:solidFill>
                      <a:srgbClr val="FFFFFF"/>
                    </a:solidFill>
                  </a:tcPr>
                </a:tc>
                <a:tc>
                  <a:txBody>
                    <a:bodyPr/>
                    <a:lstStyle/>
                    <a:p>
                      <a:r>
                        <a:rPr lang="en-US" altLang="zh-TW" sz="1200">
                          <a:latin typeface="新細明體"/>
                        </a:rPr>
                        <a:t>RGB:Alpha:Z(24:8:32)</a:t>
                      </a:r>
                      <a:endParaRPr lang="en-US" sz="1200"/>
                    </a:p>
                  </a:txBody>
                  <a:tcPr anchor="ctr">
                    <a:lnL>
                      <a:noFill/>
                    </a:lnL>
                    <a:lnR>
                      <a:noFill/>
                    </a:lnR>
                    <a:lnT>
                      <a:noFill/>
                    </a:lnT>
                    <a:lnB>
                      <a:noFill/>
                    </a:lnB>
                    <a:solidFill>
                      <a:srgbClr val="FFFFFF"/>
                    </a:solidFill>
                  </a:tcPr>
                </a:tc>
              </a:tr>
              <a:tr h="0">
                <a:tc>
                  <a:txBody>
                    <a:bodyPr/>
                    <a:lstStyle/>
                    <a:p>
                      <a:r>
                        <a:rPr lang="zh-TW" altLang="en-US" sz="1200">
                          <a:latin typeface="新細明體"/>
                        </a:rPr>
                        <a:t>最高描繪性能</a:t>
                      </a:r>
                      <a:endParaRPr lang="zh-TW" altLang="en-US" sz="1200"/>
                    </a:p>
                  </a:txBody>
                  <a:tcPr anchor="ctr">
                    <a:lnL>
                      <a:noFill/>
                    </a:lnL>
                    <a:lnR>
                      <a:noFill/>
                    </a:lnR>
                    <a:lnT>
                      <a:noFill/>
                    </a:lnT>
                    <a:lnB>
                      <a:noFill/>
                    </a:lnB>
                    <a:solidFill>
                      <a:srgbClr val="FFFFFF"/>
                    </a:solidFill>
                  </a:tcPr>
                </a:tc>
                <a:tc>
                  <a:txBody>
                    <a:bodyPr/>
                    <a:lstStyle/>
                    <a:p>
                      <a:r>
                        <a:rPr lang="zh-TW" altLang="en-US" sz="1200">
                          <a:latin typeface="新細明體"/>
                        </a:rPr>
                        <a:t>每秒</a:t>
                      </a:r>
                      <a:r>
                        <a:rPr lang="en-US" altLang="zh-TW" sz="1200">
                          <a:latin typeface="新細明體"/>
                        </a:rPr>
                        <a:t>7500</a:t>
                      </a:r>
                      <a:r>
                        <a:rPr lang="zh-TW" altLang="en-US" sz="1200">
                          <a:latin typeface="新細明體"/>
                        </a:rPr>
                        <a:t>萬多邊形</a:t>
                      </a:r>
                      <a:endParaRPr lang="zh-TW" altLang="en-US" sz="1200"/>
                    </a:p>
                  </a:txBody>
                  <a:tcPr anchor="ctr">
                    <a:lnL>
                      <a:noFill/>
                    </a:lnL>
                    <a:lnR>
                      <a:noFill/>
                    </a:lnR>
                    <a:lnT>
                      <a:noFill/>
                    </a:lnT>
                    <a:lnB>
                      <a:noFill/>
                    </a:lnB>
                    <a:solidFill>
                      <a:srgbClr val="FFFFFF"/>
                    </a:solidFill>
                  </a:tcPr>
                </a:tc>
              </a:tr>
              <a:tr h="0">
                <a:tc>
                  <a:txBody>
                    <a:bodyPr/>
                    <a:lstStyle/>
                    <a:p>
                      <a:r>
                        <a:rPr lang="zh-TW" altLang="en-US" sz="1200">
                          <a:latin typeface="新細明體"/>
                        </a:rPr>
                        <a:t>圖像處理機能</a:t>
                      </a:r>
                      <a:endParaRPr lang="zh-TW" altLang="en-US" sz="1200"/>
                    </a:p>
                  </a:txBody>
                  <a:tcPr anchor="ctr">
                    <a:lnL>
                      <a:noFill/>
                    </a:lnL>
                    <a:lnR>
                      <a:noFill/>
                    </a:lnR>
                    <a:lnT>
                      <a:noFill/>
                    </a:lnT>
                    <a:lnB>
                      <a:noFill/>
                    </a:lnB>
                    <a:solidFill>
                      <a:srgbClr val="FFFFFF"/>
                    </a:solidFill>
                  </a:tcPr>
                </a:tc>
                <a:tc>
                  <a:txBody>
                    <a:bodyPr/>
                    <a:lstStyle/>
                    <a:p>
                      <a:r>
                        <a:rPr lang="zh-TW" altLang="en-US" sz="1200">
                          <a:latin typeface="新細明體"/>
                        </a:rPr>
                        <a:t>貼圖</a:t>
                      </a:r>
                      <a:r>
                        <a:rPr lang="en-US" altLang="zh-TW" sz="1200">
                          <a:latin typeface="新細明體"/>
                        </a:rPr>
                        <a:t>/</a:t>
                      </a:r>
                      <a:r>
                        <a:rPr lang="zh-TW" altLang="en-US" sz="1200">
                          <a:latin typeface="新細明體"/>
                        </a:rPr>
                        <a:t>衝撞測繪</a:t>
                      </a:r>
                      <a:r>
                        <a:rPr lang="en-US" altLang="zh-TW" sz="1200">
                          <a:latin typeface="新細明體"/>
                        </a:rPr>
                        <a:t>,</a:t>
                      </a:r>
                      <a:r>
                        <a:rPr lang="zh-TW" altLang="en-US" sz="1200">
                          <a:latin typeface="新細明體"/>
                        </a:rPr>
                        <a:t>煙霧效果</a:t>
                      </a:r>
                      <a:r>
                        <a:rPr lang="en-US" altLang="zh-TW" sz="1200">
                          <a:latin typeface="新細明體"/>
                        </a:rPr>
                        <a:t>,a</a:t>
                      </a:r>
                      <a:r>
                        <a:rPr lang="zh-TW" altLang="en-US" sz="1200">
                          <a:latin typeface="新細明體"/>
                        </a:rPr>
                        <a:t>混合</a:t>
                      </a:r>
                      <a:r>
                        <a:rPr lang="en-US" altLang="zh-TW" sz="1200">
                          <a:latin typeface="新細明體"/>
                        </a:rPr>
                        <a:t>,</a:t>
                      </a:r>
                      <a:r>
                        <a:rPr lang="zh-TW" altLang="en-US" sz="1200">
                          <a:latin typeface="新細明體"/>
                        </a:rPr>
                        <a:t>雙線性</a:t>
                      </a:r>
                      <a:r>
                        <a:rPr lang="en-US" altLang="zh-TW" sz="1200">
                          <a:latin typeface="新細明體"/>
                        </a:rPr>
                        <a:t>/</a:t>
                      </a:r>
                      <a:r>
                        <a:rPr lang="zh-TW" altLang="en-US" sz="1200">
                          <a:latin typeface="新細明體"/>
                        </a:rPr>
                        <a:t>三線性濾波器</a:t>
                      </a:r>
                      <a:endParaRPr lang="zh-TW" altLang="en-US" sz="1200"/>
                    </a:p>
                  </a:txBody>
                  <a:tcPr anchor="ctr">
                    <a:lnL>
                      <a:noFill/>
                    </a:lnL>
                    <a:lnR>
                      <a:noFill/>
                    </a:lnR>
                    <a:lnT>
                      <a:noFill/>
                    </a:lnT>
                    <a:lnB>
                      <a:noFill/>
                    </a:lnB>
                    <a:solidFill>
                      <a:srgbClr val="FFFFFF"/>
                    </a:solidFill>
                  </a:tcPr>
                </a:tc>
              </a:tr>
              <a:tr h="0">
                <a:tc>
                  <a:txBody>
                    <a:bodyPr/>
                    <a:lstStyle/>
                    <a:p>
                      <a:endParaRPr lang="zh-TW" altLang="en-US" sz="1200"/>
                    </a:p>
                  </a:txBody>
                  <a:tcPr anchor="ctr">
                    <a:lnL>
                      <a:noFill/>
                    </a:lnL>
                    <a:lnR>
                      <a:noFill/>
                    </a:lnR>
                    <a:lnT>
                      <a:noFill/>
                    </a:lnT>
                    <a:lnB>
                      <a:noFill/>
                    </a:lnB>
                    <a:solidFill>
                      <a:srgbClr val="FFFFFF"/>
                    </a:solidFill>
                  </a:tcPr>
                </a:tc>
                <a:tc>
                  <a:txBody>
                    <a:bodyPr/>
                    <a:lstStyle/>
                    <a:p>
                      <a:r>
                        <a:rPr lang="zh-TW" altLang="en-US" sz="1200" dirty="0">
                          <a:latin typeface="新細明體"/>
                        </a:rPr>
                        <a:t>密封地圖</a:t>
                      </a:r>
                      <a:r>
                        <a:rPr lang="en-US" altLang="zh-TW" sz="1200" dirty="0">
                          <a:latin typeface="新細明體"/>
                        </a:rPr>
                        <a:t>,</a:t>
                      </a:r>
                      <a:r>
                        <a:rPr lang="zh-TW" altLang="en-US" sz="1200" dirty="0">
                          <a:latin typeface="新細明體"/>
                        </a:rPr>
                        <a:t>抗變形裝置</a:t>
                      </a:r>
                      <a:r>
                        <a:rPr lang="en-US" altLang="zh-TW" sz="1200" dirty="0">
                          <a:latin typeface="新細明體"/>
                        </a:rPr>
                        <a:t>,</a:t>
                      </a:r>
                      <a:r>
                        <a:rPr lang="zh-TW" altLang="en-US" sz="1200" dirty="0">
                          <a:latin typeface="新細明體"/>
                        </a:rPr>
                        <a:t>複合傳送</a:t>
                      </a:r>
                      <a:r>
                        <a:rPr lang="en-US" altLang="zh-TW" sz="1200" dirty="0">
                          <a:latin typeface="新細明體"/>
                        </a:rPr>
                        <a:t>,</a:t>
                      </a:r>
                      <a:r>
                        <a:rPr lang="zh-TW" altLang="en-US" sz="1200" dirty="0">
                          <a:latin typeface="新細明體"/>
                        </a:rPr>
                        <a:t>透視圖</a:t>
                      </a:r>
                      <a:endParaRPr lang="zh-TW" altLang="en-US" sz="1200" dirty="0"/>
                    </a:p>
                  </a:txBody>
                  <a:tcPr anchor="ctr">
                    <a:lnL>
                      <a:noFill/>
                    </a:lnL>
                    <a:lnR>
                      <a:noFill/>
                    </a:lnR>
                    <a:lnT>
                      <a:noFill/>
                    </a:lnT>
                    <a:lnB>
                      <a:noFill/>
                    </a:lnB>
                    <a:solidFill>
                      <a:srgbClr val="FFFFFF"/>
                    </a:solidFill>
                  </a:tcPr>
                </a:tc>
              </a:tr>
            </a:tbl>
          </a:graphicData>
        </a:graphic>
      </p:graphicFrame>
      <p:sp>
        <p:nvSpPr>
          <p:cNvPr id="13" name="內容版面配置區 2"/>
          <p:cNvSpPr txBox="1">
            <a:spLocks/>
          </p:cNvSpPr>
          <p:nvPr/>
        </p:nvSpPr>
        <p:spPr>
          <a:xfrm>
            <a:off x="4716016" y="3777605"/>
            <a:ext cx="3779912"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200" dirty="0">
                <a:solidFill>
                  <a:srgbClr val="FF0000"/>
                </a:solidFill>
              </a:rPr>
              <a:t>音聲處理 </a:t>
            </a:r>
            <a:r>
              <a:rPr lang="en-US" altLang="zh-TW" sz="2200" dirty="0">
                <a:solidFill>
                  <a:srgbClr val="FF0000"/>
                </a:solidFill>
              </a:rPr>
              <a:t>(SPU2+CPU)</a:t>
            </a:r>
            <a:endParaRPr lang="zh-TW" altLang="en-US" sz="2200" dirty="0">
              <a:solidFill>
                <a:srgbClr val="FF0000"/>
              </a:solidFill>
            </a:endParaRPr>
          </a:p>
        </p:txBody>
      </p:sp>
      <p:graphicFrame>
        <p:nvGraphicFramePr>
          <p:cNvPr id="14" name="表格 13"/>
          <p:cNvGraphicFramePr>
            <a:graphicFrameLocks noGrp="1"/>
          </p:cNvGraphicFramePr>
          <p:nvPr>
            <p:extLst>
              <p:ext uri="{D42A27DB-BD31-4B8C-83A1-F6EECF244321}">
                <p14:modId xmlns:p14="http://schemas.microsoft.com/office/powerpoint/2010/main" val="2107251029"/>
              </p:ext>
            </p:extLst>
          </p:nvPr>
        </p:nvGraphicFramePr>
        <p:xfrm>
          <a:off x="4698801" y="4229075"/>
          <a:ext cx="3960440" cy="548640"/>
        </p:xfrm>
        <a:graphic>
          <a:graphicData uri="http://schemas.openxmlformats.org/drawingml/2006/table">
            <a:tbl>
              <a:tblPr/>
              <a:tblGrid>
                <a:gridCol w="1069319"/>
                <a:gridCol w="2891121"/>
              </a:tblGrid>
              <a:tr h="0">
                <a:tc>
                  <a:txBody>
                    <a:bodyPr/>
                    <a:lstStyle/>
                    <a:p>
                      <a:r>
                        <a:rPr lang="zh-TW" altLang="en-US" sz="1200" dirty="0">
                          <a:latin typeface="新細明體"/>
                        </a:rPr>
                        <a:t>同時發聲數</a:t>
                      </a:r>
                      <a:endParaRPr lang="zh-TW" altLang="en-US" sz="1200" dirty="0"/>
                    </a:p>
                  </a:txBody>
                  <a:tcPr anchor="ctr">
                    <a:lnL>
                      <a:noFill/>
                    </a:lnL>
                    <a:lnR>
                      <a:noFill/>
                    </a:lnR>
                    <a:lnT>
                      <a:noFill/>
                    </a:lnT>
                    <a:lnB>
                      <a:noFill/>
                    </a:lnB>
                    <a:solidFill>
                      <a:srgbClr val="FFFFFF"/>
                    </a:solidFill>
                  </a:tcPr>
                </a:tc>
                <a:tc>
                  <a:txBody>
                    <a:bodyPr/>
                    <a:lstStyle/>
                    <a:p>
                      <a:r>
                        <a:rPr lang="en-US" altLang="zh-TW" sz="1200" dirty="0">
                          <a:latin typeface="新細明體"/>
                        </a:rPr>
                        <a:t>ADPCM: 48ch (SPU2) + </a:t>
                      </a:r>
                      <a:r>
                        <a:rPr lang="zh-TW" altLang="en-US" sz="1200" dirty="0">
                          <a:latin typeface="新細明體"/>
                        </a:rPr>
                        <a:t>軟體音源數</a:t>
                      </a:r>
                      <a:endParaRPr lang="zh-TW" altLang="en-US" sz="1200" dirty="0"/>
                    </a:p>
                  </a:txBody>
                  <a:tcPr anchor="ctr">
                    <a:lnL>
                      <a:noFill/>
                    </a:lnL>
                    <a:lnR>
                      <a:noFill/>
                    </a:lnR>
                    <a:lnT>
                      <a:noFill/>
                    </a:lnT>
                    <a:lnB>
                      <a:noFill/>
                    </a:lnB>
                    <a:solidFill>
                      <a:srgbClr val="FFFFFF"/>
                    </a:solidFill>
                  </a:tcPr>
                </a:tc>
              </a:tr>
              <a:tr h="0">
                <a:tc>
                  <a:txBody>
                    <a:bodyPr/>
                    <a:lstStyle/>
                    <a:p>
                      <a:r>
                        <a:rPr lang="zh-TW" altLang="en-US" sz="1200">
                          <a:latin typeface="新細明體"/>
                        </a:rPr>
                        <a:t>取樣頻率</a:t>
                      </a:r>
                      <a:endParaRPr lang="zh-TW" altLang="en-US" sz="1200"/>
                    </a:p>
                  </a:txBody>
                  <a:tcPr anchor="ctr">
                    <a:lnL>
                      <a:noFill/>
                    </a:lnL>
                    <a:lnR>
                      <a:noFill/>
                    </a:lnR>
                    <a:lnT>
                      <a:noFill/>
                    </a:lnT>
                    <a:lnB>
                      <a:noFill/>
                    </a:lnB>
                    <a:solidFill>
                      <a:srgbClr val="FFFFFF"/>
                    </a:solidFill>
                  </a:tcPr>
                </a:tc>
                <a:tc>
                  <a:txBody>
                    <a:bodyPr/>
                    <a:lstStyle/>
                    <a:p>
                      <a:r>
                        <a:rPr lang="en-US" altLang="zh-TW" sz="1200" dirty="0">
                          <a:latin typeface="新細明體"/>
                        </a:rPr>
                        <a:t>44.1/48KHz</a:t>
                      </a:r>
                      <a:endParaRPr lang="en-US" sz="1200" dirty="0"/>
                    </a:p>
                  </a:txBody>
                  <a:tcPr anchor="ctr">
                    <a:lnL>
                      <a:noFill/>
                    </a:lnL>
                    <a:lnR>
                      <a:noFill/>
                    </a:lnR>
                    <a:lnT>
                      <a:noFill/>
                    </a:lnT>
                    <a:lnB>
                      <a:noFill/>
                    </a:lnB>
                    <a:solidFill>
                      <a:srgbClr val="FFFFFF"/>
                    </a:solidFill>
                  </a:tcPr>
                </a:tc>
              </a:tr>
            </a:tbl>
          </a:graphicData>
        </a:graphic>
      </p:graphicFrame>
      <p:sp>
        <p:nvSpPr>
          <p:cNvPr id="15" name="內容版面配置區 2"/>
          <p:cNvSpPr txBox="1">
            <a:spLocks/>
          </p:cNvSpPr>
          <p:nvPr/>
        </p:nvSpPr>
        <p:spPr>
          <a:xfrm>
            <a:off x="4833515" y="4869160"/>
            <a:ext cx="3779912"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200" dirty="0" smtClean="0">
                <a:solidFill>
                  <a:srgbClr val="FF0000"/>
                </a:solidFill>
              </a:rPr>
              <a:t>I/O Processor</a:t>
            </a:r>
            <a:endParaRPr lang="zh-TW" altLang="en-US" sz="2200" dirty="0">
              <a:solidFill>
                <a:srgbClr val="FF0000"/>
              </a:solidFill>
            </a:endParaRPr>
          </a:p>
        </p:txBody>
      </p:sp>
      <p:graphicFrame>
        <p:nvGraphicFramePr>
          <p:cNvPr id="16" name="表格 15"/>
          <p:cNvGraphicFramePr>
            <a:graphicFrameLocks noGrp="1"/>
          </p:cNvGraphicFramePr>
          <p:nvPr>
            <p:extLst>
              <p:ext uri="{D42A27DB-BD31-4B8C-83A1-F6EECF244321}">
                <p14:modId xmlns:p14="http://schemas.microsoft.com/office/powerpoint/2010/main" val="3407530397"/>
              </p:ext>
            </p:extLst>
          </p:nvPr>
        </p:nvGraphicFramePr>
        <p:xfrm>
          <a:off x="4716016" y="5260652"/>
          <a:ext cx="4320480" cy="1509160"/>
        </p:xfrm>
        <a:graphic>
          <a:graphicData uri="http://schemas.openxmlformats.org/drawingml/2006/table">
            <a:tbl>
              <a:tblPr/>
              <a:tblGrid>
                <a:gridCol w="1512168"/>
                <a:gridCol w="2808312"/>
              </a:tblGrid>
              <a:tr h="308710">
                <a:tc>
                  <a:txBody>
                    <a:bodyPr/>
                    <a:lstStyle/>
                    <a:p>
                      <a:r>
                        <a:rPr lang="en-US" altLang="zh-TW" sz="1200" dirty="0">
                          <a:latin typeface="新細明體"/>
                        </a:rPr>
                        <a:t>CPU</a:t>
                      </a:r>
                      <a:r>
                        <a:rPr lang="zh-TW" altLang="en-US" sz="1200" dirty="0">
                          <a:latin typeface="新細明體"/>
                        </a:rPr>
                        <a:t>核心</a:t>
                      </a:r>
                      <a:endParaRPr lang="zh-TW" altLang="en-US" sz="1200" dirty="0"/>
                    </a:p>
                  </a:txBody>
                  <a:tcPr anchor="ctr">
                    <a:lnL>
                      <a:noFill/>
                    </a:lnL>
                    <a:lnR>
                      <a:noFill/>
                    </a:lnR>
                    <a:lnT>
                      <a:noFill/>
                    </a:lnT>
                    <a:lnB>
                      <a:noFill/>
                    </a:lnB>
                    <a:solidFill>
                      <a:srgbClr val="FFFFFF"/>
                    </a:solidFill>
                  </a:tcPr>
                </a:tc>
                <a:tc>
                  <a:txBody>
                    <a:bodyPr/>
                    <a:lstStyle/>
                    <a:p>
                      <a:r>
                        <a:rPr lang="en-US" altLang="zh-TW" sz="1200">
                          <a:latin typeface="新細明體"/>
                        </a:rPr>
                        <a:t>PlayStation CPU</a:t>
                      </a:r>
                      <a:endParaRPr lang="en-US" sz="1200"/>
                    </a:p>
                  </a:txBody>
                  <a:tcPr anchor="ctr">
                    <a:lnL>
                      <a:noFill/>
                    </a:lnL>
                    <a:lnR>
                      <a:noFill/>
                    </a:lnR>
                    <a:lnT>
                      <a:noFill/>
                    </a:lnT>
                    <a:lnB>
                      <a:noFill/>
                    </a:lnB>
                    <a:solidFill>
                      <a:srgbClr val="FFFFFF"/>
                    </a:solidFill>
                  </a:tcPr>
                </a:tc>
              </a:tr>
              <a:tr h="308710">
                <a:tc>
                  <a:txBody>
                    <a:bodyPr/>
                    <a:lstStyle/>
                    <a:p>
                      <a:r>
                        <a:rPr lang="zh-TW" altLang="en-US" sz="1200">
                          <a:latin typeface="新細明體"/>
                        </a:rPr>
                        <a:t>運行速度</a:t>
                      </a:r>
                      <a:endParaRPr lang="zh-TW" altLang="en-US" sz="1200"/>
                    </a:p>
                  </a:txBody>
                  <a:tcPr anchor="ctr">
                    <a:lnL>
                      <a:noFill/>
                    </a:lnL>
                    <a:lnR>
                      <a:noFill/>
                    </a:lnR>
                    <a:lnT>
                      <a:noFill/>
                    </a:lnT>
                    <a:lnB>
                      <a:noFill/>
                    </a:lnB>
                    <a:solidFill>
                      <a:srgbClr val="FFFFFF"/>
                    </a:solidFill>
                  </a:tcPr>
                </a:tc>
                <a:tc>
                  <a:txBody>
                    <a:bodyPr/>
                    <a:lstStyle/>
                    <a:p>
                      <a:r>
                        <a:rPr lang="en-US" altLang="zh-TW" sz="1200">
                          <a:latin typeface="新細明體"/>
                        </a:rPr>
                        <a:t>33.8/37.5MHz</a:t>
                      </a:r>
                      <a:endParaRPr lang="en-US" sz="1200"/>
                    </a:p>
                  </a:txBody>
                  <a:tcPr anchor="ctr">
                    <a:lnL>
                      <a:noFill/>
                    </a:lnL>
                    <a:lnR>
                      <a:noFill/>
                    </a:lnR>
                    <a:lnT>
                      <a:noFill/>
                    </a:lnT>
                    <a:lnB>
                      <a:noFill/>
                    </a:lnB>
                    <a:solidFill>
                      <a:srgbClr val="FFFFFF"/>
                    </a:solidFill>
                  </a:tcPr>
                </a:tc>
              </a:tr>
              <a:tr h="245875">
                <a:tc>
                  <a:txBody>
                    <a:bodyPr/>
                    <a:lstStyle/>
                    <a:p>
                      <a:r>
                        <a:rPr lang="en-US" altLang="zh-TW" sz="1200">
                          <a:latin typeface="新細明體"/>
                        </a:rPr>
                        <a:t>Sub-Bus</a:t>
                      </a:r>
                      <a:endParaRPr lang="en-US" sz="1200"/>
                    </a:p>
                  </a:txBody>
                  <a:tcPr anchor="ctr">
                    <a:lnL>
                      <a:noFill/>
                    </a:lnL>
                    <a:lnR>
                      <a:noFill/>
                    </a:lnR>
                    <a:lnT>
                      <a:noFill/>
                    </a:lnT>
                    <a:lnB>
                      <a:noFill/>
                    </a:lnB>
                    <a:solidFill>
                      <a:srgbClr val="FFFFFF"/>
                    </a:solidFill>
                  </a:tcPr>
                </a:tc>
                <a:tc>
                  <a:txBody>
                    <a:bodyPr/>
                    <a:lstStyle/>
                    <a:p>
                      <a:r>
                        <a:rPr lang="en-US" altLang="zh-TW" sz="1200">
                          <a:latin typeface="新細明體"/>
                        </a:rPr>
                        <a:t>32bit</a:t>
                      </a:r>
                      <a:endParaRPr lang="en-US" sz="1200"/>
                    </a:p>
                  </a:txBody>
                  <a:tcPr anchor="ctr">
                    <a:lnL>
                      <a:noFill/>
                    </a:lnL>
                    <a:lnR>
                      <a:noFill/>
                    </a:lnR>
                    <a:lnT>
                      <a:noFill/>
                    </a:lnT>
                    <a:lnB>
                      <a:noFill/>
                    </a:lnB>
                    <a:solidFill>
                      <a:srgbClr val="FFFFFF"/>
                    </a:solidFill>
                  </a:tcPr>
                </a:tc>
              </a:tr>
              <a:tr h="308710">
                <a:tc>
                  <a:txBody>
                    <a:bodyPr/>
                    <a:lstStyle/>
                    <a:p>
                      <a:r>
                        <a:rPr lang="zh-TW" altLang="en-US" sz="1200">
                          <a:latin typeface="新細明體"/>
                        </a:rPr>
                        <a:t>輸出入協定</a:t>
                      </a:r>
                      <a:endParaRPr lang="zh-TW" altLang="en-US" sz="1200"/>
                    </a:p>
                  </a:txBody>
                  <a:tcPr anchor="ctr">
                    <a:lnL>
                      <a:noFill/>
                    </a:lnL>
                    <a:lnR>
                      <a:noFill/>
                    </a:lnR>
                    <a:lnT>
                      <a:noFill/>
                    </a:lnT>
                    <a:lnB>
                      <a:noFill/>
                    </a:lnB>
                    <a:solidFill>
                      <a:srgbClr val="FFFFFF"/>
                    </a:solidFill>
                  </a:tcPr>
                </a:tc>
                <a:tc>
                  <a:txBody>
                    <a:bodyPr/>
                    <a:lstStyle/>
                    <a:p>
                      <a:r>
                        <a:rPr lang="en-US" altLang="zh-TW" sz="1200">
                          <a:latin typeface="新細明體"/>
                        </a:rPr>
                        <a:t>IEEE1394, USB</a:t>
                      </a:r>
                      <a:endParaRPr lang="en-US" sz="1200"/>
                    </a:p>
                  </a:txBody>
                  <a:tcPr anchor="ctr">
                    <a:lnL>
                      <a:noFill/>
                    </a:lnL>
                    <a:lnR>
                      <a:noFill/>
                    </a:lnR>
                    <a:lnT>
                      <a:noFill/>
                    </a:lnT>
                    <a:lnB>
                      <a:noFill/>
                    </a:lnB>
                    <a:solidFill>
                      <a:srgbClr val="FFFFFF"/>
                    </a:solidFill>
                  </a:tcPr>
                </a:tc>
              </a:tr>
              <a:tr h="308710">
                <a:tc>
                  <a:txBody>
                    <a:bodyPr/>
                    <a:lstStyle/>
                    <a:p>
                      <a:r>
                        <a:rPr lang="zh-TW" altLang="en-US" sz="1200" dirty="0">
                          <a:latin typeface="新細明體"/>
                        </a:rPr>
                        <a:t>通訊埠</a:t>
                      </a:r>
                      <a:endParaRPr lang="zh-TW" altLang="en-US" sz="1200" dirty="0"/>
                    </a:p>
                  </a:txBody>
                  <a:tcPr anchor="ctr">
                    <a:lnL>
                      <a:noFill/>
                    </a:lnL>
                    <a:lnR>
                      <a:noFill/>
                    </a:lnR>
                    <a:lnT>
                      <a:noFill/>
                    </a:lnT>
                    <a:lnB>
                      <a:noFill/>
                    </a:lnB>
                    <a:solidFill>
                      <a:srgbClr val="FFFFFF"/>
                    </a:solidFill>
                  </a:tcPr>
                </a:tc>
                <a:tc>
                  <a:txBody>
                    <a:bodyPr/>
                    <a:lstStyle/>
                    <a:p>
                      <a:r>
                        <a:rPr lang="en-US" altLang="zh-TW" sz="1200" dirty="0">
                          <a:latin typeface="新細明體"/>
                        </a:rPr>
                        <a:t>PCMCIA</a:t>
                      </a:r>
                      <a:r>
                        <a:rPr lang="zh-TW" altLang="en-US" sz="1200" dirty="0">
                          <a:latin typeface="新細明體"/>
                        </a:rPr>
                        <a:t>格式</a:t>
                      </a:r>
                      <a:r>
                        <a:rPr lang="en-US" altLang="zh-TW" sz="1200" dirty="0">
                          <a:latin typeface="新細明體"/>
                        </a:rPr>
                        <a:t>PC</a:t>
                      </a:r>
                      <a:r>
                        <a:rPr lang="zh-TW" altLang="en-US" sz="1200" dirty="0">
                          <a:latin typeface="新細明體"/>
                        </a:rPr>
                        <a:t>卡對應</a:t>
                      </a:r>
                      <a:endParaRPr lang="zh-TW" altLang="en-US" sz="1200" dirty="0"/>
                    </a:p>
                  </a:txBody>
                  <a:tcPr anchor="ctr">
                    <a:lnL>
                      <a:noFill/>
                    </a:lnL>
                    <a:lnR>
                      <a:noFill/>
                    </a:lnR>
                    <a:lnT>
                      <a:noFill/>
                    </a:lnT>
                    <a:lnB>
                      <a:noFill/>
                    </a:lnB>
                    <a:solidFill>
                      <a:srgbClr val="FFFFFF"/>
                    </a:solidFill>
                  </a:tcPr>
                </a:tc>
              </a:tr>
            </a:tbl>
          </a:graphicData>
        </a:graphic>
      </p:graphicFrame>
      <p:sp>
        <p:nvSpPr>
          <p:cNvPr id="17" name="內容版面配置區 2"/>
          <p:cNvSpPr txBox="1">
            <a:spLocks/>
          </p:cNvSpPr>
          <p:nvPr/>
        </p:nvSpPr>
        <p:spPr>
          <a:xfrm>
            <a:off x="251520" y="5301208"/>
            <a:ext cx="3779912"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200" dirty="0" smtClean="0">
                <a:solidFill>
                  <a:srgbClr val="FF0000"/>
                </a:solidFill>
              </a:rPr>
              <a:t>儲存媒介</a:t>
            </a:r>
            <a:endParaRPr lang="zh-TW" altLang="en-US" sz="2200" dirty="0">
              <a:solidFill>
                <a:srgbClr val="FF0000"/>
              </a:solidFill>
            </a:endParaRPr>
          </a:p>
        </p:txBody>
      </p:sp>
      <p:graphicFrame>
        <p:nvGraphicFramePr>
          <p:cNvPr id="18" name="表格 17"/>
          <p:cNvGraphicFramePr>
            <a:graphicFrameLocks noGrp="1"/>
          </p:cNvGraphicFramePr>
          <p:nvPr>
            <p:extLst>
              <p:ext uri="{D42A27DB-BD31-4B8C-83A1-F6EECF244321}">
                <p14:modId xmlns:p14="http://schemas.microsoft.com/office/powerpoint/2010/main" val="309948595"/>
              </p:ext>
            </p:extLst>
          </p:nvPr>
        </p:nvGraphicFramePr>
        <p:xfrm>
          <a:off x="323528" y="5733256"/>
          <a:ext cx="1889956" cy="720080"/>
        </p:xfrm>
        <a:graphic>
          <a:graphicData uri="http://schemas.openxmlformats.org/drawingml/2006/table">
            <a:tbl>
              <a:tblPr/>
              <a:tblGrid>
                <a:gridCol w="1889956"/>
              </a:tblGrid>
              <a:tr h="360040">
                <a:tc>
                  <a:txBody>
                    <a:bodyPr/>
                    <a:lstStyle/>
                    <a:p>
                      <a:r>
                        <a:rPr lang="en-US" altLang="zh-TW" sz="1200" dirty="0">
                          <a:latin typeface="新細明體"/>
                        </a:rPr>
                        <a:t>CD-ROM</a:t>
                      </a:r>
                      <a:endParaRPr lang="en-US" sz="1200" dirty="0"/>
                    </a:p>
                  </a:txBody>
                  <a:tcPr anchor="ctr">
                    <a:lnL>
                      <a:noFill/>
                    </a:lnL>
                    <a:lnR>
                      <a:noFill/>
                    </a:lnR>
                    <a:lnT>
                      <a:noFill/>
                    </a:lnT>
                    <a:lnB>
                      <a:noFill/>
                    </a:lnB>
                    <a:solidFill>
                      <a:srgbClr val="FFFFFF"/>
                    </a:solidFill>
                  </a:tcPr>
                </a:tc>
              </a:tr>
              <a:tr h="360040">
                <a:tc>
                  <a:txBody>
                    <a:bodyPr/>
                    <a:lstStyle/>
                    <a:p>
                      <a:r>
                        <a:rPr lang="en-US" altLang="zh-TW" sz="1200" dirty="0">
                          <a:latin typeface="新細明體"/>
                        </a:rPr>
                        <a:t>DVD-ROM</a:t>
                      </a:r>
                      <a:endParaRPr lang="en-US" sz="1200" dirty="0"/>
                    </a:p>
                  </a:txBody>
                  <a:tcPr anchor="ctr">
                    <a:lnL>
                      <a:noFill/>
                    </a:lnL>
                    <a:lnR>
                      <a:noFill/>
                    </a:lnR>
                    <a:lnT>
                      <a:noFill/>
                    </a:lnT>
                    <a:lnB>
                      <a:noFill/>
                    </a:lnB>
                    <a:solidFill>
                      <a:srgbClr val="FFFFFF"/>
                    </a:solidFill>
                  </a:tcPr>
                </a:tc>
              </a:tr>
            </a:tbl>
          </a:graphicData>
        </a:graphic>
      </p:graphicFrame>
      <p:sp>
        <p:nvSpPr>
          <p:cNvPr id="19" name="頁尾版面配置區 18"/>
          <p:cNvSpPr>
            <a:spLocks noGrp="1"/>
          </p:cNvSpPr>
          <p:nvPr>
            <p:ph type="ftr" sz="quarter" idx="11"/>
          </p:nvPr>
        </p:nvSpPr>
        <p:spPr/>
        <p:txBody>
          <a:bodyPr/>
          <a:lstStyle/>
          <a:p>
            <a:r>
              <a:rPr lang="en-US" altLang="zh-TW" smtClean="0"/>
              <a:t>Communications &amp; Multimedia Lab</a:t>
            </a:r>
            <a:endParaRPr lang="zh-TW" altLang="en-US"/>
          </a:p>
        </p:txBody>
      </p:sp>
      <p:sp>
        <p:nvSpPr>
          <p:cNvPr id="20" name="投影片編號版面配置區 19"/>
          <p:cNvSpPr>
            <a:spLocks noGrp="1"/>
          </p:cNvSpPr>
          <p:nvPr>
            <p:ph type="sldNum" sz="quarter" idx="12"/>
          </p:nvPr>
        </p:nvSpPr>
        <p:spPr/>
        <p:txBody>
          <a:bodyPr/>
          <a:lstStyle/>
          <a:p>
            <a:fld id="{73DA0BB7-265A-403C-9275-D587AB510EDC}" type="slidenum">
              <a:rPr lang="zh-TW" altLang="en-US" smtClean="0"/>
              <a:pPr/>
              <a:t>63</a:t>
            </a:fld>
            <a:endParaRPr lang="zh-TW" altLang="en-US"/>
          </a:p>
        </p:txBody>
      </p:sp>
    </p:spTree>
    <p:extLst>
      <p:ext uri="{BB962C8B-B14F-4D97-AF65-F5344CB8AC3E}">
        <p14:creationId xmlns:p14="http://schemas.microsoft.com/office/powerpoint/2010/main" val="41996160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SEGA SATURN </a:t>
            </a:r>
            <a:r>
              <a:rPr lang="zh-TW" altLang="en-US" b="1" dirty="0"/>
              <a:t>主機性能</a:t>
            </a:r>
            <a:r>
              <a:rPr lang="zh-TW" altLang="en-US" b="1" dirty="0" smtClean="0"/>
              <a:t>介紹</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95588744"/>
              </p:ext>
            </p:extLst>
          </p:nvPr>
        </p:nvGraphicFramePr>
        <p:xfrm>
          <a:off x="827584" y="1628800"/>
          <a:ext cx="7560840" cy="5091404"/>
        </p:xfrm>
        <a:graphic>
          <a:graphicData uri="http://schemas.openxmlformats.org/drawingml/2006/table">
            <a:tbl>
              <a:tblPr/>
              <a:tblGrid>
                <a:gridCol w="2419468"/>
                <a:gridCol w="5141372"/>
              </a:tblGrid>
              <a:tr h="623906">
                <a:tc>
                  <a:txBody>
                    <a:bodyPr/>
                    <a:lstStyle/>
                    <a:p>
                      <a:r>
                        <a:rPr lang="en-US" altLang="zh-TW" sz="1800" i="1" dirty="0">
                          <a:latin typeface="新細明體"/>
                        </a:rPr>
                        <a:t>CPU </a:t>
                      </a:r>
                      <a:r>
                        <a:rPr lang="zh-TW" altLang="en-US" sz="1800" i="1" dirty="0">
                          <a:latin typeface="新細明體"/>
                        </a:rPr>
                        <a:t>中央處理晶片</a:t>
                      </a:r>
                      <a:endParaRPr lang="zh-TW" altLang="en-US" sz="1800" dirty="0"/>
                    </a:p>
                  </a:txBody>
                  <a:tcPr marL="26437" marR="26437" marT="26437" marB="26437" anchor="ctr">
                    <a:lnL>
                      <a:noFill/>
                    </a:lnL>
                    <a:lnR>
                      <a:noFill/>
                    </a:lnR>
                    <a:lnT>
                      <a:noFill/>
                    </a:lnT>
                    <a:lnB>
                      <a:noFill/>
                    </a:lnB>
                    <a:solidFill>
                      <a:srgbClr val="FFFFFF"/>
                    </a:solidFill>
                  </a:tcPr>
                </a:tc>
                <a:tc>
                  <a:txBody>
                    <a:bodyPr/>
                    <a:lstStyle/>
                    <a:p>
                      <a:r>
                        <a:rPr lang="en-US" altLang="zh-TW" sz="1800" b="1" dirty="0">
                          <a:latin typeface="新細明體"/>
                        </a:rPr>
                        <a:t>SH-2 (32bit RISC) 2 </a:t>
                      </a:r>
                      <a:r>
                        <a:rPr lang="zh-TW" altLang="en-US" sz="1800" b="1" dirty="0">
                          <a:latin typeface="新細明體"/>
                        </a:rPr>
                        <a:t>棵</a:t>
                      </a:r>
                      <a:r>
                        <a:rPr lang="en-US" altLang="zh-TW" sz="1800" b="1" dirty="0">
                          <a:latin typeface="新細明體"/>
                        </a:rPr>
                        <a:t>,</a:t>
                      </a:r>
                      <a:r>
                        <a:rPr lang="zh-TW" altLang="en-US" sz="1800" b="1" dirty="0">
                          <a:latin typeface="新細明體"/>
                        </a:rPr>
                        <a:t>和 </a:t>
                      </a:r>
                      <a:r>
                        <a:rPr lang="en-US" altLang="zh-TW" sz="1800" b="1" dirty="0">
                          <a:latin typeface="新細明體"/>
                        </a:rPr>
                        <a:t>SH-1 </a:t>
                      </a:r>
                      <a:r>
                        <a:rPr lang="zh-TW" altLang="en-US" sz="1800" b="1" dirty="0">
                          <a:latin typeface="新細明體"/>
                        </a:rPr>
                        <a:t>用來管理 </a:t>
                      </a:r>
                      <a:r>
                        <a:rPr lang="en-US" altLang="zh-TW" sz="1800" b="1" dirty="0">
                          <a:latin typeface="新細明體"/>
                        </a:rPr>
                        <a:t>CD-ROM(</a:t>
                      </a:r>
                      <a:r>
                        <a:rPr lang="zh-TW" altLang="en-US" sz="1800" b="1" dirty="0">
                          <a:latin typeface="新細明體"/>
                        </a:rPr>
                        <a:t>共 </a:t>
                      </a:r>
                      <a:r>
                        <a:rPr lang="en-US" altLang="zh-TW" sz="1800" b="1" dirty="0">
                          <a:latin typeface="新細明體"/>
                        </a:rPr>
                        <a:t>3 </a:t>
                      </a:r>
                      <a:r>
                        <a:rPr lang="zh-TW" altLang="en-US" sz="1800" b="1" dirty="0">
                          <a:latin typeface="新細明體"/>
                        </a:rPr>
                        <a:t>顆 </a:t>
                      </a:r>
                      <a:r>
                        <a:rPr lang="en-US" altLang="zh-TW" sz="1800" b="1" dirty="0">
                          <a:latin typeface="新細明體"/>
                        </a:rPr>
                        <a:t>32 bit </a:t>
                      </a:r>
                      <a:r>
                        <a:rPr lang="zh-TW" altLang="en-US" sz="1800" b="1" dirty="0">
                          <a:latin typeface="新細明體"/>
                        </a:rPr>
                        <a:t>的 </a:t>
                      </a:r>
                      <a:r>
                        <a:rPr lang="en-US" altLang="zh-TW" sz="1800" b="1" dirty="0">
                          <a:latin typeface="新細明體"/>
                        </a:rPr>
                        <a:t>CPU )</a:t>
                      </a:r>
                      <a:endParaRPr lang="en-US" sz="1800" dirty="0"/>
                    </a:p>
                  </a:txBody>
                  <a:tcPr marL="26437" marR="26437" marT="26437" marB="26437" anchor="ctr">
                    <a:lnL>
                      <a:noFill/>
                    </a:lnL>
                    <a:lnR>
                      <a:noFill/>
                    </a:lnR>
                    <a:lnT>
                      <a:noFill/>
                    </a:lnT>
                    <a:lnB>
                      <a:noFill/>
                    </a:lnB>
                    <a:solidFill>
                      <a:srgbClr val="FFFFFF"/>
                    </a:solidFill>
                  </a:tcPr>
                </a:tc>
              </a:tr>
              <a:tr h="433562">
                <a:tc>
                  <a:txBody>
                    <a:bodyPr/>
                    <a:lstStyle/>
                    <a:p>
                      <a:r>
                        <a:rPr lang="en-US" altLang="zh-TW" sz="1800" i="1">
                          <a:latin typeface="新細明體"/>
                        </a:rPr>
                        <a:t>CD </a:t>
                      </a:r>
                      <a:r>
                        <a:rPr lang="zh-TW" altLang="en-US" sz="1800" i="1">
                          <a:latin typeface="新細明體"/>
                        </a:rPr>
                        <a:t>－ </a:t>
                      </a:r>
                      <a:r>
                        <a:rPr lang="en-US" altLang="zh-TW" sz="1800" i="1">
                          <a:latin typeface="新細明體"/>
                        </a:rPr>
                        <a:t>ROM </a:t>
                      </a:r>
                      <a:r>
                        <a:rPr lang="zh-TW" altLang="en-US" sz="1800" i="1">
                          <a:latin typeface="新細明體"/>
                        </a:rPr>
                        <a:t>光碟機</a:t>
                      </a:r>
                      <a:endParaRPr lang="zh-TW" altLang="en-US" sz="1800"/>
                    </a:p>
                  </a:txBody>
                  <a:tcPr marL="26437" marR="26437" marT="26437" marB="26437" anchor="ctr">
                    <a:lnL>
                      <a:noFill/>
                    </a:lnL>
                    <a:lnR>
                      <a:noFill/>
                    </a:lnR>
                    <a:lnT>
                      <a:noFill/>
                    </a:lnT>
                    <a:lnB>
                      <a:noFill/>
                    </a:lnB>
                    <a:solidFill>
                      <a:srgbClr val="FFFFFF"/>
                    </a:solidFill>
                  </a:tcPr>
                </a:tc>
                <a:tc>
                  <a:txBody>
                    <a:bodyPr/>
                    <a:lstStyle/>
                    <a:p>
                      <a:r>
                        <a:rPr lang="zh-TW" altLang="en-US" sz="1800" b="1">
                          <a:latin typeface="新細明體"/>
                        </a:rPr>
                        <a:t>二點五倍速光碟機</a:t>
                      </a:r>
                      <a:endParaRPr lang="zh-TW" altLang="en-US" sz="1800"/>
                    </a:p>
                  </a:txBody>
                  <a:tcPr marL="26437" marR="26437" marT="26437" marB="26437" anchor="ctr">
                    <a:lnL>
                      <a:noFill/>
                    </a:lnL>
                    <a:lnR>
                      <a:noFill/>
                    </a:lnR>
                    <a:lnT>
                      <a:noFill/>
                    </a:lnT>
                    <a:lnB>
                      <a:noFill/>
                    </a:lnB>
                    <a:solidFill>
                      <a:srgbClr val="FFFFFF"/>
                    </a:solidFill>
                  </a:tcPr>
                </a:tc>
              </a:tr>
              <a:tr h="243218">
                <a:tc>
                  <a:txBody>
                    <a:bodyPr/>
                    <a:lstStyle/>
                    <a:p>
                      <a:r>
                        <a:rPr lang="zh-TW" altLang="en-US" sz="1800" i="1" dirty="0">
                          <a:latin typeface="新細明體"/>
                        </a:rPr>
                        <a:t>軟體讀取方式</a:t>
                      </a:r>
                      <a:endParaRPr lang="zh-TW" altLang="en-US" sz="1800" dirty="0"/>
                    </a:p>
                  </a:txBody>
                  <a:tcPr marL="26437" marR="26437" marT="26437" marB="26437" anchor="ctr">
                    <a:lnL>
                      <a:noFill/>
                    </a:lnL>
                    <a:lnR>
                      <a:noFill/>
                    </a:lnR>
                    <a:lnT>
                      <a:noFill/>
                    </a:lnT>
                    <a:lnB>
                      <a:noFill/>
                    </a:lnB>
                    <a:solidFill>
                      <a:srgbClr val="FFFFFF"/>
                    </a:solidFill>
                  </a:tcPr>
                </a:tc>
                <a:tc>
                  <a:txBody>
                    <a:bodyPr/>
                    <a:lstStyle/>
                    <a:p>
                      <a:r>
                        <a:rPr lang="en-US" altLang="zh-TW" sz="1800" b="1" dirty="0">
                          <a:latin typeface="新細明體"/>
                        </a:rPr>
                        <a:t>CD </a:t>
                      </a:r>
                      <a:r>
                        <a:rPr lang="zh-TW" altLang="en-US" sz="1800" b="1" dirty="0">
                          <a:latin typeface="新細明體"/>
                        </a:rPr>
                        <a:t>或卡匣</a:t>
                      </a:r>
                      <a:endParaRPr lang="zh-TW" altLang="en-US" sz="1800" dirty="0"/>
                    </a:p>
                  </a:txBody>
                  <a:tcPr marL="26437" marR="26437" marT="26437" marB="26437" anchor="ctr">
                    <a:lnL>
                      <a:noFill/>
                    </a:lnL>
                    <a:lnR>
                      <a:noFill/>
                    </a:lnR>
                    <a:lnT>
                      <a:noFill/>
                    </a:lnT>
                    <a:lnB>
                      <a:noFill/>
                    </a:lnB>
                    <a:solidFill>
                      <a:srgbClr val="FFFFFF"/>
                    </a:solidFill>
                  </a:tcPr>
                </a:tc>
              </a:tr>
              <a:tr h="433562">
                <a:tc>
                  <a:txBody>
                    <a:bodyPr/>
                    <a:lstStyle/>
                    <a:p>
                      <a:r>
                        <a:rPr lang="zh-TW" altLang="en-US" sz="1800" i="1">
                          <a:latin typeface="新細明體"/>
                        </a:rPr>
                        <a:t>影像處理 </a:t>
                      </a:r>
                      <a:r>
                        <a:rPr lang="en-US" altLang="zh-TW" sz="1800" i="1">
                          <a:latin typeface="新細明體"/>
                        </a:rPr>
                        <a:t>LSI</a:t>
                      </a:r>
                      <a:endParaRPr lang="en-US" sz="1800"/>
                    </a:p>
                  </a:txBody>
                  <a:tcPr marL="26437" marR="26437" marT="26437" marB="26437" anchor="ctr">
                    <a:lnL>
                      <a:noFill/>
                    </a:lnL>
                    <a:lnR>
                      <a:noFill/>
                    </a:lnR>
                    <a:lnT>
                      <a:noFill/>
                    </a:lnT>
                    <a:lnB>
                      <a:noFill/>
                    </a:lnB>
                    <a:solidFill>
                      <a:srgbClr val="FFFFFF"/>
                    </a:solidFill>
                  </a:tcPr>
                </a:tc>
                <a:tc>
                  <a:txBody>
                    <a:bodyPr/>
                    <a:lstStyle/>
                    <a:p>
                      <a:r>
                        <a:rPr lang="en-US" altLang="zh-TW" sz="1800" b="1">
                          <a:latin typeface="新細明體"/>
                        </a:rPr>
                        <a:t>VDP1 (3D </a:t>
                      </a:r>
                      <a:r>
                        <a:rPr lang="zh-TW" altLang="en-US" sz="1800" b="1">
                          <a:latin typeface="新細明體"/>
                        </a:rPr>
                        <a:t>影像處理</a:t>
                      </a:r>
                      <a:r>
                        <a:rPr lang="en-US" altLang="zh-TW" sz="1800" b="1">
                          <a:latin typeface="新細明體"/>
                        </a:rPr>
                        <a:t>) &amp; VDP2(</a:t>
                      </a:r>
                      <a:r>
                        <a:rPr lang="zh-TW" altLang="en-US" sz="1800" b="1">
                          <a:latin typeface="新細明體"/>
                        </a:rPr>
                        <a:t>背景處理</a:t>
                      </a:r>
                      <a:r>
                        <a:rPr lang="en-US" altLang="zh-TW" sz="1800" b="1">
                          <a:latin typeface="新細明體"/>
                        </a:rPr>
                        <a:t>)</a:t>
                      </a:r>
                      <a:endParaRPr lang="zh-TW" altLang="en-US" sz="1800"/>
                    </a:p>
                  </a:txBody>
                  <a:tcPr marL="26437" marR="26437" marT="26437" marB="26437" anchor="ctr">
                    <a:lnL>
                      <a:noFill/>
                    </a:lnL>
                    <a:lnR>
                      <a:noFill/>
                    </a:lnR>
                    <a:lnT>
                      <a:noFill/>
                    </a:lnT>
                    <a:lnB>
                      <a:noFill/>
                    </a:lnB>
                    <a:solidFill>
                      <a:srgbClr val="FFFFFF"/>
                    </a:solidFill>
                  </a:tcPr>
                </a:tc>
              </a:tr>
              <a:tr h="433562">
                <a:tc>
                  <a:txBody>
                    <a:bodyPr/>
                    <a:lstStyle/>
                    <a:p>
                      <a:r>
                        <a:rPr lang="zh-TW" altLang="en-US" sz="1800" i="1">
                          <a:latin typeface="新細明體"/>
                        </a:rPr>
                        <a:t>影像功能</a:t>
                      </a:r>
                      <a:endParaRPr lang="zh-TW" altLang="en-US" sz="1800"/>
                    </a:p>
                  </a:txBody>
                  <a:tcPr marL="26437" marR="26437" marT="26437" marB="26437" anchor="ctr">
                    <a:lnL>
                      <a:noFill/>
                    </a:lnL>
                    <a:lnR>
                      <a:noFill/>
                    </a:lnR>
                    <a:lnT>
                      <a:noFill/>
                    </a:lnT>
                    <a:lnB>
                      <a:noFill/>
                    </a:lnB>
                    <a:solidFill>
                      <a:srgbClr val="FFFFFF"/>
                    </a:solidFill>
                  </a:tcPr>
                </a:tc>
                <a:tc>
                  <a:txBody>
                    <a:bodyPr/>
                    <a:lstStyle/>
                    <a:p>
                      <a:r>
                        <a:rPr lang="zh-TW" altLang="en-US" sz="1800" b="1">
                          <a:latin typeface="新細明體"/>
                        </a:rPr>
                        <a:t>擴大</a:t>
                      </a:r>
                      <a:r>
                        <a:rPr lang="en-US" altLang="zh-TW" sz="1800" b="1">
                          <a:latin typeface="新細明體"/>
                        </a:rPr>
                        <a:t>,</a:t>
                      </a:r>
                      <a:r>
                        <a:rPr lang="zh-TW" altLang="en-US" sz="1800" b="1">
                          <a:latin typeface="新細明體"/>
                        </a:rPr>
                        <a:t>縮小</a:t>
                      </a:r>
                      <a:r>
                        <a:rPr lang="en-US" altLang="zh-TW" sz="1800" b="1">
                          <a:latin typeface="新細明體"/>
                        </a:rPr>
                        <a:t>,</a:t>
                      </a:r>
                      <a:r>
                        <a:rPr lang="zh-TW" altLang="en-US" sz="1800" b="1">
                          <a:latin typeface="新細明體"/>
                        </a:rPr>
                        <a:t>旋轉</a:t>
                      </a:r>
                      <a:r>
                        <a:rPr lang="en-US" altLang="zh-TW" sz="1800" b="1">
                          <a:latin typeface="新細明體"/>
                        </a:rPr>
                        <a:t>,</a:t>
                      </a:r>
                      <a:r>
                        <a:rPr lang="zh-TW" altLang="en-US" sz="1800" b="1">
                          <a:latin typeface="新細明體"/>
                        </a:rPr>
                        <a:t>變形機能 最多五面畫面</a:t>
                      </a:r>
                      <a:r>
                        <a:rPr lang="en-US" altLang="zh-TW" sz="1800" b="1">
                          <a:latin typeface="新細明體"/>
                        </a:rPr>
                        <a:t>(</a:t>
                      </a:r>
                      <a:r>
                        <a:rPr lang="zh-TW" altLang="en-US" sz="1800" b="1">
                          <a:latin typeface="新細明體"/>
                        </a:rPr>
                        <a:t>可各別擴大</a:t>
                      </a:r>
                      <a:r>
                        <a:rPr lang="en-US" altLang="zh-TW" sz="1800" b="1">
                          <a:latin typeface="新細明體"/>
                        </a:rPr>
                        <a:t>,</a:t>
                      </a:r>
                      <a:r>
                        <a:rPr lang="zh-TW" altLang="en-US" sz="1800" b="1">
                          <a:latin typeface="新細明體"/>
                        </a:rPr>
                        <a:t>縮小</a:t>
                      </a:r>
                      <a:r>
                        <a:rPr lang="en-US" altLang="zh-TW" sz="1800" b="1">
                          <a:latin typeface="新細明體"/>
                        </a:rPr>
                        <a:t>)</a:t>
                      </a:r>
                      <a:endParaRPr lang="zh-TW" altLang="en-US" sz="1800"/>
                    </a:p>
                  </a:txBody>
                  <a:tcPr marL="26437" marR="26437" marT="26437" marB="26437" anchor="ctr">
                    <a:lnL>
                      <a:noFill/>
                    </a:lnL>
                    <a:lnR>
                      <a:noFill/>
                    </a:lnR>
                    <a:lnT>
                      <a:noFill/>
                    </a:lnT>
                    <a:lnB>
                      <a:noFill/>
                    </a:lnB>
                    <a:solidFill>
                      <a:srgbClr val="FFFFFF"/>
                    </a:solidFill>
                  </a:tcPr>
                </a:tc>
              </a:tr>
              <a:tr h="433562">
                <a:tc>
                  <a:txBody>
                    <a:bodyPr/>
                    <a:lstStyle/>
                    <a:p>
                      <a:r>
                        <a:rPr lang="zh-TW" altLang="en-US" sz="1800" i="1">
                          <a:latin typeface="新細明體"/>
                        </a:rPr>
                        <a:t>聲音處理 </a:t>
                      </a:r>
                      <a:r>
                        <a:rPr lang="en-US" altLang="zh-TW" sz="1800" i="1">
                          <a:latin typeface="新細明體"/>
                        </a:rPr>
                        <a:t>LSI</a:t>
                      </a:r>
                      <a:endParaRPr lang="en-US" sz="1800"/>
                    </a:p>
                  </a:txBody>
                  <a:tcPr marL="26437" marR="26437" marT="26437" marB="26437" anchor="ctr">
                    <a:lnL>
                      <a:noFill/>
                    </a:lnL>
                    <a:lnR>
                      <a:noFill/>
                    </a:lnR>
                    <a:lnT>
                      <a:noFill/>
                    </a:lnT>
                    <a:lnB>
                      <a:noFill/>
                    </a:lnB>
                    <a:solidFill>
                      <a:srgbClr val="FFFFFF"/>
                    </a:solidFill>
                  </a:tcPr>
                </a:tc>
                <a:tc>
                  <a:txBody>
                    <a:bodyPr/>
                    <a:lstStyle/>
                    <a:p>
                      <a:r>
                        <a:rPr lang="en-US" altLang="zh-TW" sz="1800" b="1">
                          <a:latin typeface="新細明體"/>
                        </a:rPr>
                        <a:t>SCSP ( 128 </a:t>
                      </a:r>
                      <a:r>
                        <a:rPr lang="zh-TW" altLang="en-US" sz="1800" b="1">
                          <a:latin typeface="新細明體"/>
                        </a:rPr>
                        <a:t>階 </a:t>
                      </a:r>
                      <a:r>
                        <a:rPr lang="en-US" altLang="zh-TW" sz="1800" b="1">
                          <a:latin typeface="新細明體"/>
                        </a:rPr>
                        <a:t>DSP, 32 </a:t>
                      </a:r>
                      <a:r>
                        <a:rPr lang="zh-TW" altLang="en-US" sz="1800" b="1">
                          <a:latin typeface="新細明體"/>
                        </a:rPr>
                        <a:t>聲道</a:t>
                      </a:r>
                      <a:r>
                        <a:rPr lang="en-US" altLang="zh-TW" sz="1800" b="1">
                          <a:latin typeface="新細明體"/>
                        </a:rPr>
                        <a:t>) MC68EOO -3D</a:t>
                      </a:r>
                      <a:r>
                        <a:rPr lang="zh-TW" altLang="en-US" sz="1800" b="1">
                          <a:latin typeface="新細明體"/>
                        </a:rPr>
                        <a:t>特殊音效用</a:t>
                      </a:r>
                      <a:r>
                        <a:rPr lang="en-US" altLang="zh-TW" sz="1800" b="1">
                          <a:latin typeface="新細明體"/>
                        </a:rPr>
                        <a:t>)</a:t>
                      </a:r>
                      <a:endParaRPr lang="zh-TW" altLang="en-US" sz="1800"/>
                    </a:p>
                  </a:txBody>
                  <a:tcPr marL="26437" marR="26437" marT="26437" marB="26437" anchor="ctr">
                    <a:lnL>
                      <a:noFill/>
                    </a:lnL>
                    <a:lnR>
                      <a:noFill/>
                    </a:lnR>
                    <a:lnT>
                      <a:noFill/>
                    </a:lnT>
                    <a:lnB>
                      <a:noFill/>
                    </a:lnB>
                    <a:solidFill>
                      <a:srgbClr val="FFFFFF"/>
                    </a:solidFill>
                  </a:tcPr>
                </a:tc>
              </a:tr>
              <a:tr h="433562">
                <a:tc>
                  <a:txBody>
                    <a:bodyPr/>
                    <a:lstStyle/>
                    <a:p>
                      <a:r>
                        <a:rPr lang="zh-TW" altLang="en-US" sz="1800" i="1">
                          <a:latin typeface="新細明體"/>
                        </a:rPr>
                        <a:t>記憶體 </a:t>
                      </a:r>
                      <a:r>
                        <a:rPr lang="en-US" altLang="zh-TW" sz="1800" i="1">
                          <a:latin typeface="新細明體"/>
                        </a:rPr>
                        <a:t>Memory</a:t>
                      </a:r>
                      <a:endParaRPr lang="en-US" sz="1800"/>
                    </a:p>
                  </a:txBody>
                  <a:tcPr marL="26437" marR="26437" marT="26437" marB="26437" anchor="ctr">
                    <a:lnL>
                      <a:noFill/>
                    </a:lnL>
                    <a:lnR>
                      <a:noFill/>
                    </a:lnR>
                    <a:lnT>
                      <a:noFill/>
                    </a:lnT>
                    <a:lnB>
                      <a:noFill/>
                    </a:lnB>
                    <a:solidFill>
                      <a:srgbClr val="FFFFFF"/>
                    </a:solidFill>
                  </a:tcPr>
                </a:tc>
                <a:tc>
                  <a:txBody>
                    <a:bodyPr/>
                    <a:lstStyle/>
                    <a:p>
                      <a:r>
                        <a:rPr lang="zh-TW" altLang="en-US" sz="1800" b="1">
                          <a:latin typeface="新細明體"/>
                        </a:rPr>
                        <a:t>共 </a:t>
                      </a:r>
                      <a:r>
                        <a:rPr lang="en-US" altLang="zh-TW" sz="1800" b="1">
                          <a:latin typeface="新細明體"/>
                        </a:rPr>
                        <a:t>36 Mega bits </a:t>
                      </a:r>
                      <a:r>
                        <a:rPr lang="zh-TW" altLang="en-US" sz="1800" b="1">
                          <a:latin typeface="新細明體"/>
                        </a:rPr>
                        <a:t>的 </a:t>
                      </a:r>
                      <a:r>
                        <a:rPr lang="en-US" altLang="zh-TW" sz="1800" b="1">
                          <a:latin typeface="新細明體"/>
                        </a:rPr>
                        <a:t>RAM </a:t>
                      </a:r>
                      <a:r>
                        <a:rPr lang="zh-TW" altLang="en-US" sz="1800" b="1">
                          <a:latin typeface="新細明體"/>
                        </a:rPr>
                        <a:t>和 </a:t>
                      </a:r>
                      <a:r>
                        <a:rPr lang="en-US" altLang="zh-TW" sz="1800" b="1">
                          <a:latin typeface="新細明體"/>
                        </a:rPr>
                        <a:t>256K </a:t>
                      </a:r>
                      <a:r>
                        <a:rPr lang="zh-TW" altLang="en-US" sz="1800" b="1">
                          <a:latin typeface="新細明體"/>
                        </a:rPr>
                        <a:t>的快取 </a:t>
                      </a:r>
                      <a:r>
                        <a:rPr lang="en-US" altLang="zh-TW" sz="1800" b="1">
                          <a:latin typeface="新細明體"/>
                        </a:rPr>
                        <a:t>Memory</a:t>
                      </a:r>
                      <a:endParaRPr lang="en-US" sz="1800"/>
                    </a:p>
                  </a:txBody>
                  <a:tcPr marL="26437" marR="26437" marT="26437" marB="26437" anchor="ctr">
                    <a:lnL>
                      <a:noFill/>
                    </a:lnL>
                    <a:lnR>
                      <a:noFill/>
                    </a:lnR>
                    <a:lnT>
                      <a:noFill/>
                    </a:lnT>
                    <a:lnB>
                      <a:noFill/>
                    </a:lnB>
                    <a:solidFill>
                      <a:srgbClr val="FFFFFF"/>
                    </a:solidFill>
                  </a:tcPr>
                </a:tc>
              </a:tr>
              <a:tr h="814250">
                <a:tc>
                  <a:txBody>
                    <a:bodyPr/>
                    <a:lstStyle/>
                    <a:p>
                      <a:r>
                        <a:rPr lang="zh-TW" altLang="en-US" sz="1800" i="1">
                          <a:latin typeface="新細明體"/>
                        </a:rPr>
                        <a:t>特殊功能</a:t>
                      </a:r>
                      <a:endParaRPr lang="zh-TW" altLang="en-US" sz="1800"/>
                    </a:p>
                  </a:txBody>
                  <a:tcPr marL="26437" marR="26437" marT="26437" marB="26437" anchor="ctr">
                    <a:lnL>
                      <a:noFill/>
                    </a:lnL>
                    <a:lnR>
                      <a:noFill/>
                    </a:lnR>
                    <a:lnT>
                      <a:noFill/>
                    </a:lnT>
                    <a:lnB>
                      <a:noFill/>
                    </a:lnB>
                    <a:solidFill>
                      <a:srgbClr val="FFFFFF"/>
                    </a:solidFill>
                  </a:tcPr>
                </a:tc>
                <a:tc>
                  <a:txBody>
                    <a:bodyPr/>
                    <a:lstStyle/>
                    <a:p>
                      <a:r>
                        <a:rPr lang="zh-TW" altLang="en-US" sz="1800" b="1">
                          <a:latin typeface="新細明體"/>
                        </a:rPr>
                        <a:t>最高</a:t>
                      </a:r>
                      <a:r>
                        <a:rPr lang="en-US" altLang="zh-TW" sz="1800" b="1">
                          <a:latin typeface="新細明體"/>
                        </a:rPr>
                        <a:t>1677</a:t>
                      </a:r>
                      <a:r>
                        <a:rPr lang="zh-TW" altLang="en-US" sz="1800" b="1">
                          <a:latin typeface="新細明體"/>
                        </a:rPr>
                        <a:t>萬色</a:t>
                      </a:r>
                      <a:r>
                        <a:rPr lang="en-US" altLang="zh-TW" sz="1800" b="1">
                          <a:latin typeface="新細明體"/>
                        </a:rPr>
                        <a:t>,</a:t>
                      </a:r>
                      <a:r>
                        <a:rPr lang="zh-TW" altLang="en-US" sz="1800" b="1">
                          <a:latin typeface="新細明體"/>
                        </a:rPr>
                        <a:t>放大</a:t>
                      </a:r>
                      <a:r>
                        <a:rPr lang="en-US" altLang="zh-TW" sz="1800" b="1">
                          <a:latin typeface="新細明體"/>
                        </a:rPr>
                        <a:t>,</a:t>
                      </a:r>
                      <a:r>
                        <a:rPr lang="zh-TW" altLang="en-US" sz="1800" b="1">
                          <a:latin typeface="新細明體"/>
                        </a:rPr>
                        <a:t>縮小</a:t>
                      </a:r>
                      <a:r>
                        <a:rPr lang="en-US" altLang="zh-TW" sz="1800" b="1">
                          <a:latin typeface="新細明體"/>
                        </a:rPr>
                        <a:t>,</a:t>
                      </a:r>
                      <a:r>
                        <a:rPr lang="zh-TW" altLang="en-US" sz="1800" b="1">
                          <a:latin typeface="新細明體"/>
                        </a:rPr>
                        <a:t>視窗</a:t>
                      </a:r>
                      <a:r>
                        <a:rPr lang="en-US" altLang="zh-TW" sz="1800" b="1">
                          <a:latin typeface="新細明體"/>
                        </a:rPr>
                        <a:t>,</a:t>
                      </a:r>
                      <a:r>
                        <a:rPr lang="zh-TW" altLang="en-US" sz="1800" b="1">
                          <a:latin typeface="新細明體"/>
                        </a:rPr>
                        <a:t>變形 </a:t>
                      </a:r>
                      <a:r>
                        <a:rPr lang="en-US" altLang="zh-TW" sz="1800" b="1">
                          <a:latin typeface="新細明體"/>
                        </a:rPr>
                        <a:t>,TEXTURE MAPPING </a:t>
                      </a:r>
                      <a:r>
                        <a:rPr lang="zh-TW" altLang="en-US" sz="1800" b="1">
                          <a:latin typeface="新細明體"/>
                        </a:rPr>
                        <a:t>處理 </a:t>
                      </a:r>
                      <a:r>
                        <a:rPr lang="en-US" altLang="zh-TW" sz="1800" b="1">
                          <a:latin typeface="新細明體"/>
                        </a:rPr>
                        <a:t>, FM </a:t>
                      </a:r>
                      <a:r>
                        <a:rPr lang="zh-TW" altLang="en-US" sz="1800" b="1">
                          <a:latin typeface="新細明體"/>
                        </a:rPr>
                        <a:t>音源 </a:t>
                      </a:r>
                      <a:r>
                        <a:rPr lang="en-US" altLang="zh-TW" sz="1800" b="1">
                          <a:latin typeface="新細明體"/>
                        </a:rPr>
                        <a:t>44,1KHZ </a:t>
                      </a:r>
                      <a:r>
                        <a:rPr lang="zh-TW" altLang="en-US" sz="1800" b="1">
                          <a:latin typeface="新細明體"/>
                        </a:rPr>
                        <a:t>取樣</a:t>
                      </a:r>
                      <a:r>
                        <a:rPr lang="en-US" altLang="zh-TW" sz="1800" b="1">
                          <a:latin typeface="新細明體"/>
                        </a:rPr>
                        <a:t>, PCM 32 </a:t>
                      </a:r>
                      <a:r>
                        <a:rPr lang="zh-TW" altLang="en-US" sz="1800" b="1">
                          <a:latin typeface="新細明體"/>
                        </a:rPr>
                        <a:t>音源</a:t>
                      </a:r>
                      <a:r>
                        <a:rPr lang="en-US" altLang="zh-TW" sz="1800" b="1">
                          <a:latin typeface="新細明體"/>
                        </a:rPr>
                        <a:t>, 32 </a:t>
                      </a:r>
                      <a:r>
                        <a:rPr lang="zh-TW" altLang="en-US" sz="1800" b="1">
                          <a:latin typeface="新細明體"/>
                        </a:rPr>
                        <a:t>聲道</a:t>
                      </a:r>
                      <a:r>
                        <a:rPr lang="en-US" altLang="zh-TW" sz="1800" b="1">
                          <a:latin typeface="新細明體"/>
                        </a:rPr>
                        <a:t>, 80 </a:t>
                      </a:r>
                      <a:r>
                        <a:rPr lang="zh-TW" altLang="en-US" sz="1800" b="1">
                          <a:latin typeface="新細明體"/>
                        </a:rPr>
                        <a:t>萬多邊形處理</a:t>
                      </a:r>
                      <a:endParaRPr lang="zh-TW" altLang="en-US" sz="1800"/>
                    </a:p>
                  </a:txBody>
                  <a:tcPr marL="26437" marR="26437" marT="26437" marB="26437" anchor="ctr">
                    <a:lnL>
                      <a:noFill/>
                    </a:lnL>
                    <a:lnR>
                      <a:noFill/>
                    </a:lnR>
                    <a:lnT>
                      <a:noFill/>
                    </a:lnT>
                    <a:lnB>
                      <a:noFill/>
                    </a:lnB>
                    <a:solidFill>
                      <a:srgbClr val="FFFFFF"/>
                    </a:solidFill>
                  </a:tcPr>
                </a:tc>
              </a:tr>
              <a:tr h="243218">
                <a:tc>
                  <a:txBody>
                    <a:bodyPr/>
                    <a:lstStyle/>
                    <a:p>
                      <a:r>
                        <a:rPr lang="zh-TW" altLang="en-US" sz="1800" i="1">
                          <a:latin typeface="新細明體"/>
                        </a:rPr>
                        <a:t>售價</a:t>
                      </a:r>
                      <a:endParaRPr lang="zh-TW" altLang="en-US" sz="1800"/>
                    </a:p>
                  </a:txBody>
                  <a:tcPr marL="26437" marR="26437" marT="26437" marB="26437" anchor="ctr">
                    <a:lnL>
                      <a:noFill/>
                    </a:lnL>
                    <a:lnR>
                      <a:noFill/>
                    </a:lnR>
                    <a:lnT>
                      <a:noFill/>
                    </a:lnT>
                    <a:lnB>
                      <a:noFill/>
                    </a:lnB>
                    <a:solidFill>
                      <a:srgbClr val="FFFFFF"/>
                    </a:solidFill>
                  </a:tcPr>
                </a:tc>
                <a:tc>
                  <a:txBody>
                    <a:bodyPr/>
                    <a:lstStyle/>
                    <a:p>
                      <a:r>
                        <a:rPr lang="zh-TW" altLang="en-US" sz="1800" b="1">
                          <a:latin typeface="新細明體"/>
                        </a:rPr>
                        <a:t>約新台幣 </a:t>
                      </a:r>
                      <a:r>
                        <a:rPr lang="en-US" altLang="zh-TW" sz="1800" b="1">
                          <a:latin typeface="新細明體"/>
                        </a:rPr>
                        <a:t>4500 </a:t>
                      </a:r>
                      <a:r>
                        <a:rPr lang="zh-TW" altLang="en-US" sz="1800" b="1">
                          <a:latin typeface="新細明體"/>
                        </a:rPr>
                        <a:t>元</a:t>
                      </a:r>
                      <a:endParaRPr lang="zh-TW" altLang="en-US" sz="1800"/>
                    </a:p>
                  </a:txBody>
                  <a:tcPr marL="26437" marR="26437" marT="26437" marB="26437" anchor="ctr">
                    <a:lnL>
                      <a:noFill/>
                    </a:lnL>
                    <a:lnR>
                      <a:noFill/>
                    </a:lnR>
                    <a:lnT>
                      <a:noFill/>
                    </a:lnT>
                    <a:lnB>
                      <a:noFill/>
                    </a:lnB>
                    <a:solidFill>
                      <a:srgbClr val="FFFFFF"/>
                    </a:solidFill>
                  </a:tcPr>
                </a:tc>
              </a:tr>
              <a:tr h="433562">
                <a:tc>
                  <a:txBody>
                    <a:bodyPr/>
                    <a:lstStyle/>
                    <a:p>
                      <a:r>
                        <a:rPr lang="zh-TW" altLang="en-US" sz="1800" i="1">
                          <a:latin typeface="新細明體"/>
                        </a:rPr>
                        <a:t>以發行軟體數目</a:t>
                      </a:r>
                      <a:endParaRPr lang="zh-TW" altLang="en-US" sz="1800"/>
                    </a:p>
                  </a:txBody>
                  <a:tcPr marL="26437" marR="26437" marT="26437" marB="26437" anchor="ctr">
                    <a:lnL>
                      <a:noFill/>
                    </a:lnL>
                    <a:lnR>
                      <a:noFill/>
                    </a:lnR>
                    <a:lnT>
                      <a:noFill/>
                    </a:lnT>
                    <a:lnB>
                      <a:noFill/>
                    </a:lnB>
                    <a:solidFill>
                      <a:srgbClr val="FFFFFF"/>
                    </a:solidFill>
                  </a:tcPr>
                </a:tc>
                <a:tc>
                  <a:txBody>
                    <a:bodyPr/>
                    <a:lstStyle/>
                    <a:p>
                      <a:r>
                        <a:rPr lang="zh-TW" altLang="en-US" sz="1800" b="1" dirty="0">
                          <a:latin typeface="新細明體"/>
                        </a:rPr>
                        <a:t>將近 </a:t>
                      </a:r>
                      <a:r>
                        <a:rPr lang="en-US" altLang="zh-TW" sz="1800" b="1" dirty="0">
                          <a:latin typeface="新細明體"/>
                        </a:rPr>
                        <a:t>1500 </a:t>
                      </a:r>
                      <a:r>
                        <a:rPr lang="zh-TW" altLang="en-US" sz="1800" b="1" dirty="0">
                          <a:latin typeface="新細明體"/>
                        </a:rPr>
                        <a:t>種</a:t>
                      </a:r>
                      <a:endParaRPr lang="zh-TW" altLang="en-US" sz="1800" dirty="0"/>
                    </a:p>
                  </a:txBody>
                  <a:tcPr marL="26437" marR="26437" marT="26437" marB="26437" anchor="ctr">
                    <a:lnL>
                      <a:noFill/>
                    </a:lnL>
                    <a:lnR>
                      <a:noFill/>
                    </a:lnR>
                    <a:lnT>
                      <a:noFill/>
                    </a:lnT>
                    <a:lnB>
                      <a:noFill/>
                    </a:lnB>
                    <a:solidFill>
                      <a:srgbClr val="FFFFFF"/>
                    </a:solidFill>
                  </a:tcPr>
                </a:tc>
              </a:tr>
            </a:tbl>
          </a:graphicData>
        </a:graphic>
      </p:graphicFrame>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64</a:t>
            </a:fld>
            <a:endParaRPr lang="zh-TW" altLang="en-US"/>
          </a:p>
        </p:txBody>
      </p:sp>
    </p:spTree>
    <p:extLst>
      <p:ext uri="{BB962C8B-B14F-4D97-AF65-F5344CB8AC3E}">
        <p14:creationId xmlns:p14="http://schemas.microsoft.com/office/powerpoint/2010/main" val="18304022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Recent development in game consoles</a:t>
            </a:r>
            <a:br>
              <a:rPr lang="en-US" altLang="zh-TW" dirty="0" smtClean="0"/>
            </a:br>
            <a:r>
              <a:rPr lang="en-US" altLang="zh-TW" dirty="0" smtClean="0"/>
              <a:t>(2006-2014)</a:t>
            </a:r>
            <a:endParaRPr lang="zh-TW" altLang="en-US" dirty="0"/>
          </a:p>
        </p:txBody>
      </p:sp>
      <p:sp>
        <p:nvSpPr>
          <p:cNvPr id="3" name="Content Placeholder 2"/>
          <p:cNvSpPr>
            <a:spLocks noGrp="1"/>
          </p:cNvSpPr>
          <p:nvPr>
            <p:ph idx="1"/>
          </p:nvPr>
        </p:nvSpPr>
        <p:spPr/>
        <p:txBody>
          <a:bodyPr/>
          <a:lstStyle/>
          <a:p>
            <a:r>
              <a:rPr lang="en-US" altLang="zh-TW" dirty="0" smtClean="0"/>
              <a:t>Nintendo,</a:t>
            </a:r>
          </a:p>
          <a:p>
            <a:r>
              <a:rPr lang="en-US" altLang="zh-TW" dirty="0" smtClean="0"/>
              <a:t>Sony</a:t>
            </a:r>
          </a:p>
          <a:p>
            <a:r>
              <a:rPr lang="en-US" altLang="zh-TW" dirty="0" err="1" smtClean="0"/>
              <a:t>Microfoft</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65</a:t>
            </a:fld>
            <a:endParaRPr lang="zh-TW" altLang="en-US"/>
          </a:p>
        </p:txBody>
      </p:sp>
    </p:spTree>
    <p:extLst>
      <p:ext uri="{BB962C8B-B14F-4D97-AF65-F5344CB8AC3E}">
        <p14:creationId xmlns:p14="http://schemas.microsoft.com/office/powerpoint/2010/main" val="21701831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404664"/>
          </a:xfrm>
        </p:spPr>
        <p:txBody>
          <a:bodyPr>
            <a:normAutofit fontScale="90000"/>
          </a:bodyPr>
          <a:lstStyle/>
          <a:p>
            <a:r>
              <a:rPr lang="en-US" altLang="zh-TW" dirty="0" smtClean="0">
                <a:latin typeface="Comic Sans MS" pitchFamily="66" charset="0"/>
              </a:rPr>
              <a:t>Nintendo </a:t>
            </a:r>
            <a:r>
              <a:rPr lang="en-US" altLang="zh-TW" dirty="0">
                <a:latin typeface="Comic Sans MS" pitchFamily="66" charset="0"/>
              </a:rPr>
              <a:t>64 </a:t>
            </a:r>
            <a:r>
              <a:rPr lang="en-US" altLang="zh-TW" dirty="0" smtClean="0">
                <a:latin typeface="Comic Sans MS" pitchFamily="66" charset="0"/>
              </a:rPr>
              <a:t>Specs</a:t>
            </a:r>
            <a:endParaRPr lang="zh-TW" altLang="en-US" dirty="0">
              <a:latin typeface="Comic Sans MS" pitchFamily="66" charset="0"/>
            </a:endParaRPr>
          </a:p>
        </p:txBody>
      </p:sp>
      <p:sp>
        <p:nvSpPr>
          <p:cNvPr id="3" name="內容版面配置區 2"/>
          <p:cNvSpPr>
            <a:spLocks noGrp="1"/>
          </p:cNvSpPr>
          <p:nvPr>
            <p:ph idx="1"/>
          </p:nvPr>
        </p:nvSpPr>
        <p:spPr>
          <a:xfrm>
            <a:off x="683568" y="404664"/>
            <a:ext cx="3923928" cy="6453336"/>
          </a:xfrm>
        </p:spPr>
        <p:txBody>
          <a:bodyPr>
            <a:noAutofit/>
          </a:bodyPr>
          <a:lstStyle/>
          <a:p>
            <a:pPr marL="0" indent="0">
              <a:buNone/>
            </a:pPr>
            <a:r>
              <a:rPr lang="zh-TW" altLang="en-US" sz="800" b="1" dirty="0">
                <a:solidFill>
                  <a:srgbClr val="FF0000"/>
                </a:solidFill>
              </a:rPr>
              <a:t>實體體積</a:t>
            </a:r>
            <a:r>
              <a:rPr lang="en-US" altLang="zh-TW" sz="800" b="1" dirty="0" smtClean="0">
                <a:solidFill>
                  <a:srgbClr val="FF0000"/>
                </a:solidFill>
              </a:rPr>
              <a:t>:</a:t>
            </a:r>
          </a:p>
          <a:p>
            <a:pPr marL="0" indent="0">
              <a:buNone/>
            </a:pPr>
            <a:r>
              <a:rPr lang="zh-TW" altLang="en-US" sz="800" b="1" dirty="0"/>
              <a:t>　</a:t>
            </a:r>
            <a:r>
              <a:rPr lang="zh-TW" altLang="en-US" sz="800" b="1" dirty="0" smtClean="0"/>
              <a:t>　</a:t>
            </a:r>
            <a:r>
              <a:rPr lang="en-US" altLang="zh-TW" sz="800" b="1" dirty="0" smtClean="0"/>
              <a:t>‧</a:t>
            </a:r>
            <a:r>
              <a:rPr lang="en-US" altLang="zh-TW" sz="800" dirty="0" smtClean="0"/>
              <a:t>10.25</a:t>
            </a:r>
            <a:r>
              <a:rPr lang="en-US" altLang="zh-TW" sz="800" dirty="0"/>
              <a:t>" x 7.5" x </a:t>
            </a:r>
            <a:r>
              <a:rPr lang="en-US" altLang="zh-TW" sz="800" dirty="0" smtClean="0"/>
              <a:t>2.57“</a:t>
            </a:r>
          </a:p>
          <a:p>
            <a:pPr marL="0" indent="0">
              <a:buNone/>
            </a:pPr>
            <a:r>
              <a:rPr lang="zh-TW" altLang="en-US" sz="800" dirty="0"/>
              <a:t>　</a:t>
            </a:r>
            <a:r>
              <a:rPr lang="zh-TW" altLang="en-US" sz="800" dirty="0" smtClean="0"/>
              <a:t>　</a:t>
            </a:r>
            <a:r>
              <a:rPr lang="en-US" altLang="zh-TW" sz="800" b="1" dirty="0"/>
              <a:t> ‧ </a:t>
            </a:r>
            <a:r>
              <a:rPr lang="en-US" altLang="zh-TW" sz="800" dirty="0" smtClean="0"/>
              <a:t>2.42 </a:t>
            </a:r>
            <a:r>
              <a:rPr lang="en-US" altLang="zh-TW" sz="800" dirty="0" err="1"/>
              <a:t>lbs</a:t>
            </a:r>
            <a:endParaRPr lang="en-US" altLang="zh-TW" sz="800" dirty="0"/>
          </a:p>
          <a:p>
            <a:pPr marL="0" indent="0">
              <a:buNone/>
            </a:pPr>
            <a:r>
              <a:rPr lang="en-US" altLang="zh-TW" sz="800" b="1" dirty="0">
                <a:solidFill>
                  <a:srgbClr val="FF0000"/>
                </a:solidFill>
              </a:rPr>
              <a:t>Custom CPU:</a:t>
            </a:r>
          </a:p>
          <a:p>
            <a:pPr marL="0" indent="0">
              <a:buNone/>
            </a:pPr>
            <a:r>
              <a:rPr lang="zh-TW" altLang="en-US" sz="800" dirty="0" smtClean="0"/>
              <a:t>　　</a:t>
            </a:r>
            <a:r>
              <a:rPr lang="en-US" altLang="zh-TW" sz="800" b="1" dirty="0"/>
              <a:t> ‧ </a:t>
            </a:r>
            <a:r>
              <a:rPr lang="en-US" altLang="zh-TW" sz="800" dirty="0" smtClean="0"/>
              <a:t>Custom </a:t>
            </a:r>
            <a:r>
              <a:rPr lang="en-US" altLang="zh-TW" sz="800" dirty="0"/>
              <a:t>64-bit MIPS R4300i-class RISC CPU (93.75 MHz</a:t>
            </a:r>
            <a:r>
              <a:rPr lang="en-US" altLang="zh-TW" sz="800" dirty="0" smtClean="0"/>
              <a:t>)</a:t>
            </a:r>
          </a:p>
          <a:p>
            <a:pPr marL="0" indent="0">
              <a:buNone/>
            </a:pPr>
            <a:r>
              <a:rPr lang="zh-TW" altLang="en-US" sz="800" dirty="0"/>
              <a:t>　</a:t>
            </a:r>
            <a:r>
              <a:rPr lang="zh-TW" altLang="en-US" sz="800" dirty="0" smtClean="0"/>
              <a:t>　　　。</a:t>
            </a:r>
            <a:r>
              <a:rPr lang="en-US" altLang="zh-TW" sz="800" dirty="0" smtClean="0"/>
              <a:t>64-bit </a:t>
            </a:r>
            <a:r>
              <a:rPr lang="en-US" altLang="zh-TW" sz="800" dirty="0"/>
              <a:t>data path, registers, buffer</a:t>
            </a:r>
          </a:p>
          <a:p>
            <a:pPr marL="0" indent="0">
              <a:buNone/>
            </a:pPr>
            <a:r>
              <a:rPr lang="zh-TW" altLang="en-US" sz="800" dirty="0" smtClean="0"/>
              <a:t>　　　　</a:t>
            </a:r>
            <a:r>
              <a:rPr lang="zh-TW" altLang="en-US" sz="800" dirty="0"/>
              <a:t>。</a:t>
            </a:r>
            <a:r>
              <a:rPr lang="en-US" altLang="zh-TW" sz="800" dirty="0" smtClean="0"/>
              <a:t>5-stage </a:t>
            </a:r>
            <a:r>
              <a:rPr lang="en-US" altLang="zh-TW" sz="800" dirty="0"/>
              <a:t>pipeline</a:t>
            </a:r>
          </a:p>
          <a:p>
            <a:pPr marL="0" indent="0">
              <a:buNone/>
            </a:pPr>
            <a:r>
              <a:rPr lang="zh-TW" altLang="en-US" sz="800" dirty="0" smtClean="0"/>
              <a:t>　　</a:t>
            </a:r>
            <a:r>
              <a:rPr lang="en-US" altLang="zh-TW" sz="800" b="1" dirty="0"/>
              <a:t> ‧ </a:t>
            </a:r>
            <a:r>
              <a:rPr lang="en-US" altLang="zh-TW" sz="800" dirty="0" smtClean="0"/>
              <a:t>CPU Benchmarks</a:t>
            </a:r>
          </a:p>
          <a:p>
            <a:pPr marL="0" indent="0">
              <a:buNone/>
            </a:pPr>
            <a:r>
              <a:rPr lang="zh-TW" altLang="en-US" sz="800" dirty="0"/>
              <a:t>　</a:t>
            </a:r>
            <a:r>
              <a:rPr lang="zh-TW" altLang="en-US" sz="800" dirty="0" smtClean="0"/>
              <a:t>　　　</a:t>
            </a:r>
            <a:r>
              <a:rPr lang="zh-TW" altLang="en-US" sz="800" dirty="0"/>
              <a:t>。</a:t>
            </a:r>
            <a:r>
              <a:rPr lang="en-US" altLang="zh-TW" sz="800" dirty="0" smtClean="0"/>
              <a:t>125 </a:t>
            </a:r>
            <a:r>
              <a:rPr lang="en-US" altLang="zh-TW" sz="800" dirty="0"/>
              <a:t>Dhrystone MIPS (93 million operations/sec)</a:t>
            </a:r>
          </a:p>
          <a:p>
            <a:pPr marL="0" indent="0">
              <a:buNone/>
            </a:pPr>
            <a:r>
              <a:rPr lang="zh-TW" altLang="en-US" sz="800" dirty="0" smtClean="0"/>
              <a:t>　　　　</a:t>
            </a:r>
            <a:r>
              <a:rPr lang="zh-TW" altLang="en-US" sz="800" dirty="0"/>
              <a:t>。</a:t>
            </a:r>
            <a:r>
              <a:rPr lang="en-US" altLang="zh-TW" sz="800" dirty="0" smtClean="0"/>
              <a:t>60 </a:t>
            </a:r>
            <a:r>
              <a:rPr lang="en-US" altLang="zh-TW" sz="800" dirty="0"/>
              <a:t>SPECint92</a:t>
            </a:r>
          </a:p>
          <a:p>
            <a:pPr marL="0" indent="0">
              <a:buNone/>
            </a:pPr>
            <a:r>
              <a:rPr lang="zh-TW" altLang="en-US" sz="800" dirty="0" smtClean="0"/>
              <a:t>　　　　</a:t>
            </a:r>
            <a:r>
              <a:rPr lang="zh-TW" altLang="en-US" sz="800" dirty="0"/>
              <a:t>。</a:t>
            </a:r>
            <a:r>
              <a:rPr lang="en-US" altLang="zh-TW" sz="800" dirty="0" smtClean="0"/>
              <a:t>45 </a:t>
            </a:r>
            <a:r>
              <a:rPr lang="en-US" altLang="zh-TW" sz="800" dirty="0"/>
              <a:t>SPECfp92</a:t>
            </a:r>
          </a:p>
          <a:p>
            <a:pPr marL="0" indent="0">
              <a:buNone/>
            </a:pPr>
            <a:r>
              <a:rPr lang="en-US" altLang="zh-TW" sz="800" b="1" dirty="0">
                <a:solidFill>
                  <a:srgbClr val="FF0000"/>
                </a:solidFill>
              </a:rPr>
              <a:t>Co-Processor:</a:t>
            </a:r>
          </a:p>
          <a:p>
            <a:pPr marL="0" indent="0">
              <a:buNone/>
            </a:pPr>
            <a:r>
              <a:rPr lang="zh-TW" altLang="en-US" sz="800" dirty="0" smtClean="0"/>
              <a:t>　　</a:t>
            </a:r>
            <a:r>
              <a:rPr lang="en-US" altLang="zh-TW" sz="800" b="1" dirty="0"/>
              <a:t> ‧ </a:t>
            </a:r>
            <a:r>
              <a:rPr lang="en-US" altLang="zh-TW" sz="800" dirty="0" smtClean="0"/>
              <a:t>Custom </a:t>
            </a:r>
            <a:r>
              <a:rPr lang="en-US" altLang="zh-TW" sz="800" dirty="0"/>
              <a:t>64-bit MIPS RISC "Reality Immersion" RCP (62.5 MHz</a:t>
            </a:r>
            <a:r>
              <a:rPr lang="en-US" altLang="zh-TW" sz="800" dirty="0" smtClean="0"/>
              <a:t>)</a:t>
            </a:r>
          </a:p>
          <a:p>
            <a:pPr marL="0" indent="0">
              <a:buNone/>
            </a:pPr>
            <a:r>
              <a:rPr lang="zh-TW" altLang="en-US" sz="800" dirty="0"/>
              <a:t>　</a:t>
            </a:r>
            <a:r>
              <a:rPr lang="zh-TW" altLang="en-US" sz="800" dirty="0" smtClean="0"/>
              <a:t>　　　</a:t>
            </a:r>
            <a:r>
              <a:rPr lang="en-US" altLang="zh-TW" sz="800" dirty="0" smtClean="0"/>
              <a:t>Built-in </a:t>
            </a:r>
            <a:r>
              <a:rPr lang="en-US" altLang="zh-TW" sz="800" dirty="0"/>
              <a:t>Audio/Video Vector Processor (RSP)</a:t>
            </a:r>
          </a:p>
          <a:p>
            <a:pPr marL="0" indent="0">
              <a:buNone/>
            </a:pPr>
            <a:r>
              <a:rPr lang="zh-TW" altLang="en-US" sz="800" dirty="0" smtClean="0"/>
              <a:t>　　</a:t>
            </a:r>
            <a:r>
              <a:rPr lang="en-US" altLang="zh-TW" sz="800" b="1" dirty="0"/>
              <a:t> ‧ </a:t>
            </a:r>
            <a:r>
              <a:rPr lang="en-US" altLang="zh-TW" sz="800" dirty="0" smtClean="0"/>
              <a:t>RCP Benchmarks</a:t>
            </a:r>
          </a:p>
          <a:p>
            <a:pPr marL="0" indent="0">
              <a:buNone/>
            </a:pPr>
            <a:r>
              <a:rPr lang="zh-TW" altLang="en-US" sz="800" dirty="0"/>
              <a:t>　</a:t>
            </a:r>
            <a:r>
              <a:rPr lang="zh-TW" altLang="en-US" sz="800" dirty="0" smtClean="0"/>
              <a:t>　　　</a:t>
            </a:r>
            <a:r>
              <a:rPr lang="zh-TW" altLang="en-US" sz="800" dirty="0"/>
              <a:t>。</a:t>
            </a:r>
            <a:r>
              <a:rPr lang="en-US" altLang="zh-TW" sz="800" dirty="0" smtClean="0"/>
              <a:t>Over </a:t>
            </a:r>
            <a:r>
              <a:rPr lang="en-US" altLang="zh-TW" sz="800" dirty="0"/>
              <a:t>half a billion (500,000,000) vector </a:t>
            </a:r>
            <a:r>
              <a:rPr lang="en-US" altLang="zh-TW" sz="800" dirty="0" smtClean="0"/>
              <a:t>operations/sec</a:t>
            </a:r>
            <a:endParaRPr lang="en-US" altLang="zh-TW" sz="800" dirty="0"/>
          </a:p>
          <a:p>
            <a:pPr marL="0" indent="0">
              <a:buNone/>
            </a:pPr>
            <a:r>
              <a:rPr lang="zh-TW" altLang="en-US" sz="800" dirty="0" smtClean="0"/>
              <a:t>　　　　　　▪</a:t>
            </a:r>
            <a:r>
              <a:rPr lang="en-US" altLang="zh-TW" sz="800" dirty="0" smtClean="0"/>
              <a:t>10 </a:t>
            </a:r>
            <a:r>
              <a:rPr lang="en-US" altLang="zh-TW" sz="800" dirty="0"/>
              <a:t>times more than some Pentium engines</a:t>
            </a:r>
          </a:p>
          <a:p>
            <a:pPr marL="0" indent="0">
              <a:buNone/>
            </a:pPr>
            <a:r>
              <a:rPr lang="zh-TW" altLang="en-US" sz="800" dirty="0" smtClean="0"/>
              <a:t>　　　　</a:t>
            </a:r>
            <a:r>
              <a:rPr lang="zh-TW" altLang="en-US" sz="800" dirty="0"/>
              <a:t>。</a:t>
            </a:r>
            <a:r>
              <a:rPr lang="en-US" altLang="zh-TW" sz="800" dirty="0" smtClean="0"/>
              <a:t>Built-in </a:t>
            </a:r>
            <a:r>
              <a:rPr lang="en-US" altLang="zh-TW" sz="800" dirty="0"/>
              <a:t>Pixel Drawing Processor (RDP) takes care </a:t>
            </a:r>
            <a:r>
              <a:rPr lang="en-US" altLang="zh-TW" sz="800" dirty="0" smtClean="0"/>
              <a:t>of:</a:t>
            </a:r>
            <a:endParaRPr lang="en-US" altLang="zh-TW" sz="800" dirty="0"/>
          </a:p>
          <a:p>
            <a:pPr marL="0" indent="0">
              <a:buNone/>
            </a:pPr>
            <a:r>
              <a:rPr lang="zh-TW" altLang="en-US" sz="800" dirty="0" smtClean="0"/>
              <a:t>　　　　　　</a:t>
            </a:r>
            <a:r>
              <a:rPr lang="zh-TW" altLang="en-US" sz="800" dirty="0"/>
              <a:t>▪</a:t>
            </a:r>
            <a:r>
              <a:rPr lang="en-US" altLang="zh-TW" sz="800" dirty="0" smtClean="0"/>
              <a:t>Advanced Texture-Mapping</a:t>
            </a:r>
          </a:p>
          <a:p>
            <a:pPr marL="0" indent="0">
              <a:buNone/>
            </a:pPr>
            <a:r>
              <a:rPr lang="zh-TW" altLang="en-US" sz="800" dirty="0"/>
              <a:t>　</a:t>
            </a:r>
            <a:r>
              <a:rPr lang="zh-TW" altLang="en-US" sz="800" dirty="0" smtClean="0"/>
              <a:t>　　　　　　　</a:t>
            </a:r>
            <a:r>
              <a:rPr lang="en-US" altLang="zh-TW" sz="800" dirty="0" smtClean="0"/>
              <a:t>- Detail Texturing</a:t>
            </a:r>
          </a:p>
          <a:p>
            <a:pPr marL="0" indent="0">
              <a:buNone/>
            </a:pPr>
            <a:r>
              <a:rPr lang="zh-TW" altLang="en-US" sz="800" dirty="0"/>
              <a:t>　</a:t>
            </a:r>
            <a:r>
              <a:rPr lang="zh-TW" altLang="en-US" sz="800" dirty="0" smtClean="0"/>
              <a:t>　　　　　　　</a:t>
            </a:r>
            <a:r>
              <a:rPr lang="en-US" altLang="zh-TW" sz="800" dirty="0" smtClean="0"/>
              <a:t>- Tri-linear </a:t>
            </a:r>
            <a:r>
              <a:rPr lang="en-US" altLang="zh-TW" sz="800" dirty="0" err="1"/>
              <a:t>Mip</a:t>
            </a:r>
            <a:r>
              <a:rPr lang="en-US" altLang="zh-TW" sz="800" dirty="0"/>
              <a:t> Map </a:t>
            </a:r>
            <a:r>
              <a:rPr lang="en-US" altLang="zh-TW" sz="800" dirty="0" smtClean="0"/>
              <a:t>Interpolation</a:t>
            </a:r>
          </a:p>
          <a:p>
            <a:pPr marL="0" indent="0">
              <a:buNone/>
            </a:pPr>
            <a:r>
              <a:rPr lang="zh-TW" altLang="en-US" sz="800" dirty="0"/>
              <a:t>　</a:t>
            </a:r>
            <a:r>
              <a:rPr lang="zh-TW" altLang="en-US" sz="800" dirty="0" smtClean="0"/>
              <a:t>　　　　　　　</a:t>
            </a:r>
            <a:r>
              <a:rPr lang="en-US" altLang="zh-TW" sz="800" dirty="0" smtClean="0"/>
              <a:t>- Perspective Correction</a:t>
            </a:r>
          </a:p>
          <a:p>
            <a:pPr marL="0" indent="0">
              <a:buNone/>
            </a:pPr>
            <a:r>
              <a:rPr lang="zh-TW" altLang="en-US" sz="800" dirty="0"/>
              <a:t>　</a:t>
            </a:r>
            <a:r>
              <a:rPr lang="zh-TW" altLang="en-US" sz="800" dirty="0" smtClean="0"/>
              <a:t>　　　　　　　</a:t>
            </a:r>
            <a:r>
              <a:rPr lang="en-US" altLang="zh-TW" sz="800" dirty="0" smtClean="0"/>
              <a:t>- Environment Mapping</a:t>
            </a:r>
          </a:p>
          <a:p>
            <a:pPr marL="0" indent="0">
              <a:buNone/>
            </a:pPr>
            <a:r>
              <a:rPr lang="zh-TW" altLang="en-US" sz="800" dirty="0"/>
              <a:t>　</a:t>
            </a:r>
            <a:r>
              <a:rPr lang="zh-TW" altLang="en-US" sz="800" dirty="0" smtClean="0"/>
              <a:t>　　　　　　　</a:t>
            </a:r>
            <a:r>
              <a:rPr lang="en-US" altLang="zh-TW" sz="800" dirty="0" smtClean="0"/>
              <a:t>- Depth Buffering</a:t>
            </a:r>
          </a:p>
          <a:p>
            <a:pPr marL="0" indent="0">
              <a:buNone/>
            </a:pPr>
            <a:r>
              <a:rPr lang="zh-TW" altLang="en-US" sz="800" dirty="0"/>
              <a:t>　</a:t>
            </a:r>
            <a:r>
              <a:rPr lang="zh-TW" altLang="en-US" sz="800" dirty="0" smtClean="0"/>
              <a:t>　　　　　</a:t>
            </a:r>
            <a:r>
              <a:rPr lang="zh-TW" altLang="en-US" sz="800" dirty="0"/>
              <a:t>▪</a:t>
            </a:r>
            <a:r>
              <a:rPr lang="en-US" altLang="zh-TW" sz="800" dirty="0" smtClean="0"/>
              <a:t>Color Combiner</a:t>
            </a:r>
          </a:p>
          <a:p>
            <a:pPr marL="0" indent="0">
              <a:buNone/>
            </a:pPr>
            <a:r>
              <a:rPr lang="zh-TW" altLang="en-US" sz="800" dirty="0"/>
              <a:t>　　　　　　▪</a:t>
            </a:r>
            <a:r>
              <a:rPr lang="en-US" altLang="zh-TW" sz="800" dirty="0" smtClean="0"/>
              <a:t>Anti-Aliasing </a:t>
            </a:r>
            <a:r>
              <a:rPr lang="en-US" altLang="zh-TW" sz="800" dirty="0"/>
              <a:t>and </a:t>
            </a:r>
            <a:r>
              <a:rPr lang="en-US" altLang="zh-TW" sz="800" dirty="0" smtClean="0"/>
              <a:t>Blending</a:t>
            </a:r>
            <a:endParaRPr lang="en-US" altLang="zh-TW" sz="800" dirty="0"/>
          </a:p>
          <a:p>
            <a:pPr marL="0" indent="0">
              <a:buNone/>
            </a:pPr>
            <a:r>
              <a:rPr lang="zh-TW" altLang="en-US" sz="800" dirty="0"/>
              <a:t>　　　　　　▪</a:t>
            </a:r>
            <a:r>
              <a:rPr lang="en-US" altLang="zh-TW" sz="800" dirty="0" smtClean="0"/>
              <a:t>Rasterizing</a:t>
            </a:r>
            <a:endParaRPr lang="en-US" altLang="zh-TW" sz="800" dirty="0"/>
          </a:p>
          <a:p>
            <a:pPr marL="0" indent="0">
              <a:buNone/>
            </a:pPr>
            <a:r>
              <a:rPr lang="zh-TW" altLang="en-US" sz="800" dirty="0"/>
              <a:t>　　　　　　▪</a:t>
            </a:r>
            <a:r>
              <a:rPr lang="en-US" altLang="zh-TW" sz="800" dirty="0" smtClean="0"/>
              <a:t>Z-Buffering</a:t>
            </a:r>
            <a:endParaRPr lang="en-US" altLang="zh-TW" sz="800" dirty="0"/>
          </a:p>
          <a:p>
            <a:pPr marL="0" indent="0">
              <a:buNone/>
            </a:pPr>
            <a:r>
              <a:rPr lang="zh-TW" altLang="en-US" sz="800" dirty="0"/>
              <a:t>　　　　　　▪</a:t>
            </a:r>
            <a:r>
              <a:rPr lang="en-US" altLang="zh-TW" sz="800" dirty="0" smtClean="0"/>
              <a:t>Automatic </a:t>
            </a:r>
            <a:r>
              <a:rPr lang="en-US" altLang="zh-TW" sz="800" dirty="0"/>
              <a:t>LOD </a:t>
            </a:r>
            <a:r>
              <a:rPr lang="en-US" altLang="zh-TW" sz="800" dirty="0" smtClean="0"/>
              <a:t>Management</a:t>
            </a:r>
            <a:endParaRPr lang="en-US" altLang="zh-TW" sz="800" dirty="0"/>
          </a:p>
          <a:p>
            <a:pPr marL="0" indent="0">
              <a:buNone/>
            </a:pPr>
            <a:r>
              <a:rPr lang="zh-TW" altLang="en-US" sz="800" dirty="0"/>
              <a:t>　　　　　　▪</a:t>
            </a:r>
            <a:r>
              <a:rPr lang="en-US" altLang="zh-TW" sz="800" dirty="0" smtClean="0"/>
              <a:t>Vertex </a:t>
            </a:r>
            <a:r>
              <a:rPr lang="en-US" altLang="zh-TW" sz="800" dirty="0"/>
              <a:t>positioning and </a:t>
            </a:r>
            <a:r>
              <a:rPr lang="en-US" altLang="zh-TW" sz="800" dirty="0" smtClean="0"/>
              <a:t>transformations</a:t>
            </a:r>
            <a:endParaRPr lang="en-US" altLang="zh-TW" sz="800" dirty="0"/>
          </a:p>
          <a:p>
            <a:pPr marL="0" indent="0">
              <a:buNone/>
            </a:pPr>
            <a:r>
              <a:rPr lang="zh-TW" altLang="en-US" sz="800" dirty="0"/>
              <a:t>　　　　　　▪</a:t>
            </a:r>
            <a:r>
              <a:rPr lang="en-US" altLang="zh-TW" sz="800" dirty="0" smtClean="0"/>
              <a:t>Depth</a:t>
            </a:r>
            <a:r>
              <a:rPr lang="en-US" altLang="zh-TW" sz="800" dirty="0"/>
              <a:t>, color and texture </a:t>
            </a:r>
            <a:r>
              <a:rPr lang="en-US" altLang="zh-TW" sz="800" dirty="0" smtClean="0"/>
              <a:t>clipping</a:t>
            </a:r>
            <a:endParaRPr lang="en-US" altLang="zh-TW" sz="800" dirty="0"/>
          </a:p>
          <a:p>
            <a:pPr marL="0" indent="0">
              <a:buNone/>
            </a:pPr>
            <a:r>
              <a:rPr lang="zh-TW" altLang="en-US" sz="800" dirty="0"/>
              <a:t>　　　　　　▪</a:t>
            </a:r>
            <a:r>
              <a:rPr lang="en-US" altLang="zh-TW" sz="800" dirty="0" smtClean="0"/>
              <a:t>Transparency </a:t>
            </a:r>
            <a:r>
              <a:rPr lang="en-US" altLang="zh-TW" sz="800" dirty="0"/>
              <a:t>(256 levels </a:t>
            </a:r>
            <a:r>
              <a:rPr lang="en-US" altLang="zh-TW" sz="800" dirty="0" smtClean="0"/>
              <a:t>max)</a:t>
            </a:r>
            <a:endParaRPr lang="en-US" altLang="zh-TW" sz="800" dirty="0"/>
          </a:p>
          <a:p>
            <a:pPr marL="0" indent="0">
              <a:buNone/>
            </a:pPr>
            <a:r>
              <a:rPr lang="zh-TW" altLang="en-US" sz="800" dirty="0"/>
              <a:t>　　　　　　▪</a:t>
            </a:r>
            <a:r>
              <a:rPr lang="en-US" altLang="zh-TW" sz="800" dirty="0" err="1" smtClean="0"/>
              <a:t>Gouraud</a:t>
            </a:r>
            <a:r>
              <a:rPr lang="en-US" altLang="zh-TW" sz="800" dirty="0" smtClean="0"/>
              <a:t> </a:t>
            </a:r>
            <a:r>
              <a:rPr lang="en-US" altLang="zh-TW" sz="800" dirty="0"/>
              <a:t>Shading</a:t>
            </a:r>
          </a:p>
          <a:p>
            <a:pPr marL="0" indent="0">
              <a:buNone/>
            </a:pPr>
            <a:r>
              <a:rPr lang="en-US" altLang="zh-TW" sz="800" b="1" dirty="0">
                <a:solidFill>
                  <a:srgbClr val="FF0000"/>
                </a:solidFill>
              </a:rPr>
              <a:t>Processor/Co-Processor Engine:</a:t>
            </a:r>
          </a:p>
          <a:p>
            <a:pPr marL="0" indent="0">
              <a:buNone/>
            </a:pPr>
            <a:r>
              <a:rPr lang="zh-TW" altLang="en-US" sz="800" dirty="0" smtClean="0"/>
              <a:t>　　</a:t>
            </a:r>
            <a:r>
              <a:rPr lang="en-US" altLang="zh-TW" sz="800" b="1" dirty="0"/>
              <a:t> ‧ </a:t>
            </a:r>
            <a:r>
              <a:rPr lang="en-US" altLang="zh-TW" sz="800" dirty="0" smtClean="0"/>
              <a:t>Contains </a:t>
            </a:r>
            <a:r>
              <a:rPr lang="en-US" altLang="zh-TW" sz="800" dirty="0"/>
              <a:t>Over 4 Million Transistors </a:t>
            </a:r>
            <a:r>
              <a:rPr lang="en-US" altLang="zh-TW" sz="800" dirty="0" smtClean="0"/>
              <a:t>Total</a:t>
            </a:r>
          </a:p>
          <a:p>
            <a:pPr marL="0" indent="0">
              <a:buNone/>
            </a:pPr>
            <a:r>
              <a:rPr lang="zh-TW" altLang="en-US" sz="800" dirty="0"/>
              <a:t>　</a:t>
            </a:r>
            <a:r>
              <a:rPr lang="zh-TW" altLang="en-US" sz="800" dirty="0" smtClean="0"/>
              <a:t>　</a:t>
            </a:r>
            <a:r>
              <a:rPr lang="en-US" altLang="zh-TW" sz="800" b="1" dirty="0"/>
              <a:t> ‧ </a:t>
            </a:r>
            <a:r>
              <a:rPr lang="en-US" altLang="zh-TW" sz="800" dirty="0" smtClean="0"/>
              <a:t>Manufactured </a:t>
            </a:r>
            <a:r>
              <a:rPr lang="en-US" altLang="zh-TW" sz="800" dirty="0"/>
              <a:t>by </a:t>
            </a:r>
            <a:r>
              <a:rPr lang="en-US" altLang="zh-TW" sz="800" dirty="0" err="1"/>
              <a:t>NECBased</a:t>
            </a:r>
            <a:r>
              <a:rPr lang="en-US" altLang="zh-TW" sz="800" dirty="0"/>
              <a:t> on .35 Micron </a:t>
            </a:r>
            <a:r>
              <a:rPr lang="en-US" altLang="zh-TW" sz="800" dirty="0" smtClean="0"/>
              <a:t>Process</a:t>
            </a:r>
          </a:p>
          <a:p>
            <a:pPr marL="0" indent="0">
              <a:buNone/>
            </a:pPr>
            <a:r>
              <a:rPr lang="en-US" altLang="zh-TW" sz="800" b="1" dirty="0">
                <a:solidFill>
                  <a:srgbClr val="FF0000"/>
                </a:solidFill>
              </a:rPr>
              <a:t>Memory:</a:t>
            </a:r>
          </a:p>
          <a:p>
            <a:pPr marL="0" indent="0">
              <a:buNone/>
            </a:pPr>
            <a:r>
              <a:rPr lang="zh-TW" altLang="en-US" sz="800" dirty="0" smtClean="0"/>
              <a:t>　　</a:t>
            </a:r>
            <a:r>
              <a:rPr lang="en-US" altLang="zh-TW" sz="800" b="1" dirty="0"/>
              <a:t> ‧ </a:t>
            </a:r>
            <a:r>
              <a:rPr lang="en-US" altLang="zh-TW" sz="800" dirty="0" smtClean="0"/>
              <a:t>4 </a:t>
            </a:r>
            <a:r>
              <a:rPr lang="en-US" altLang="zh-TW" sz="800" dirty="0"/>
              <a:t>Megabytes (36 megabits) total </a:t>
            </a:r>
            <a:r>
              <a:rPr lang="en-US" altLang="zh-TW" sz="800" dirty="0" smtClean="0"/>
              <a:t> RAM</a:t>
            </a:r>
          </a:p>
          <a:p>
            <a:pPr marL="0" indent="0">
              <a:buNone/>
            </a:pPr>
            <a:r>
              <a:rPr lang="zh-TW" altLang="en-US" sz="800" dirty="0"/>
              <a:t>　</a:t>
            </a:r>
            <a:r>
              <a:rPr lang="zh-TW" altLang="en-US" sz="800" dirty="0" smtClean="0"/>
              <a:t>　</a:t>
            </a:r>
            <a:r>
              <a:rPr lang="en-US" altLang="zh-TW" sz="800" b="1" dirty="0"/>
              <a:t> ‧ </a:t>
            </a:r>
            <a:r>
              <a:rPr lang="en-US" altLang="zh-TW" sz="800" dirty="0" smtClean="0"/>
              <a:t>Rambus </a:t>
            </a:r>
            <a:r>
              <a:rPr lang="en-US" altLang="zh-TW" sz="800" dirty="0"/>
              <a:t>DRAM </a:t>
            </a:r>
            <a:r>
              <a:rPr lang="en-US" altLang="zh-TW" sz="800" dirty="0" smtClean="0"/>
              <a:t>subsystem</a:t>
            </a:r>
          </a:p>
          <a:p>
            <a:pPr marL="0" indent="0">
              <a:buNone/>
            </a:pPr>
            <a:r>
              <a:rPr lang="zh-TW" altLang="en-US" sz="800" dirty="0"/>
              <a:t>　</a:t>
            </a:r>
            <a:r>
              <a:rPr lang="zh-TW" altLang="en-US" sz="800" dirty="0" smtClean="0"/>
              <a:t>　　　</a:t>
            </a:r>
            <a:r>
              <a:rPr lang="zh-TW" altLang="en-US" sz="800" dirty="0"/>
              <a:t>。</a:t>
            </a:r>
            <a:r>
              <a:rPr lang="en-US" altLang="zh-TW" sz="800" dirty="0" smtClean="0"/>
              <a:t>Transfers </a:t>
            </a:r>
            <a:r>
              <a:rPr lang="en-US" altLang="zh-TW" sz="800" dirty="0"/>
              <a:t>up to 562.5 </a:t>
            </a:r>
            <a:r>
              <a:rPr lang="en-US" altLang="zh-TW" sz="800" dirty="0" err="1" smtClean="0"/>
              <a:t>MBytes</a:t>
            </a:r>
            <a:r>
              <a:rPr lang="en-US" altLang="zh-TW" sz="800" dirty="0" smtClean="0"/>
              <a:t>/sec</a:t>
            </a:r>
          </a:p>
          <a:p>
            <a:pPr marL="0" indent="0">
              <a:buNone/>
            </a:pPr>
            <a:r>
              <a:rPr lang="zh-TW" altLang="en-US" sz="800" dirty="0"/>
              <a:t>　</a:t>
            </a:r>
            <a:r>
              <a:rPr lang="zh-TW" altLang="en-US" sz="800" dirty="0" smtClean="0"/>
              <a:t>　</a:t>
            </a:r>
            <a:r>
              <a:rPr lang="en-US" altLang="zh-TW" sz="800" b="1" dirty="0"/>
              <a:t> ‧ </a:t>
            </a:r>
            <a:r>
              <a:rPr lang="en-US" altLang="zh-TW" sz="800" dirty="0" smtClean="0"/>
              <a:t>Custom </a:t>
            </a:r>
            <a:r>
              <a:rPr lang="en-US" altLang="zh-TW" sz="800" dirty="0"/>
              <a:t>9-bit Rambus Bus (to the DRAM</a:t>
            </a:r>
            <a:r>
              <a:rPr lang="en-US" altLang="zh-TW" sz="800" dirty="0" smtClean="0"/>
              <a:t>)</a:t>
            </a:r>
          </a:p>
          <a:p>
            <a:pPr marL="0" indent="0">
              <a:buNone/>
            </a:pPr>
            <a:r>
              <a:rPr lang="zh-TW" altLang="en-US" sz="800" dirty="0"/>
              <a:t>　</a:t>
            </a:r>
            <a:r>
              <a:rPr lang="zh-TW" altLang="en-US" sz="800" dirty="0" smtClean="0"/>
              <a:t>　　　</a:t>
            </a:r>
            <a:r>
              <a:rPr lang="zh-TW" altLang="en-US" sz="800" dirty="0"/>
              <a:t>。</a:t>
            </a:r>
            <a:r>
              <a:rPr lang="en-US" altLang="zh-TW" sz="800" dirty="0" smtClean="0"/>
              <a:t>Runs </a:t>
            </a:r>
            <a:r>
              <a:rPr lang="en-US" altLang="zh-TW" sz="800" dirty="0"/>
              <a:t>at 500 MHz max</a:t>
            </a:r>
          </a:p>
          <a:p>
            <a:pPr marL="0" indent="0">
              <a:buNone/>
            </a:pPr>
            <a:r>
              <a:rPr lang="zh-TW" altLang="en-US" sz="800" dirty="0" smtClean="0"/>
              <a:t>　　</a:t>
            </a:r>
            <a:r>
              <a:rPr lang="en-US" altLang="zh-TW" sz="800" b="1" dirty="0"/>
              <a:t> ‧ </a:t>
            </a:r>
            <a:r>
              <a:rPr lang="en-US" altLang="zh-TW" sz="800" dirty="0" smtClean="0"/>
              <a:t>Internal </a:t>
            </a:r>
            <a:r>
              <a:rPr lang="en-US" altLang="zh-TW" sz="800" dirty="0"/>
              <a:t>data bus to the RCP is 128-bit</a:t>
            </a:r>
          </a:p>
          <a:p>
            <a:pPr marL="0" indent="0">
              <a:buNone/>
            </a:pPr>
            <a:endParaRPr lang="en-US" altLang="zh-TW" sz="800" dirty="0"/>
          </a:p>
          <a:p>
            <a:endParaRPr lang="zh-TW" altLang="en-US" sz="800" dirty="0"/>
          </a:p>
        </p:txBody>
      </p:sp>
      <p:sp>
        <p:nvSpPr>
          <p:cNvPr id="4" name="內容版面配置區 2"/>
          <p:cNvSpPr txBox="1">
            <a:spLocks/>
          </p:cNvSpPr>
          <p:nvPr/>
        </p:nvSpPr>
        <p:spPr>
          <a:xfrm>
            <a:off x="4716016" y="476672"/>
            <a:ext cx="3995936" cy="6381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710" b="1" dirty="0" smtClean="0">
                <a:solidFill>
                  <a:srgbClr val="FF0000"/>
                </a:solidFill>
              </a:rPr>
              <a:t>聲音</a:t>
            </a:r>
            <a:r>
              <a:rPr lang="en-US" altLang="zh-TW" sz="710" b="1" dirty="0">
                <a:solidFill>
                  <a:srgbClr val="FF0000"/>
                </a:solidFill>
              </a:rPr>
              <a:t>:</a:t>
            </a:r>
          </a:p>
          <a:p>
            <a:pPr marL="0" indent="0">
              <a:buNone/>
            </a:pPr>
            <a:r>
              <a:rPr lang="zh-TW" altLang="en-US" sz="710" dirty="0" smtClean="0"/>
              <a:t>　　</a:t>
            </a:r>
            <a:r>
              <a:rPr lang="en-US" altLang="zh-TW" sz="700" b="1" dirty="0"/>
              <a:t> ‧ </a:t>
            </a:r>
            <a:r>
              <a:rPr lang="en-US" altLang="zh-TW" sz="710" dirty="0" smtClean="0"/>
              <a:t>Stereo 16-bit</a:t>
            </a:r>
          </a:p>
          <a:p>
            <a:pPr marL="0" indent="0">
              <a:buNone/>
            </a:pPr>
            <a:r>
              <a:rPr lang="zh-TW" altLang="en-US" sz="710" dirty="0"/>
              <a:t>　</a:t>
            </a:r>
            <a:r>
              <a:rPr lang="zh-TW" altLang="en-US" sz="710" dirty="0" smtClean="0"/>
              <a:t>　</a:t>
            </a:r>
            <a:r>
              <a:rPr lang="en-US" altLang="zh-TW" sz="700" b="1" dirty="0"/>
              <a:t> ‧ </a:t>
            </a:r>
            <a:r>
              <a:rPr lang="en-US" altLang="zh-TW" sz="710" dirty="0" smtClean="0"/>
              <a:t>ADPCM Compression</a:t>
            </a:r>
          </a:p>
          <a:p>
            <a:pPr marL="0" indent="0">
              <a:buNone/>
            </a:pPr>
            <a:r>
              <a:rPr lang="zh-TW" altLang="en-US" sz="710" dirty="0"/>
              <a:t>　</a:t>
            </a:r>
            <a:r>
              <a:rPr lang="zh-TW" altLang="en-US" sz="710" dirty="0" smtClean="0"/>
              <a:t>　</a:t>
            </a:r>
            <a:r>
              <a:rPr lang="en-US" altLang="zh-TW" sz="700" b="1" dirty="0"/>
              <a:t> ‧ </a:t>
            </a:r>
            <a:r>
              <a:rPr lang="en-US" altLang="zh-TW" sz="710" dirty="0" smtClean="0"/>
              <a:t>100 </a:t>
            </a:r>
            <a:r>
              <a:rPr lang="en-US" altLang="zh-TW" sz="710" dirty="0"/>
              <a:t>PCM channels </a:t>
            </a:r>
            <a:r>
              <a:rPr lang="en-US" altLang="zh-TW" sz="710" dirty="0" smtClean="0"/>
              <a:t>possible</a:t>
            </a:r>
          </a:p>
          <a:p>
            <a:pPr marL="0" indent="0">
              <a:buNone/>
            </a:pPr>
            <a:r>
              <a:rPr lang="zh-TW" altLang="en-US" sz="710" dirty="0"/>
              <a:t>　</a:t>
            </a:r>
            <a:r>
              <a:rPr lang="zh-TW" altLang="en-US" sz="710" dirty="0" smtClean="0"/>
              <a:t>　　　</a:t>
            </a:r>
            <a:r>
              <a:rPr lang="zh-TW" altLang="en-US" sz="700" dirty="0"/>
              <a:t>。</a:t>
            </a:r>
            <a:r>
              <a:rPr lang="en-US" altLang="zh-TW" sz="710" dirty="0" smtClean="0"/>
              <a:t>Each </a:t>
            </a:r>
            <a:r>
              <a:rPr lang="en-US" altLang="zh-TW" sz="710" dirty="0"/>
              <a:t>PCM channel takes 1% of the CPU </a:t>
            </a:r>
            <a:r>
              <a:rPr lang="en-US" altLang="zh-TW" sz="710" dirty="0" smtClean="0"/>
              <a:t>time</a:t>
            </a:r>
          </a:p>
          <a:p>
            <a:pPr marL="0" indent="0">
              <a:buNone/>
            </a:pPr>
            <a:r>
              <a:rPr lang="zh-TW" altLang="en-US" sz="710" dirty="0"/>
              <a:t>　</a:t>
            </a:r>
            <a:r>
              <a:rPr lang="zh-TW" altLang="en-US" sz="710" dirty="0" smtClean="0"/>
              <a:t>　　　　　</a:t>
            </a:r>
            <a:r>
              <a:rPr lang="zh-TW" altLang="en-US" sz="700" dirty="0"/>
              <a:t>▪</a:t>
            </a:r>
            <a:r>
              <a:rPr lang="en-US" altLang="zh-TW" sz="710" dirty="0" smtClean="0"/>
              <a:t>Average </a:t>
            </a:r>
            <a:r>
              <a:rPr lang="en-US" altLang="zh-TW" sz="710" dirty="0"/>
              <a:t>16-24 channels</a:t>
            </a:r>
          </a:p>
          <a:p>
            <a:pPr marL="0" indent="0">
              <a:buNone/>
            </a:pPr>
            <a:r>
              <a:rPr lang="zh-TW" altLang="en-US" sz="710" dirty="0" smtClean="0"/>
              <a:t>　　</a:t>
            </a:r>
            <a:r>
              <a:rPr lang="en-US" altLang="zh-TW" sz="700" b="1" dirty="0"/>
              <a:t> ‧ </a:t>
            </a:r>
            <a:r>
              <a:rPr lang="en-US" altLang="zh-TW" sz="710" dirty="0" smtClean="0"/>
              <a:t>Wavetable Synthesis</a:t>
            </a:r>
          </a:p>
          <a:p>
            <a:pPr marL="0" indent="0">
              <a:buNone/>
            </a:pPr>
            <a:r>
              <a:rPr lang="zh-TW" altLang="en-US" sz="710" dirty="0"/>
              <a:t>　</a:t>
            </a:r>
            <a:r>
              <a:rPr lang="zh-TW" altLang="en-US" sz="710" dirty="0" smtClean="0"/>
              <a:t>　</a:t>
            </a:r>
            <a:r>
              <a:rPr lang="en-US" altLang="zh-TW" sz="700" b="1" dirty="0"/>
              <a:t> ‧ </a:t>
            </a:r>
            <a:r>
              <a:rPr lang="en-US" altLang="zh-TW" sz="710" dirty="0" smtClean="0"/>
              <a:t>Sampled </a:t>
            </a:r>
            <a:r>
              <a:rPr lang="en-US" altLang="zh-TW" sz="710" dirty="0"/>
              <a:t>at 48 KHz </a:t>
            </a:r>
            <a:r>
              <a:rPr lang="en-US" altLang="zh-TW" sz="710" dirty="0" smtClean="0"/>
              <a:t>max</a:t>
            </a:r>
          </a:p>
          <a:p>
            <a:pPr marL="0" indent="0">
              <a:buNone/>
            </a:pPr>
            <a:r>
              <a:rPr lang="zh-TW" altLang="en-US" sz="710" dirty="0"/>
              <a:t>　</a:t>
            </a:r>
            <a:r>
              <a:rPr lang="zh-TW" altLang="en-US" sz="710" dirty="0" smtClean="0"/>
              <a:t>　</a:t>
            </a:r>
            <a:r>
              <a:rPr lang="en-US" altLang="zh-TW" sz="700" b="1" dirty="0"/>
              <a:t> ‧ </a:t>
            </a:r>
            <a:r>
              <a:rPr lang="en-US" altLang="zh-TW" sz="710" dirty="0" smtClean="0"/>
              <a:t>Internal </a:t>
            </a:r>
            <a:r>
              <a:rPr lang="en-US" altLang="zh-TW" sz="710" dirty="0"/>
              <a:t>Special </a:t>
            </a:r>
            <a:r>
              <a:rPr lang="en-US" altLang="zh-TW" sz="710" dirty="0" smtClean="0"/>
              <a:t>Effects</a:t>
            </a:r>
          </a:p>
          <a:p>
            <a:pPr marL="0" indent="0">
              <a:buNone/>
            </a:pPr>
            <a:r>
              <a:rPr lang="zh-TW" altLang="en-US" sz="710" dirty="0"/>
              <a:t>　</a:t>
            </a:r>
            <a:r>
              <a:rPr lang="zh-TW" altLang="en-US" sz="710" dirty="0" smtClean="0"/>
              <a:t>　　　</a:t>
            </a:r>
            <a:r>
              <a:rPr lang="zh-TW" altLang="en-US" sz="700" dirty="0"/>
              <a:t>。</a:t>
            </a:r>
            <a:r>
              <a:rPr lang="en-US" altLang="zh-TW" sz="710" dirty="0" smtClean="0"/>
              <a:t>Voice </a:t>
            </a:r>
            <a:r>
              <a:rPr lang="en-US" altLang="zh-TW" sz="710" dirty="0"/>
              <a:t>(w/ Pitch Shifting)</a:t>
            </a:r>
          </a:p>
          <a:p>
            <a:pPr marL="0" indent="0">
              <a:buNone/>
            </a:pPr>
            <a:r>
              <a:rPr lang="zh-TW" altLang="en-US" sz="710" dirty="0" smtClean="0"/>
              <a:t>　　　　</a:t>
            </a:r>
            <a:r>
              <a:rPr lang="zh-TW" altLang="en-US" sz="700" dirty="0"/>
              <a:t>。</a:t>
            </a:r>
            <a:r>
              <a:rPr lang="en-US" altLang="zh-TW" sz="710" dirty="0" smtClean="0"/>
              <a:t>Gain </a:t>
            </a:r>
            <a:r>
              <a:rPr lang="en-US" altLang="zh-TW" sz="710" dirty="0"/>
              <a:t>and Pan</a:t>
            </a:r>
          </a:p>
          <a:p>
            <a:pPr marL="0" indent="0">
              <a:buNone/>
            </a:pPr>
            <a:r>
              <a:rPr lang="zh-TW" altLang="en-US" sz="710" dirty="0" smtClean="0"/>
              <a:t>　　　　</a:t>
            </a:r>
            <a:r>
              <a:rPr lang="zh-TW" altLang="en-US" sz="700" dirty="0"/>
              <a:t>。</a:t>
            </a:r>
            <a:r>
              <a:rPr lang="en-US" altLang="zh-TW" sz="710" dirty="0" smtClean="0"/>
              <a:t>Reverb </a:t>
            </a:r>
            <a:r>
              <a:rPr lang="en-US" altLang="zh-TW" sz="710" dirty="0"/>
              <a:t>and Chorus</a:t>
            </a:r>
          </a:p>
          <a:p>
            <a:pPr marL="0" indent="0">
              <a:buNone/>
            </a:pPr>
            <a:r>
              <a:rPr lang="zh-TW" altLang="en-US" sz="710" dirty="0" smtClean="0"/>
              <a:t>　　</a:t>
            </a:r>
            <a:r>
              <a:rPr lang="en-US" altLang="zh-TW" sz="700" b="1" dirty="0"/>
              <a:t> ‧ </a:t>
            </a:r>
            <a:r>
              <a:rPr lang="en-US" altLang="zh-TW" sz="710" dirty="0" smtClean="0"/>
              <a:t>External </a:t>
            </a:r>
            <a:r>
              <a:rPr lang="en-US" altLang="zh-TW" sz="710" dirty="0"/>
              <a:t>(software) Effects Supported</a:t>
            </a:r>
          </a:p>
          <a:p>
            <a:pPr marL="0" indent="0">
              <a:buNone/>
            </a:pPr>
            <a:r>
              <a:rPr lang="zh-TW" altLang="en-US" sz="710" b="1" dirty="0">
                <a:solidFill>
                  <a:srgbClr val="FF0000"/>
                </a:solidFill>
              </a:rPr>
              <a:t>影像</a:t>
            </a:r>
            <a:r>
              <a:rPr lang="en-US" altLang="zh-TW" sz="710" b="1" dirty="0">
                <a:solidFill>
                  <a:srgbClr val="FF0000"/>
                </a:solidFill>
              </a:rPr>
              <a:t>:</a:t>
            </a:r>
          </a:p>
          <a:p>
            <a:pPr marL="0" indent="0">
              <a:buNone/>
            </a:pPr>
            <a:r>
              <a:rPr lang="zh-TW" altLang="en-US" sz="710" dirty="0" smtClean="0"/>
              <a:t>　　</a:t>
            </a:r>
            <a:r>
              <a:rPr lang="en-US" altLang="zh-TW" sz="700" b="1" dirty="0"/>
              <a:t> ‧ </a:t>
            </a:r>
            <a:r>
              <a:rPr lang="en-US" altLang="zh-TW" sz="710" dirty="0" smtClean="0"/>
              <a:t>Video Output</a:t>
            </a:r>
          </a:p>
          <a:p>
            <a:pPr marL="0" indent="0">
              <a:buNone/>
            </a:pPr>
            <a:r>
              <a:rPr lang="zh-TW" altLang="en-US" sz="710" dirty="0" smtClean="0"/>
              <a:t>　　　　</a:t>
            </a:r>
            <a:r>
              <a:rPr lang="zh-TW" altLang="en-US" sz="700" dirty="0"/>
              <a:t>。</a:t>
            </a:r>
            <a:r>
              <a:rPr lang="en-US" altLang="zh-TW" sz="710" dirty="0" smtClean="0"/>
              <a:t>RF</a:t>
            </a:r>
            <a:r>
              <a:rPr lang="zh-TW" altLang="en-US" sz="710" dirty="0" smtClean="0"/>
              <a:t>、</a:t>
            </a:r>
            <a:r>
              <a:rPr lang="en-US" altLang="zh-TW" sz="710" dirty="0" smtClean="0"/>
              <a:t>Stereo A/V</a:t>
            </a:r>
            <a:r>
              <a:rPr lang="zh-TW" altLang="en-US" sz="710" dirty="0" smtClean="0"/>
              <a:t>、</a:t>
            </a:r>
            <a:r>
              <a:rPr lang="en-US" altLang="zh-TW" sz="710" dirty="0" smtClean="0"/>
              <a:t>S-Video</a:t>
            </a:r>
            <a:r>
              <a:rPr lang="zh-TW" altLang="en-US" sz="710" dirty="0"/>
              <a:t>、</a:t>
            </a:r>
            <a:r>
              <a:rPr lang="en-US" altLang="zh-TW" sz="710" dirty="0" smtClean="0"/>
              <a:t>HDTV</a:t>
            </a:r>
            <a:endParaRPr lang="en-US" altLang="zh-TW" sz="710" dirty="0"/>
          </a:p>
          <a:p>
            <a:pPr marL="0" indent="0">
              <a:buNone/>
            </a:pPr>
            <a:r>
              <a:rPr lang="zh-TW" altLang="en-US" sz="710" dirty="0" smtClean="0"/>
              <a:t>　　</a:t>
            </a:r>
            <a:r>
              <a:rPr lang="en-US" altLang="zh-TW" sz="700" b="1" dirty="0"/>
              <a:t> ‧ </a:t>
            </a:r>
            <a:r>
              <a:rPr lang="en-US" altLang="zh-TW" sz="710" dirty="0" smtClean="0"/>
              <a:t>Video </a:t>
            </a:r>
            <a:r>
              <a:rPr lang="en-US" altLang="zh-TW" sz="710" dirty="0"/>
              <a:t>and Resolution</a:t>
            </a:r>
            <a:r>
              <a:rPr lang="en-US" altLang="zh-TW" sz="710" dirty="0" smtClean="0"/>
              <a:t>:</a:t>
            </a:r>
          </a:p>
          <a:p>
            <a:pPr marL="0" indent="0">
              <a:buNone/>
            </a:pPr>
            <a:r>
              <a:rPr lang="zh-TW" altLang="en-US" sz="710" dirty="0"/>
              <a:t>　</a:t>
            </a:r>
            <a:r>
              <a:rPr lang="zh-TW" altLang="en-US" sz="710" dirty="0" smtClean="0"/>
              <a:t>　　　</a:t>
            </a:r>
            <a:r>
              <a:rPr lang="zh-TW" altLang="en-US" sz="700" dirty="0"/>
              <a:t>。</a:t>
            </a:r>
            <a:r>
              <a:rPr lang="en-US" altLang="zh-TW" sz="710" dirty="0" smtClean="0"/>
              <a:t>256 </a:t>
            </a:r>
            <a:r>
              <a:rPr lang="en-US" altLang="zh-TW" sz="710" dirty="0"/>
              <a:t>x 224 to 640 x </a:t>
            </a:r>
            <a:r>
              <a:rPr lang="en-US" altLang="zh-TW" sz="710" dirty="0" smtClean="0"/>
              <a:t>480</a:t>
            </a:r>
          </a:p>
          <a:p>
            <a:pPr marL="0" indent="0">
              <a:buNone/>
            </a:pPr>
            <a:r>
              <a:rPr lang="zh-TW" altLang="en-US" sz="710" dirty="0"/>
              <a:t>　</a:t>
            </a:r>
            <a:r>
              <a:rPr lang="zh-TW" altLang="en-US" sz="710" dirty="0" smtClean="0"/>
              <a:t>　　　　　</a:t>
            </a:r>
            <a:r>
              <a:rPr lang="zh-TW" altLang="en-US" sz="700" dirty="0"/>
              <a:t>▪</a:t>
            </a:r>
            <a:r>
              <a:rPr lang="en-US" altLang="zh-TW" sz="710" dirty="0" smtClean="0"/>
              <a:t>Limited </a:t>
            </a:r>
            <a:r>
              <a:rPr lang="en-US" altLang="zh-TW" sz="710" dirty="0"/>
              <a:t>by TV </a:t>
            </a:r>
            <a:r>
              <a:rPr lang="en-US" altLang="zh-TW" sz="710" dirty="0" smtClean="0"/>
              <a:t>Standards</a:t>
            </a:r>
          </a:p>
          <a:p>
            <a:pPr marL="0" indent="0">
              <a:buNone/>
            </a:pPr>
            <a:r>
              <a:rPr lang="zh-TW" altLang="en-US" sz="710" dirty="0"/>
              <a:t>　</a:t>
            </a:r>
            <a:r>
              <a:rPr lang="zh-TW" altLang="en-US" sz="710" dirty="0" smtClean="0"/>
              <a:t>　　　　　</a:t>
            </a:r>
            <a:r>
              <a:rPr lang="zh-TW" altLang="en-US" sz="700" dirty="0"/>
              <a:t>▪</a:t>
            </a:r>
            <a:r>
              <a:rPr lang="en-US" altLang="zh-TW" sz="710" dirty="0" smtClean="0"/>
              <a:t>Flicker </a:t>
            </a:r>
            <a:r>
              <a:rPr lang="en-US" altLang="zh-TW" sz="710" dirty="0"/>
              <a:t>Free Interlace Mode</a:t>
            </a:r>
          </a:p>
          <a:p>
            <a:pPr marL="0" indent="0">
              <a:buNone/>
            </a:pPr>
            <a:r>
              <a:rPr lang="zh-TW" altLang="en-US" sz="710" dirty="0" smtClean="0"/>
              <a:t>　　　　</a:t>
            </a:r>
            <a:r>
              <a:rPr lang="zh-TW" altLang="en-US" sz="700" dirty="0"/>
              <a:t>。</a:t>
            </a:r>
            <a:r>
              <a:rPr lang="en-US" altLang="zh-TW" sz="710" dirty="0" smtClean="0"/>
              <a:t>21-bit </a:t>
            </a:r>
            <a:r>
              <a:rPr lang="en-US" altLang="zh-TW" sz="710" dirty="0"/>
              <a:t>color output</a:t>
            </a:r>
          </a:p>
          <a:p>
            <a:pPr marL="0" indent="0">
              <a:buNone/>
            </a:pPr>
            <a:r>
              <a:rPr lang="zh-TW" altLang="en-US" sz="710" dirty="0" smtClean="0"/>
              <a:t>　　　　</a:t>
            </a:r>
            <a:r>
              <a:rPr lang="zh-TW" altLang="en-US" sz="700" dirty="0"/>
              <a:t>。</a:t>
            </a:r>
            <a:r>
              <a:rPr lang="en-US" altLang="zh-TW" sz="710" dirty="0" smtClean="0"/>
              <a:t>32-bit </a:t>
            </a:r>
            <a:r>
              <a:rPr lang="en-US" altLang="zh-TW" sz="710" dirty="0"/>
              <a:t>RGBA Pixel Color Frame Buffer</a:t>
            </a:r>
          </a:p>
          <a:p>
            <a:pPr marL="0" indent="0">
              <a:buNone/>
            </a:pPr>
            <a:r>
              <a:rPr lang="en-US" altLang="zh-TW" sz="710" b="1" dirty="0" smtClean="0">
                <a:solidFill>
                  <a:srgbClr val="FF0000"/>
                </a:solidFill>
              </a:rPr>
              <a:t>Controller </a:t>
            </a:r>
            <a:r>
              <a:rPr lang="en-US" altLang="zh-TW" sz="710" b="1" dirty="0">
                <a:solidFill>
                  <a:srgbClr val="FF0000"/>
                </a:solidFill>
              </a:rPr>
              <a:t>Ports:</a:t>
            </a:r>
          </a:p>
          <a:p>
            <a:pPr marL="0" indent="0">
              <a:buNone/>
            </a:pPr>
            <a:r>
              <a:rPr lang="zh-TW" altLang="en-US" sz="710" dirty="0" smtClean="0"/>
              <a:t>　　</a:t>
            </a:r>
            <a:r>
              <a:rPr lang="en-US" altLang="zh-TW" sz="700" b="1" dirty="0"/>
              <a:t> ‧ </a:t>
            </a:r>
            <a:r>
              <a:rPr lang="en-US" altLang="zh-TW" sz="710" dirty="0" smtClean="0"/>
              <a:t>Four </a:t>
            </a:r>
            <a:r>
              <a:rPr lang="en-US" altLang="zh-TW" sz="710" dirty="0"/>
              <a:t>Controller </a:t>
            </a:r>
            <a:r>
              <a:rPr lang="en-US" altLang="zh-TW" sz="710" dirty="0" smtClean="0"/>
              <a:t>Ports</a:t>
            </a:r>
          </a:p>
          <a:p>
            <a:pPr marL="0" indent="0">
              <a:buNone/>
            </a:pPr>
            <a:r>
              <a:rPr lang="zh-TW" altLang="en-US" sz="710" dirty="0"/>
              <a:t>　</a:t>
            </a:r>
            <a:r>
              <a:rPr lang="zh-TW" altLang="en-US" sz="710" dirty="0" smtClean="0"/>
              <a:t>　</a:t>
            </a:r>
            <a:r>
              <a:rPr lang="en-US" altLang="zh-TW" sz="700" b="1" dirty="0"/>
              <a:t> ‧ </a:t>
            </a:r>
            <a:r>
              <a:rPr lang="en-US" altLang="zh-TW" sz="710" dirty="0" smtClean="0"/>
              <a:t>Three-prong </a:t>
            </a:r>
            <a:r>
              <a:rPr lang="en-US" altLang="zh-TW" sz="710" dirty="0"/>
              <a:t>Feed</a:t>
            </a:r>
          </a:p>
          <a:p>
            <a:pPr marL="0" indent="0">
              <a:buNone/>
            </a:pPr>
            <a:r>
              <a:rPr lang="en-US" altLang="zh-TW" sz="710" b="1" dirty="0">
                <a:solidFill>
                  <a:srgbClr val="FF0000"/>
                </a:solidFill>
              </a:rPr>
              <a:t>Controllers:</a:t>
            </a:r>
          </a:p>
          <a:p>
            <a:pPr marL="0" indent="0">
              <a:buNone/>
            </a:pPr>
            <a:r>
              <a:rPr lang="zh-TW" altLang="en-US" sz="710" dirty="0"/>
              <a:t>　</a:t>
            </a:r>
            <a:r>
              <a:rPr lang="zh-TW" altLang="en-US" sz="710" dirty="0" smtClean="0"/>
              <a:t>　</a:t>
            </a:r>
            <a:r>
              <a:rPr lang="en-US" altLang="zh-TW" sz="700" b="1" dirty="0"/>
              <a:t> ‧ </a:t>
            </a:r>
            <a:r>
              <a:rPr lang="en-US" altLang="zh-TW" sz="710" dirty="0" smtClean="0"/>
              <a:t>Digital </a:t>
            </a:r>
            <a:r>
              <a:rPr lang="en-US" altLang="zh-TW" sz="710" dirty="0" err="1"/>
              <a:t>joypad</a:t>
            </a:r>
            <a:r>
              <a:rPr lang="en-US" altLang="zh-TW" sz="710" dirty="0"/>
              <a:t> at </a:t>
            </a:r>
            <a:r>
              <a:rPr lang="en-US" altLang="zh-TW" sz="710" dirty="0" smtClean="0"/>
              <a:t>left</a:t>
            </a:r>
          </a:p>
          <a:p>
            <a:pPr marL="0" indent="0">
              <a:buNone/>
            </a:pPr>
            <a:r>
              <a:rPr lang="zh-TW" altLang="en-US" sz="710" dirty="0"/>
              <a:t>　</a:t>
            </a:r>
            <a:r>
              <a:rPr lang="zh-TW" altLang="en-US" sz="710" dirty="0" smtClean="0"/>
              <a:t>　</a:t>
            </a:r>
            <a:r>
              <a:rPr lang="en-US" altLang="zh-TW" sz="700" b="1" dirty="0"/>
              <a:t> ‧ </a:t>
            </a:r>
            <a:r>
              <a:rPr lang="en-US" altLang="zh-TW" sz="710" dirty="0" smtClean="0"/>
              <a:t>Analog </a:t>
            </a:r>
            <a:r>
              <a:rPr lang="en-US" altLang="zh-TW" sz="710" dirty="0"/>
              <a:t>stick in </a:t>
            </a:r>
            <a:r>
              <a:rPr lang="en-US" altLang="zh-TW" sz="710" dirty="0" smtClean="0"/>
              <a:t>middle</a:t>
            </a:r>
          </a:p>
          <a:p>
            <a:pPr marL="0" indent="0">
              <a:buNone/>
            </a:pPr>
            <a:r>
              <a:rPr lang="zh-TW" altLang="en-US" sz="710" dirty="0" smtClean="0"/>
              <a:t>　　</a:t>
            </a:r>
            <a:r>
              <a:rPr lang="en-US" altLang="zh-TW" sz="700" b="1" dirty="0"/>
              <a:t> ‧ </a:t>
            </a:r>
            <a:r>
              <a:rPr lang="en-US" altLang="zh-TW" sz="710" dirty="0" smtClean="0"/>
              <a:t>Six </a:t>
            </a:r>
            <a:r>
              <a:rPr lang="en-US" altLang="zh-TW" sz="710" dirty="0"/>
              <a:t>buttons on the </a:t>
            </a:r>
            <a:r>
              <a:rPr lang="en-US" altLang="zh-TW" sz="710" dirty="0" smtClean="0"/>
              <a:t>right</a:t>
            </a:r>
          </a:p>
          <a:p>
            <a:pPr marL="0" indent="0">
              <a:buNone/>
            </a:pPr>
            <a:r>
              <a:rPr lang="zh-TW" altLang="en-US" sz="710" dirty="0" smtClean="0"/>
              <a:t>　　　　</a:t>
            </a:r>
            <a:r>
              <a:rPr lang="zh-TW" altLang="en-US" sz="700" dirty="0"/>
              <a:t>。</a:t>
            </a:r>
            <a:r>
              <a:rPr lang="en-US" altLang="zh-TW" sz="710" dirty="0" smtClean="0"/>
              <a:t>'B</a:t>
            </a:r>
            <a:r>
              <a:rPr lang="en-US" altLang="zh-TW" sz="710" dirty="0"/>
              <a:t>' and 'A' buttons</a:t>
            </a:r>
          </a:p>
          <a:p>
            <a:pPr marL="0" indent="0">
              <a:buNone/>
            </a:pPr>
            <a:r>
              <a:rPr lang="zh-TW" altLang="en-US" sz="710" dirty="0" smtClean="0"/>
              <a:t>　　　　</a:t>
            </a:r>
            <a:r>
              <a:rPr lang="zh-TW" altLang="en-US" sz="700" dirty="0"/>
              <a:t>。</a:t>
            </a:r>
            <a:r>
              <a:rPr lang="en-US" altLang="zh-TW" sz="710" dirty="0" smtClean="0"/>
              <a:t>Four </a:t>
            </a:r>
            <a:r>
              <a:rPr lang="en-US" altLang="zh-TW" sz="710" dirty="0"/>
              <a:t>"C Group" buttons</a:t>
            </a:r>
          </a:p>
          <a:p>
            <a:pPr marL="0" indent="0">
              <a:buNone/>
            </a:pPr>
            <a:r>
              <a:rPr lang="zh-TW" altLang="en-US" sz="710" dirty="0" smtClean="0"/>
              <a:t>　　　　</a:t>
            </a:r>
            <a:r>
              <a:rPr lang="zh-TW" altLang="en-US" sz="700" dirty="0"/>
              <a:t>。</a:t>
            </a:r>
            <a:r>
              <a:rPr lang="en-US" altLang="zh-TW" sz="710" dirty="0" smtClean="0"/>
              <a:t>'L</a:t>
            </a:r>
            <a:r>
              <a:rPr lang="en-US" altLang="zh-TW" sz="710" dirty="0"/>
              <a:t>' and 'R' buttons on </a:t>
            </a:r>
            <a:r>
              <a:rPr lang="en-US" altLang="zh-TW" sz="710" dirty="0" smtClean="0"/>
              <a:t>top</a:t>
            </a:r>
          </a:p>
          <a:p>
            <a:pPr marL="0" indent="0">
              <a:buNone/>
            </a:pPr>
            <a:r>
              <a:rPr lang="zh-TW" altLang="en-US" sz="710" dirty="0"/>
              <a:t>　</a:t>
            </a:r>
            <a:r>
              <a:rPr lang="zh-TW" altLang="en-US" sz="710" dirty="0" smtClean="0"/>
              <a:t>　　　</a:t>
            </a:r>
            <a:r>
              <a:rPr lang="zh-TW" altLang="en-US" sz="700" dirty="0"/>
              <a:t>。</a:t>
            </a:r>
            <a:r>
              <a:rPr lang="en-US" altLang="zh-TW" sz="710" dirty="0" smtClean="0"/>
              <a:t>One </a:t>
            </a:r>
            <a:r>
              <a:rPr lang="en-US" altLang="zh-TW" sz="710" dirty="0"/>
              <a:t>"Z Trigger" button on the </a:t>
            </a:r>
            <a:r>
              <a:rPr lang="en-US" altLang="zh-TW" sz="710" dirty="0" smtClean="0"/>
              <a:t>bottom</a:t>
            </a:r>
          </a:p>
          <a:p>
            <a:pPr marL="0" indent="0">
              <a:buNone/>
            </a:pPr>
            <a:r>
              <a:rPr lang="zh-TW" altLang="en-US" sz="710" dirty="0"/>
              <a:t>　</a:t>
            </a:r>
            <a:r>
              <a:rPr lang="zh-TW" altLang="en-US" sz="710" dirty="0" smtClean="0"/>
              <a:t>　</a:t>
            </a:r>
            <a:r>
              <a:rPr lang="en-US" altLang="zh-TW" sz="700" b="1" dirty="0"/>
              <a:t> ‧ </a:t>
            </a:r>
            <a:r>
              <a:rPr lang="en-US" altLang="zh-TW" sz="710" dirty="0" smtClean="0"/>
              <a:t>Memory </a:t>
            </a:r>
            <a:r>
              <a:rPr lang="en-US" altLang="zh-TW" sz="710" dirty="0"/>
              <a:t>card port on </a:t>
            </a:r>
            <a:r>
              <a:rPr lang="en-US" altLang="zh-TW" sz="710" dirty="0" smtClean="0"/>
              <a:t>back</a:t>
            </a:r>
          </a:p>
          <a:p>
            <a:pPr marL="0" indent="0">
              <a:buNone/>
            </a:pPr>
            <a:r>
              <a:rPr lang="zh-TW" altLang="en-US" sz="710" dirty="0"/>
              <a:t>　</a:t>
            </a:r>
            <a:r>
              <a:rPr lang="zh-TW" altLang="en-US" sz="710" dirty="0" smtClean="0"/>
              <a:t>　　　</a:t>
            </a:r>
            <a:r>
              <a:rPr lang="zh-TW" altLang="en-US" sz="700" dirty="0"/>
              <a:t>。</a:t>
            </a:r>
            <a:r>
              <a:rPr lang="en-US" altLang="zh-TW" sz="710" dirty="0" smtClean="0"/>
              <a:t>Initial </a:t>
            </a:r>
            <a:r>
              <a:rPr lang="en-US" altLang="zh-TW" sz="710" dirty="0"/>
              <a:t>controller </a:t>
            </a:r>
            <a:r>
              <a:rPr lang="en-US" altLang="zh-TW" sz="710" dirty="0" err="1"/>
              <a:t>paks</a:t>
            </a:r>
            <a:r>
              <a:rPr lang="en-US" altLang="zh-TW" sz="710" dirty="0"/>
              <a:t> start out at 256k</a:t>
            </a:r>
          </a:p>
          <a:p>
            <a:pPr marL="0" indent="0">
              <a:buNone/>
            </a:pPr>
            <a:r>
              <a:rPr lang="zh-TW" altLang="en-US" sz="710" dirty="0" smtClean="0"/>
              <a:t>　　　　</a:t>
            </a:r>
            <a:r>
              <a:rPr lang="zh-TW" altLang="en-US" sz="700" dirty="0"/>
              <a:t>。</a:t>
            </a:r>
            <a:r>
              <a:rPr lang="en-US" altLang="zh-TW" sz="710" dirty="0" err="1" smtClean="0"/>
              <a:t>Paks</a:t>
            </a:r>
            <a:r>
              <a:rPr lang="en-US" altLang="zh-TW" sz="710" dirty="0" smtClean="0"/>
              <a:t> </a:t>
            </a:r>
            <a:r>
              <a:rPr lang="en-US" altLang="zh-TW" sz="710" dirty="0"/>
              <a:t>(up to 2 MB) will be available</a:t>
            </a:r>
          </a:p>
          <a:p>
            <a:pPr marL="0" indent="0">
              <a:buNone/>
            </a:pPr>
            <a:r>
              <a:rPr lang="zh-TW" altLang="en-US" sz="710" dirty="0" smtClean="0"/>
              <a:t>　　　　</a:t>
            </a:r>
            <a:r>
              <a:rPr lang="zh-TW" altLang="en-US" sz="700" dirty="0"/>
              <a:t>。</a:t>
            </a:r>
            <a:r>
              <a:rPr lang="en-US" altLang="zh-TW" sz="710" dirty="0" smtClean="0"/>
              <a:t>Supports </a:t>
            </a:r>
            <a:r>
              <a:rPr lang="en-US" altLang="zh-TW" sz="710" dirty="0"/>
              <a:t>other '</a:t>
            </a:r>
            <a:r>
              <a:rPr lang="en-US" altLang="zh-TW" sz="710" dirty="0" err="1"/>
              <a:t>paks</a:t>
            </a:r>
            <a:r>
              <a:rPr lang="en-US" altLang="zh-TW" sz="710" dirty="0"/>
              <a:t>' such as a "Jolt Pak"</a:t>
            </a:r>
          </a:p>
          <a:p>
            <a:pPr marL="0" indent="0">
              <a:buNone/>
            </a:pPr>
            <a:r>
              <a:rPr lang="zh-TW" altLang="en-US" sz="710" b="1" dirty="0">
                <a:solidFill>
                  <a:srgbClr val="FF0000"/>
                </a:solidFill>
              </a:rPr>
              <a:t>擴充槽</a:t>
            </a:r>
            <a:r>
              <a:rPr lang="en-US" altLang="zh-TW" sz="710" b="1" dirty="0">
                <a:solidFill>
                  <a:srgbClr val="FF0000"/>
                </a:solidFill>
              </a:rPr>
              <a:t>:</a:t>
            </a:r>
          </a:p>
          <a:p>
            <a:pPr marL="0" indent="0">
              <a:buNone/>
            </a:pPr>
            <a:r>
              <a:rPr lang="zh-TW" altLang="en-US" sz="710" dirty="0" smtClean="0"/>
              <a:t>　　</a:t>
            </a:r>
            <a:r>
              <a:rPr lang="en-US" altLang="zh-TW" sz="700" b="1" dirty="0"/>
              <a:t> ‧ </a:t>
            </a:r>
            <a:r>
              <a:rPr lang="en-US" altLang="zh-TW" sz="710" dirty="0" smtClean="0"/>
              <a:t>Cartridge Slot</a:t>
            </a:r>
          </a:p>
          <a:p>
            <a:pPr marL="0" indent="0">
              <a:buNone/>
            </a:pPr>
            <a:r>
              <a:rPr lang="zh-TW" altLang="en-US" sz="710" dirty="0"/>
              <a:t>　</a:t>
            </a:r>
            <a:r>
              <a:rPr lang="zh-TW" altLang="en-US" sz="710" dirty="0" smtClean="0"/>
              <a:t>　</a:t>
            </a:r>
            <a:r>
              <a:rPr lang="en-US" altLang="zh-TW" sz="700" b="1" dirty="0"/>
              <a:t> ‧ </a:t>
            </a:r>
            <a:r>
              <a:rPr lang="en-US" altLang="zh-TW" sz="710" dirty="0" smtClean="0"/>
              <a:t>Controller Ports</a:t>
            </a:r>
          </a:p>
          <a:p>
            <a:pPr marL="0" indent="0">
              <a:buNone/>
            </a:pPr>
            <a:r>
              <a:rPr lang="zh-TW" altLang="en-US" sz="710" dirty="0"/>
              <a:t>　</a:t>
            </a:r>
            <a:r>
              <a:rPr lang="zh-TW" altLang="en-US" sz="710" dirty="0" smtClean="0"/>
              <a:t>　</a:t>
            </a:r>
            <a:r>
              <a:rPr lang="en-US" altLang="zh-TW" sz="700" b="1" dirty="0"/>
              <a:t> ‧ </a:t>
            </a:r>
            <a:r>
              <a:rPr lang="en-US" altLang="zh-TW" sz="710" dirty="0" smtClean="0"/>
              <a:t>Extension </a:t>
            </a:r>
            <a:r>
              <a:rPr lang="en-US" altLang="zh-TW" sz="710" dirty="0"/>
              <a:t>Port (bottom</a:t>
            </a:r>
            <a:r>
              <a:rPr lang="en-US" altLang="zh-TW" sz="710" dirty="0" smtClean="0"/>
              <a:t>)</a:t>
            </a:r>
          </a:p>
          <a:p>
            <a:pPr marL="0" indent="0">
              <a:buNone/>
            </a:pPr>
            <a:r>
              <a:rPr lang="zh-TW" altLang="en-US" sz="710" dirty="0"/>
              <a:t>　</a:t>
            </a:r>
            <a:r>
              <a:rPr lang="zh-TW" altLang="en-US" sz="710" dirty="0" smtClean="0"/>
              <a:t>　</a:t>
            </a:r>
            <a:r>
              <a:rPr lang="en-US" altLang="zh-TW" sz="700" b="1" dirty="0"/>
              <a:t> ‧ </a:t>
            </a:r>
            <a:r>
              <a:rPr lang="en-US" altLang="zh-TW" sz="710" dirty="0" smtClean="0"/>
              <a:t>Memory </a:t>
            </a:r>
            <a:r>
              <a:rPr lang="en-US" altLang="zh-TW" sz="710" dirty="0"/>
              <a:t>Expansion option (top front)</a:t>
            </a:r>
          </a:p>
          <a:p>
            <a:pPr marL="0" indent="0">
              <a:buNone/>
            </a:pPr>
            <a:r>
              <a:rPr lang="en-US" altLang="zh-TW" sz="710" b="1" dirty="0">
                <a:solidFill>
                  <a:srgbClr val="FF0000"/>
                </a:solidFill>
              </a:rPr>
              <a:t>N64 Console Games:</a:t>
            </a:r>
          </a:p>
          <a:p>
            <a:pPr marL="0" indent="0">
              <a:buNone/>
            </a:pPr>
            <a:r>
              <a:rPr lang="zh-TW" altLang="en-US" sz="710" dirty="0" smtClean="0"/>
              <a:t>　　</a:t>
            </a:r>
            <a:r>
              <a:rPr lang="en-US" altLang="zh-TW" sz="700" b="1" dirty="0"/>
              <a:t> ‧ </a:t>
            </a:r>
            <a:r>
              <a:rPr lang="en-US" altLang="zh-TW" sz="710" dirty="0" smtClean="0"/>
              <a:t>Games </a:t>
            </a:r>
            <a:r>
              <a:rPr lang="en-US" altLang="zh-TW" sz="710" dirty="0"/>
              <a:t>begin at 32-128 </a:t>
            </a:r>
            <a:r>
              <a:rPr lang="en-US" altLang="zh-TW" sz="710" dirty="0" smtClean="0"/>
              <a:t>Megabits</a:t>
            </a:r>
          </a:p>
          <a:p>
            <a:pPr marL="0" indent="0">
              <a:buNone/>
            </a:pPr>
            <a:r>
              <a:rPr lang="zh-TW" altLang="en-US" sz="710" dirty="0"/>
              <a:t>　</a:t>
            </a:r>
            <a:r>
              <a:rPr lang="zh-TW" altLang="en-US" sz="710" dirty="0" smtClean="0"/>
              <a:t>　</a:t>
            </a:r>
            <a:r>
              <a:rPr lang="en-US" altLang="zh-TW" sz="700" b="1" dirty="0"/>
              <a:t> ‧ </a:t>
            </a:r>
            <a:r>
              <a:rPr lang="en-US" altLang="zh-TW" sz="710" dirty="0" smtClean="0"/>
              <a:t>Uses </a:t>
            </a:r>
            <a:r>
              <a:rPr lang="en-US" altLang="zh-TW" sz="710" dirty="0"/>
              <a:t>JPEG image format for pre-rendered </a:t>
            </a:r>
            <a:r>
              <a:rPr lang="en-US" altLang="zh-TW" sz="710" dirty="0" smtClean="0"/>
              <a:t>images</a:t>
            </a:r>
          </a:p>
          <a:p>
            <a:pPr marL="0" indent="0">
              <a:buNone/>
            </a:pPr>
            <a:r>
              <a:rPr lang="zh-TW" altLang="en-US" sz="710" dirty="0"/>
              <a:t>　</a:t>
            </a:r>
            <a:r>
              <a:rPr lang="zh-TW" altLang="en-US" sz="710" dirty="0" smtClean="0"/>
              <a:t>　</a:t>
            </a:r>
            <a:r>
              <a:rPr lang="en-US" altLang="zh-TW" sz="700" b="1" dirty="0"/>
              <a:t> ‧ </a:t>
            </a:r>
            <a:r>
              <a:rPr lang="en-US" altLang="zh-TW" sz="710" dirty="0" smtClean="0"/>
              <a:t>Produces </a:t>
            </a:r>
            <a:r>
              <a:rPr lang="en-US" altLang="zh-TW" sz="710" dirty="0"/>
              <a:t>polygon graphics on the </a:t>
            </a:r>
            <a:r>
              <a:rPr lang="en-US" altLang="zh-TW" sz="710" dirty="0" smtClean="0"/>
              <a:t>fly</a:t>
            </a:r>
          </a:p>
          <a:p>
            <a:pPr marL="0" indent="0">
              <a:buNone/>
            </a:pPr>
            <a:r>
              <a:rPr lang="zh-TW" altLang="en-US" sz="710" dirty="0"/>
              <a:t>　</a:t>
            </a:r>
            <a:r>
              <a:rPr lang="zh-TW" altLang="en-US" sz="710" dirty="0" smtClean="0"/>
              <a:t>　</a:t>
            </a:r>
            <a:r>
              <a:rPr lang="en-US" altLang="zh-TW" sz="700" b="1" dirty="0"/>
              <a:t> ‧ </a:t>
            </a:r>
            <a:r>
              <a:rPr lang="en-US" altLang="zh-TW" sz="710" dirty="0" smtClean="0"/>
              <a:t>On-board </a:t>
            </a:r>
            <a:r>
              <a:rPr lang="en-US" altLang="zh-TW" sz="710" dirty="0"/>
              <a:t>hardware decompression; software </a:t>
            </a:r>
            <a:r>
              <a:rPr lang="en-US" altLang="zh-TW" sz="710" dirty="0" smtClean="0"/>
              <a:t>optional</a:t>
            </a:r>
          </a:p>
          <a:p>
            <a:pPr marL="0" indent="0">
              <a:buNone/>
            </a:pPr>
            <a:r>
              <a:rPr lang="zh-TW" altLang="en-US" sz="710" dirty="0"/>
              <a:t>　</a:t>
            </a:r>
            <a:r>
              <a:rPr lang="zh-TW" altLang="en-US" sz="710" dirty="0" smtClean="0"/>
              <a:t>　</a:t>
            </a:r>
            <a:r>
              <a:rPr lang="en-US" altLang="zh-TW" sz="700" b="1" dirty="0"/>
              <a:t> ‧ </a:t>
            </a:r>
            <a:r>
              <a:rPr lang="en-US" altLang="zh-TW" sz="710" dirty="0" smtClean="0"/>
              <a:t>256 </a:t>
            </a:r>
            <a:r>
              <a:rPr lang="en-US" altLang="zh-TW" sz="710" dirty="0"/>
              <a:t>Megabit carts max; (four 64 meg ROMs)Downward Compatible</a:t>
            </a:r>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66</a:t>
            </a:fld>
            <a:endParaRPr lang="zh-TW" altLang="en-US"/>
          </a:p>
        </p:txBody>
      </p:sp>
    </p:spTree>
    <p:extLst>
      <p:ext uri="{BB962C8B-B14F-4D97-AF65-F5344CB8AC3E}">
        <p14:creationId xmlns:p14="http://schemas.microsoft.com/office/powerpoint/2010/main" val="471362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C:\Users\tantofish\Desktop\12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0" r="9187"/>
          <a:stretch/>
        </p:blipFill>
        <p:spPr bwMode="auto">
          <a:xfrm>
            <a:off x="0" y="0"/>
            <a:ext cx="9144000" cy="686293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57200" y="274638"/>
            <a:ext cx="8229600" cy="346050"/>
          </a:xfrm>
        </p:spPr>
        <p:txBody>
          <a:bodyPr>
            <a:normAutofit fontScale="90000"/>
          </a:bodyPr>
          <a:lstStyle/>
          <a:p>
            <a:r>
              <a:rPr lang="en-US" altLang="zh-TW" dirty="0" smtClean="0">
                <a:latin typeface="Comic Sans MS" pitchFamily="66" charset="0"/>
              </a:rPr>
              <a:t>Nintendo </a:t>
            </a:r>
            <a:r>
              <a:rPr lang="en-US" altLang="zh-TW" dirty="0">
                <a:latin typeface="Comic Sans MS" pitchFamily="66" charset="0"/>
              </a:rPr>
              <a:t>Wii Specs</a:t>
            </a:r>
            <a:endParaRPr lang="zh-TW" altLang="en-US" dirty="0">
              <a:latin typeface="Comic Sans MS" pitchFamily="66" charset="0"/>
            </a:endParaRPr>
          </a:p>
        </p:txBody>
      </p:sp>
      <p:sp>
        <p:nvSpPr>
          <p:cNvPr id="3" name="內容版面配置區 2"/>
          <p:cNvSpPr>
            <a:spLocks noGrp="1"/>
          </p:cNvSpPr>
          <p:nvPr>
            <p:ph idx="1"/>
          </p:nvPr>
        </p:nvSpPr>
        <p:spPr>
          <a:xfrm>
            <a:off x="457200" y="648072"/>
            <a:ext cx="8229600" cy="6093296"/>
          </a:xfrm>
          <a:solidFill>
            <a:srgbClr val="DDDDDD">
              <a:alpha val="38824"/>
            </a:srgbClr>
          </a:solidFill>
          <a:ln>
            <a:noFill/>
          </a:ln>
        </p:spPr>
        <p:style>
          <a:lnRef idx="1">
            <a:schemeClr val="dk1"/>
          </a:lnRef>
          <a:fillRef idx="2">
            <a:schemeClr val="dk1"/>
          </a:fillRef>
          <a:effectRef idx="1">
            <a:schemeClr val="dk1"/>
          </a:effectRef>
          <a:fontRef idx="minor">
            <a:schemeClr val="dk1"/>
          </a:fontRef>
        </p:style>
        <p:txBody>
          <a:bodyPr>
            <a:normAutofit fontScale="55000" lnSpcReduction="20000"/>
          </a:bodyPr>
          <a:lstStyle/>
          <a:p>
            <a:r>
              <a:rPr lang="en-US" altLang="zh-TW" b="1" dirty="0"/>
              <a:t>System specs</a:t>
            </a:r>
          </a:p>
          <a:p>
            <a:pPr marL="457200" lvl="1" indent="0">
              <a:buNone/>
            </a:pPr>
            <a:r>
              <a:rPr lang="en-US" altLang="zh-TW" dirty="0"/>
              <a:t>Central Processing Unit (CPU)</a:t>
            </a:r>
            <a:r>
              <a:rPr lang="en-US" altLang="zh-TW" i="1" dirty="0"/>
              <a:t> IBM Broadway 729MHz</a:t>
            </a:r>
            <a:r>
              <a:rPr lang="en-US" altLang="zh-TW" dirty="0"/>
              <a:t/>
            </a:r>
            <a:br>
              <a:rPr lang="en-US" altLang="zh-TW" dirty="0"/>
            </a:br>
            <a:r>
              <a:rPr lang="en-US" altLang="zh-TW" dirty="0"/>
              <a:t>Graphics Processing Unit (GPU) </a:t>
            </a:r>
            <a:r>
              <a:rPr lang="en-US" altLang="zh-TW" i="1" dirty="0"/>
              <a:t>ATI Hollywood 243MHz</a:t>
            </a:r>
            <a:r>
              <a:rPr lang="en-US" altLang="zh-TW" dirty="0"/>
              <a:t/>
            </a:r>
            <a:br>
              <a:rPr lang="en-US" altLang="zh-TW" dirty="0"/>
            </a:br>
            <a:r>
              <a:rPr lang="en-US" altLang="zh-TW" dirty="0"/>
              <a:t>Supported Resolution Up to 480p</a:t>
            </a:r>
            <a:br>
              <a:rPr lang="en-US" altLang="zh-TW" dirty="0"/>
            </a:br>
            <a:r>
              <a:rPr lang="en-US" altLang="zh-TW" dirty="0"/>
              <a:t>System Memory </a:t>
            </a:r>
            <a:r>
              <a:rPr lang="en-US" altLang="zh-TW" i="1" dirty="0"/>
              <a:t>88MB</a:t>
            </a:r>
            <a:r>
              <a:rPr lang="en-US" altLang="zh-TW" dirty="0"/>
              <a:t/>
            </a:r>
            <a:br>
              <a:rPr lang="en-US" altLang="zh-TW" dirty="0"/>
            </a:br>
            <a:r>
              <a:rPr lang="en-US" altLang="zh-TW" dirty="0"/>
              <a:t>Internet Connectivity </a:t>
            </a:r>
            <a:r>
              <a:rPr lang="en-US" altLang="zh-TW" i="1" dirty="0" err="1"/>
              <a:t>WiFi</a:t>
            </a:r>
            <a:r>
              <a:rPr lang="en-US" altLang="zh-TW" i="1" dirty="0"/>
              <a:t> 802.11 b/g</a:t>
            </a:r>
            <a:endParaRPr lang="en-US" altLang="zh-TW" dirty="0"/>
          </a:p>
          <a:p>
            <a:r>
              <a:rPr lang="en-US" altLang="zh-TW" b="1" dirty="0"/>
              <a:t>Media</a:t>
            </a:r>
          </a:p>
          <a:p>
            <a:pPr marL="457200" lvl="1" indent="0">
              <a:buNone/>
            </a:pPr>
            <a:r>
              <a:rPr lang="en-US" altLang="zh-TW" dirty="0"/>
              <a:t>Internal Storage </a:t>
            </a:r>
            <a:r>
              <a:rPr lang="en-US" altLang="zh-TW" i="1" dirty="0"/>
              <a:t>512MB Flash Memory </a:t>
            </a:r>
            <a:r>
              <a:rPr lang="en-US" altLang="zh-TW" dirty="0"/>
              <a:t/>
            </a:r>
            <a:br>
              <a:rPr lang="en-US" altLang="zh-TW" dirty="0"/>
            </a:br>
            <a:r>
              <a:rPr lang="en-US" altLang="zh-TW" dirty="0"/>
              <a:t>Optical Drive</a:t>
            </a:r>
            <a:r>
              <a:rPr lang="en-US" altLang="zh-TW" i="1" dirty="0"/>
              <a:t> 12cm Wii Disc &amp; 8cm GameCube Disc. Discs will self-load into the bay.</a:t>
            </a:r>
            <a:r>
              <a:rPr lang="en-US" altLang="zh-TW" dirty="0"/>
              <a:t/>
            </a:r>
            <a:br>
              <a:rPr lang="en-US" altLang="zh-TW" dirty="0"/>
            </a:br>
            <a:r>
              <a:rPr lang="en-US" altLang="zh-TW" dirty="0"/>
              <a:t>12cm Disc Capacity </a:t>
            </a:r>
            <a:r>
              <a:rPr lang="en-US" altLang="zh-TW" i="1" dirty="0"/>
              <a:t>4.7Gb (or 8.5Gb Dual Layer)</a:t>
            </a:r>
            <a:r>
              <a:rPr lang="en-US" altLang="zh-TW" dirty="0"/>
              <a:t/>
            </a:r>
            <a:br>
              <a:rPr lang="en-US" altLang="zh-TW" dirty="0"/>
            </a:br>
            <a:r>
              <a:rPr lang="en-US" altLang="zh-TW" dirty="0"/>
              <a:t>Memory Expansion </a:t>
            </a:r>
            <a:r>
              <a:rPr lang="en-US" altLang="zh-TW" i="1" dirty="0"/>
              <a:t>1 x SD </a:t>
            </a:r>
            <a:r>
              <a:rPr lang="en-US" altLang="zh-TW" i="1" dirty="0" smtClean="0"/>
              <a:t>Memory</a:t>
            </a:r>
          </a:p>
          <a:p>
            <a:r>
              <a:rPr lang="en-US" altLang="zh-TW" b="1" dirty="0" smtClean="0"/>
              <a:t>Backward </a:t>
            </a:r>
            <a:r>
              <a:rPr lang="en-US" altLang="zh-TW" b="1" dirty="0"/>
              <a:t>Compatibility</a:t>
            </a:r>
          </a:p>
          <a:p>
            <a:pPr marL="457200" lvl="1" indent="0">
              <a:buNone/>
            </a:pPr>
            <a:r>
              <a:rPr lang="en-US" altLang="zh-TW" dirty="0"/>
              <a:t>Downloadable Games </a:t>
            </a:r>
            <a:r>
              <a:rPr lang="en-US" altLang="zh-TW" i="1" dirty="0"/>
              <a:t>NES, SNES, N64, Genesis, Neo-Geo, TurboGrafix16 (and CD)</a:t>
            </a:r>
            <a:r>
              <a:rPr lang="en-US" altLang="zh-TW" dirty="0"/>
              <a:t/>
            </a:r>
            <a:br>
              <a:rPr lang="en-US" altLang="zh-TW" dirty="0"/>
            </a:br>
            <a:r>
              <a:rPr lang="en-US" altLang="zh-TW" dirty="0"/>
              <a:t>Disc Compatibility</a:t>
            </a:r>
            <a:r>
              <a:rPr lang="en-US" altLang="zh-TW" i="1" dirty="0"/>
              <a:t> GameCube</a:t>
            </a:r>
            <a:endParaRPr lang="en-US" altLang="zh-TW" dirty="0"/>
          </a:p>
          <a:p>
            <a:r>
              <a:rPr lang="en-US" altLang="zh-TW" b="1" dirty="0"/>
              <a:t>Connectivity</a:t>
            </a:r>
          </a:p>
          <a:p>
            <a:pPr marL="457200" lvl="1" indent="0">
              <a:buNone/>
            </a:pPr>
            <a:r>
              <a:rPr lang="en-US" altLang="zh-TW" dirty="0"/>
              <a:t>Wii Controller Ports</a:t>
            </a:r>
            <a:r>
              <a:rPr lang="en-US" altLang="zh-TW" i="1" dirty="0"/>
              <a:t> 4 x Wireless</a:t>
            </a:r>
            <a:r>
              <a:rPr lang="en-US" altLang="zh-TW" dirty="0"/>
              <a:t/>
            </a:r>
            <a:br>
              <a:rPr lang="en-US" altLang="zh-TW" dirty="0"/>
            </a:br>
            <a:r>
              <a:rPr lang="en-US" altLang="zh-TW" dirty="0"/>
              <a:t>GameCube Controller Ports</a:t>
            </a:r>
            <a:r>
              <a:rPr lang="en-US" altLang="zh-TW" i="1" dirty="0"/>
              <a:t> 4 Ports</a:t>
            </a:r>
            <a:r>
              <a:rPr lang="en-US" altLang="zh-TW" dirty="0"/>
              <a:t/>
            </a:r>
            <a:br>
              <a:rPr lang="en-US" altLang="zh-TW" dirty="0"/>
            </a:br>
            <a:r>
              <a:rPr lang="en-US" altLang="zh-TW" dirty="0"/>
              <a:t>GameCube Memory Expansion</a:t>
            </a:r>
            <a:r>
              <a:rPr lang="en-US" altLang="zh-TW" i="1" dirty="0"/>
              <a:t> 2 Ports</a:t>
            </a:r>
            <a:r>
              <a:rPr lang="en-US" altLang="zh-TW" dirty="0"/>
              <a:t/>
            </a:r>
            <a:br>
              <a:rPr lang="en-US" altLang="zh-TW" dirty="0"/>
            </a:br>
            <a:r>
              <a:rPr lang="en-US" altLang="zh-TW" dirty="0"/>
              <a:t>USB 2.0 </a:t>
            </a:r>
            <a:r>
              <a:rPr lang="en-US" altLang="zh-TW" i="1" dirty="0"/>
              <a:t>2 Ports</a:t>
            </a:r>
            <a:r>
              <a:rPr lang="en-US" altLang="zh-TW" dirty="0"/>
              <a:t/>
            </a:r>
            <a:br>
              <a:rPr lang="en-US" altLang="zh-TW" dirty="0"/>
            </a:br>
            <a:r>
              <a:rPr lang="en-US" altLang="zh-TW" dirty="0"/>
              <a:t>Internet Wireless</a:t>
            </a:r>
            <a:r>
              <a:rPr lang="en-US" altLang="zh-TW" i="1" dirty="0"/>
              <a:t> IEEE802.11b/g or a USB LAN adaptor. </a:t>
            </a:r>
            <a:r>
              <a:rPr lang="en-US" altLang="zh-TW" i="1" dirty="0" err="1"/>
              <a:t>WiiConnect</a:t>
            </a:r>
            <a:r>
              <a:rPr lang="en-US" altLang="zh-TW" i="1" dirty="0"/>
              <a:t> 24 </a:t>
            </a:r>
            <a:r>
              <a:rPr lang="en-US" altLang="zh-TW" i="1" dirty="0" err="1"/>
              <a:t>persistant</a:t>
            </a:r>
            <a:r>
              <a:rPr lang="en-US" altLang="zh-TW" i="1" dirty="0"/>
              <a:t> connection, even when powered off.</a:t>
            </a:r>
            <a:r>
              <a:rPr lang="en-US" altLang="zh-TW" dirty="0"/>
              <a:t/>
            </a:r>
            <a:br>
              <a:rPr lang="en-US" altLang="zh-TW" dirty="0"/>
            </a:br>
            <a:r>
              <a:rPr lang="en-US" altLang="zh-TW" dirty="0"/>
              <a:t>Output ports </a:t>
            </a:r>
            <a:r>
              <a:rPr lang="en-US" altLang="zh-TW" i="1" dirty="0"/>
              <a:t>AV Multi-output port, allowing Composite, S-Video and Component.</a:t>
            </a:r>
            <a:endParaRPr lang="en-US" altLang="zh-TW" dirty="0"/>
          </a:p>
          <a:p>
            <a:r>
              <a:rPr lang="en-US" altLang="zh-TW" b="1" dirty="0"/>
              <a:t>Controller</a:t>
            </a:r>
          </a:p>
          <a:p>
            <a:pPr marL="457200" lvl="1" indent="0">
              <a:buNone/>
            </a:pPr>
            <a:r>
              <a:rPr lang="en-US" altLang="zh-TW" dirty="0"/>
              <a:t>Connection method </a:t>
            </a:r>
            <a:r>
              <a:rPr lang="en-US" altLang="zh-TW" i="1" dirty="0"/>
              <a:t>Bluetooth (wireless)</a:t>
            </a:r>
            <a:r>
              <a:rPr lang="en-US" altLang="zh-TW" dirty="0"/>
              <a:t/>
            </a:r>
            <a:br>
              <a:rPr lang="en-US" altLang="zh-TW" dirty="0"/>
            </a:br>
            <a:r>
              <a:rPr lang="en-US" altLang="zh-TW" dirty="0" err="1"/>
              <a:t>Wiimote</a:t>
            </a:r>
            <a:r>
              <a:rPr lang="en-US" altLang="zh-TW" dirty="0"/>
              <a:t> Buttons </a:t>
            </a:r>
            <a:r>
              <a:rPr lang="en-US" altLang="zh-TW" i="1" dirty="0"/>
              <a:t>3 axis motion sensor, + Direction pad, A, B, Minus, Home, Power button, 1 and 2</a:t>
            </a:r>
            <a:r>
              <a:rPr lang="en-US" altLang="zh-TW" dirty="0"/>
              <a:t/>
            </a:r>
            <a:br>
              <a:rPr lang="en-US" altLang="zh-TW" dirty="0"/>
            </a:br>
            <a:r>
              <a:rPr lang="en-US" altLang="zh-TW" dirty="0" err="1"/>
              <a:t>Nunchuck</a:t>
            </a:r>
            <a:r>
              <a:rPr lang="en-US" altLang="zh-TW" dirty="0"/>
              <a:t> Buttons </a:t>
            </a:r>
            <a:r>
              <a:rPr lang="en-US" altLang="zh-TW" i="1" dirty="0"/>
              <a:t>3 axis motion sensor, Analog stick, C and Z</a:t>
            </a:r>
            <a:r>
              <a:rPr lang="en-US" altLang="zh-TW" dirty="0"/>
              <a:t/>
            </a:r>
            <a:br>
              <a:rPr lang="en-US" altLang="zh-TW" dirty="0"/>
            </a:br>
            <a:r>
              <a:rPr lang="en-US" altLang="zh-TW" dirty="0"/>
              <a:t>Force feedback (rumble)</a:t>
            </a:r>
            <a:r>
              <a:rPr lang="en-US" altLang="zh-TW" i="1" dirty="0"/>
              <a:t> Yes</a:t>
            </a:r>
            <a:r>
              <a:rPr lang="en-US" altLang="zh-TW" dirty="0"/>
              <a:t/>
            </a:r>
            <a:br>
              <a:rPr lang="en-US" altLang="zh-TW" dirty="0"/>
            </a:br>
            <a:r>
              <a:rPr lang="en-US" altLang="zh-TW" dirty="0"/>
              <a:t>Other features </a:t>
            </a:r>
            <a:r>
              <a:rPr lang="en-US" altLang="zh-TW" i="1" dirty="0" err="1"/>
              <a:t>Wiimote</a:t>
            </a:r>
            <a:r>
              <a:rPr lang="en-US" altLang="zh-TW" i="1" dirty="0"/>
              <a:t> has a speaker and an expansion port</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67</a:t>
            </a:fld>
            <a:endParaRPr lang="zh-TW" altLang="en-US"/>
          </a:p>
        </p:txBody>
      </p:sp>
    </p:spTree>
    <p:extLst>
      <p:ext uri="{BB962C8B-B14F-4D97-AF65-F5344CB8AC3E}">
        <p14:creationId xmlns:p14="http://schemas.microsoft.com/office/powerpoint/2010/main" val="1478731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C:\Users\tantofish\Desktop\12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0" r="9187"/>
          <a:stretch/>
        </p:blipFill>
        <p:spPr bwMode="auto">
          <a:xfrm>
            <a:off x="0" y="0"/>
            <a:ext cx="9144000" cy="686293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57200" y="274638"/>
            <a:ext cx="8229600" cy="346050"/>
          </a:xfrm>
        </p:spPr>
        <p:txBody>
          <a:bodyPr>
            <a:normAutofit fontScale="90000"/>
          </a:bodyPr>
          <a:lstStyle/>
          <a:p>
            <a:r>
              <a:rPr lang="en-US" altLang="zh-TW" dirty="0" smtClean="0">
                <a:latin typeface="Comic Sans MS" pitchFamily="66" charset="0"/>
              </a:rPr>
              <a:t>Nintendo Wii</a:t>
            </a:r>
            <a:endParaRPr lang="zh-TW" altLang="en-US" dirty="0">
              <a:latin typeface="Comic Sans MS" pitchFamily="66" charset="0"/>
            </a:endParaRPr>
          </a:p>
        </p:txBody>
      </p:sp>
      <p:sp>
        <p:nvSpPr>
          <p:cNvPr id="3" name="內容版面配置區 2"/>
          <p:cNvSpPr>
            <a:spLocks noGrp="1"/>
          </p:cNvSpPr>
          <p:nvPr>
            <p:ph idx="1"/>
          </p:nvPr>
        </p:nvSpPr>
        <p:spPr>
          <a:xfrm>
            <a:off x="457200" y="648072"/>
            <a:ext cx="8229600" cy="5733256"/>
          </a:xfrm>
          <a:solidFill>
            <a:srgbClr val="DDDDDD">
              <a:alpha val="38824"/>
            </a:srgbClr>
          </a:solidFill>
          <a:ln>
            <a:noFill/>
          </a:ln>
        </p:spPr>
        <p:style>
          <a:lnRef idx="1">
            <a:schemeClr val="dk1"/>
          </a:lnRef>
          <a:fillRef idx="2">
            <a:schemeClr val="dk1"/>
          </a:fillRef>
          <a:effectRef idx="1">
            <a:schemeClr val="dk1"/>
          </a:effectRef>
          <a:fontRef idx="minor">
            <a:schemeClr val="dk1"/>
          </a:fontRef>
        </p:style>
        <p:txBody>
          <a:bodyPr>
            <a:normAutofit fontScale="62500" lnSpcReduction="20000"/>
          </a:bodyPr>
          <a:lstStyle/>
          <a:p>
            <a:r>
              <a:rPr lang="en-US" altLang="zh-TW" b="1" dirty="0"/>
              <a:t>First six weeks of sales volume </a:t>
            </a:r>
            <a:r>
              <a:rPr lang="en-US" altLang="zh-TW" b="1" dirty="0" smtClean="0"/>
              <a:t>in Japan (2006/11-2007): </a:t>
            </a:r>
          </a:p>
          <a:p>
            <a:pPr lvl="1"/>
            <a:r>
              <a:rPr lang="en-US" altLang="zh-TW" sz="2700" dirty="0"/>
              <a:t>PS3: 310K, Xbox360: 110K,Wii: 1130K</a:t>
            </a:r>
          </a:p>
          <a:p>
            <a:r>
              <a:rPr lang="en-US" altLang="zh-TW" dirty="0"/>
              <a:t>Why is it successful?</a:t>
            </a:r>
          </a:p>
          <a:p>
            <a:pPr marL="971550" lvl="1" indent="-514350">
              <a:buFont typeface="+mj-lt"/>
              <a:buAutoNum type="arabicParenR"/>
            </a:pPr>
            <a:r>
              <a:rPr lang="en-US" altLang="zh-TW" dirty="0" smtClean="0"/>
              <a:t>Human </a:t>
            </a:r>
            <a:r>
              <a:rPr lang="en-US" altLang="zh-TW" dirty="0"/>
              <a:t>Computer Interface breakthrough VS. Graphics rendering </a:t>
            </a:r>
            <a:r>
              <a:rPr lang="en-US" altLang="zh-TW" dirty="0" smtClean="0"/>
              <a:t>power</a:t>
            </a:r>
          </a:p>
          <a:p>
            <a:pPr marL="971550" lvl="1" indent="-514350">
              <a:buFont typeface="+mj-lt"/>
              <a:buAutoNum type="arabicParenR"/>
            </a:pPr>
            <a:r>
              <a:rPr lang="en-US" altLang="zh-TW" dirty="0" smtClean="0">
                <a:solidFill>
                  <a:srgbClr val="0000FF"/>
                </a:solidFill>
              </a:rPr>
              <a:t>Make </a:t>
            </a:r>
            <a:r>
              <a:rPr lang="en-US" altLang="zh-TW" dirty="0">
                <a:solidFill>
                  <a:srgbClr val="0000FF"/>
                </a:solidFill>
              </a:rPr>
              <a:t>the player pie bigger</a:t>
            </a:r>
            <a:r>
              <a:rPr lang="en-US" altLang="zh-TW" dirty="0"/>
              <a:t>: including the traditional non-game players: such as grandparents and grandchildren, not just youth groups</a:t>
            </a:r>
            <a:r>
              <a:rPr lang="en-US" altLang="zh-TW" dirty="0" smtClean="0"/>
              <a:t>.</a:t>
            </a:r>
          </a:p>
          <a:p>
            <a:pPr marL="971550" lvl="1" indent="-514350">
              <a:buFont typeface="+mj-lt"/>
              <a:buAutoNum type="arabicParenR"/>
            </a:pPr>
            <a:r>
              <a:rPr lang="en-US" altLang="zh-TW" dirty="0" smtClean="0">
                <a:solidFill>
                  <a:srgbClr val="0000FF"/>
                </a:solidFill>
              </a:rPr>
              <a:t>Traditional </a:t>
            </a:r>
            <a:r>
              <a:rPr lang="en-US" altLang="zh-TW" dirty="0">
                <a:solidFill>
                  <a:srgbClr val="0000FF"/>
                </a:solidFill>
              </a:rPr>
              <a:t>game players are usually lonely in one room</a:t>
            </a:r>
            <a:r>
              <a:rPr lang="en-US" altLang="zh-TW" dirty="0"/>
              <a:t>, with networking connected to outside world only, while </a:t>
            </a:r>
            <a:r>
              <a:rPr lang="en-US" altLang="zh-TW" dirty="0" smtClean="0"/>
              <a:t>the Wii includes </a:t>
            </a:r>
            <a:r>
              <a:rPr lang="en-US" altLang="zh-TW" dirty="0"/>
              <a:t>everyone in one game in one room (a social medium</a:t>
            </a:r>
            <a:r>
              <a:rPr lang="en-US" altLang="zh-TW" dirty="0" smtClean="0"/>
              <a:t>).</a:t>
            </a:r>
          </a:p>
          <a:p>
            <a:pPr marL="971550" lvl="1" indent="-514350">
              <a:buFont typeface="+mj-lt"/>
              <a:buAutoNum type="arabicParenR"/>
            </a:pPr>
            <a:r>
              <a:rPr lang="en-US" altLang="zh-TW" dirty="0" smtClean="0"/>
              <a:t>Single-handed </a:t>
            </a:r>
            <a:r>
              <a:rPr lang="en-US" altLang="zh-TW" dirty="0"/>
              <a:t>remote control, much less buttons and control</a:t>
            </a:r>
            <a:r>
              <a:rPr lang="en-US" altLang="zh-TW" dirty="0" smtClean="0"/>
              <a:t>.</a:t>
            </a:r>
          </a:p>
          <a:p>
            <a:pPr marL="971550" lvl="1" indent="-514350">
              <a:buFont typeface="+mj-lt"/>
              <a:buAutoNum type="arabicParenR"/>
            </a:pPr>
            <a:r>
              <a:rPr lang="en-US" altLang="zh-TW" dirty="0" smtClean="0">
                <a:solidFill>
                  <a:srgbClr val="0000FF"/>
                </a:solidFill>
              </a:rPr>
              <a:t>Good to </a:t>
            </a:r>
            <a:r>
              <a:rPr lang="en-US" altLang="zh-TW" dirty="0">
                <a:solidFill>
                  <a:srgbClr val="0000FF"/>
                </a:solidFill>
              </a:rPr>
              <a:t>"PLAY" vs. </a:t>
            </a:r>
            <a:r>
              <a:rPr lang="en-US" altLang="zh-TW" dirty="0" smtClean="0">
                <a:solidFill>
                  <a:srgbClr val="0000FF"/>
                </a:solidFill>
              </a:rPr>
              <a:t>Good </a:t>
            </a:r>
            <a:r>
              <a:rPr lang="en-US" altLang="zh-TW" dirty="0">
                <a:solidFill>
                  <a:srgbClr val="0000FF"/>
                </a:solidFill>
              </a:rPr>
              <a:t>to "</a:t>
            </a:r>
            <a:r>
              <a:rPr lang="en-US" altLang="zh-TW" dirty="0" smtClean="0">
                <a:solidFill>
                  <a:srgbClr val="0000FF"/>
                </a:solidFill>
              </a:rPr>
              <a:t>LOOK“</a:t>
            </a:r>
            <a:endParaRPr lang="en-US" altLang="zh-TW" dirty="0">
              <a:solidFill>
                <a:srgbClr val="0000FF"/>
              </a:solidFill>
            </a:endParaRPr>
          </a:p>
          <a:p>
            <a:pPr marL="971550" lvl="1" indent="-514350">
              <a:buFont typeface="+mj-lt"/>
              <a:buAutoNum type="arabicParenR"/>
            </a:pPr>
            <a:r>
              <a:rPr lang="en-US" altLang="zh-TW" dirty="0" smtClean="0"/>
              <a:t>3D </a:t>
            </a:r>
            <a:r>
              <a:rPr lang="en-US" altLang="zh-TW" dirty="0"/>
              <a:t>orientation and location control</a:t>
            </a:r>
            <a:r>
              <a:rPr lang="en-US" altLang="zh-TW" dirty="0" smtClean="0"/>
              <a:t>, added </a:t>
            </a:r>
            <a:r>
              <a:rPr lang="en-US" altLang="zh-TW" dirty="0"/>
              <a:t>force feedback: vibration and sound,</a:t>
            </a:r>
          </a:p>
          <a:p>
            <a:r>
              <a:rPr lang="en-US" altLang="zh-TW" dirty="0"/>
              <a:t>My own experience: DEMO</a:t>
            </a:r>
          </a:p>
          <a:p>
            <a:r>
              <a:rPr lang="en-US" altLang="zh-TW" dirty="0"/>
              <a:t>SIGGRAPH2006_EmergingTech: 3D_DDR</a:t>
            </a:r>
          </a:p>
          <a:p>
            <a:r>
              <a:rPr lang="en-US" altLang="zh-TW" dirty="0">
                <a:solidFill>
                  <a:srgbClr val="0000FF"/>
                </a:solidFill>
              </a:rPr>
              <a:t>VR: The quality of the experience is crucial. To stimulate creativity and productivity, the virtual experience must be credible. The "reality" must </a:t>
            </a:r>
            <a:r>
              <a:rPr lang="en-US" altLang="zh-TW" dirty="0" err="1">
                <a:solidFill>
                  <a:srgbClr val="0000FF"/>
                </a:solidFill>
              </a:rPr>
              <a:t>bothreact</a:t>
            </a:r>
            <a:r>
              <a:rPr lang="en-US" altLang="zh-TW" dirty="0">
                <a:solidFill>
                  <a:srgbClr val="0000FF"/>
                </a:solidFill>
              </a:rPr>
              <a:t> to the human participants in physically and perceptually appropriate ways, and confirm to their personal cognitive representations of </a:t>
            </a:r>
            <a:r>
              <a:rPr lang="en-US" altLang="zh-TW" dirty="0" err="1">
                <a:solidFill>
                  <a:srgbClr val="0000FF"/>
                </a:solidFill>
              </a:rPr>
              <a:t>themicroworld</a:t>
            </a:r>
            <a:r>
              <a:rPr lang="en-US" altLang="zh-TW" dirty="0">
                <a:solidFill>
                  <a:srgbClr val="0000FF"/>
                </a:solidFill>
              </a:rPr>
              <a:t> </a:t>
            </a:r>
            <a:r>
              <a:rPr lang="en-US" altLang="zh-TW" dirty="0" err="1">
                <a:solidFill>
                  <a:srgbClr val="0000FF"/>
                </a:solidFill>
              </a:rPr>
              <a:t>inwhich</a:t>
            </a:r>
            <a:r>
              <a:rPr lang="en-US" altLang="zh-TW" dirty="0">
                <a:solidFill>
                  <a:srgbClr val="0000FF"/>
                </a:solidFill>
              </a:rPr>
              <a:t> they are engrossed.--- </a:t>
            </a:r>
            <a:r>
              <a:rPr lang="en-US" altLang="zh-TW" dirty="0" err="1">
                <a:solidFill>
                  <a:srgbClr val="0000FF"/>
                </a:solidFill>
              </a:rPr>
              <a:t>CarlMachoverCG&amp;A</a:t>
            </a:r>
            <a:r>
              <a:rPr lang="en-US" altLang="zh-TW" dirty="0">
                <a:solidFill>
                  <a:srgbClr val="0000FF"/>
                </a:solidFill>
              </a:rPr>
              <a:t> 1994</a:t>
            </a:r>
            <a:r>
              <a:rPr lang="en-US" altLang="zh-TW" dirty="0" smtClean="0">
                <a:solidFill>
                  <a:srgbClr val="0000FF"/>
                </a:solidFill>
              </a:rPr>
              <a:t>.</a:t>
            </a:r>
            <a:endParaRPr lang="en-US" altLang="zh-TW" dirty="0">
              <a:solidFill>
                <a:srgbClr val="0000FF"/>
              </a:solidFill>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68</a:t>
            </a:fld>
            <a:endParaRPr lang="zh-TW" altLang="en-US"/>
          </a:p>
        </p:txBody>
      </p:sp>
    </p:spTree>
    <p:extLst>
      <p:ext uri="{BB962C8B-B14F-4D97-AF65-F5344CB8AC3E}">
        <p14:creationId xmlns:p14="http://schemas.microsoft.com/office/powerpoint/2010/main" val="25117150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C:\Users\tantofish\Desktop\12_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0" r="9187"/>
          <a:stretch/>
        </p:blipFill>
        <p:spPr bwMode="auto">
          <a:xfrm>
            <a:off x="0" y="0"/>
            <a:ext cx="9144000" cy="686293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57200" y="274638"/>
            <a:ext cx="8229600" cy="346050"/>
          </a:xfrm>
        </p:spPr>
        <p:txBody>
          <a:bodyPr>
            <a:normAutofit fontScale="90000"/>
          </a:bodyPr>
          <a:lstStyle/>
          <a:p>
            <a:r>
              <a:rPr lang="en-US" altLang="zh-TW" dirty="0" smtClean="0">
                <a:latin typeface="Comic Sans MS" pitchFamily="66" charset="0"/>
              </a:rPr>
              <a:t>Nintendo Wii</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69</a:t>
            </a:fld>
            <a:endParaRPr lang="zh-TW" altLang="en-US"/>
          </a:p>
        </p:txBody>
      </p:sp>
      <p:sp>
        <p:nvSpPr>
          <p:cNvPr id="6" name="內容版面配置區 5"/>
          <p:cNvSpPr>
            <a:spLocks noGrp="1"/>
          </p:cNvSpPr>
          <p:nvPr>
            <p:ph idx="1"/>
          </p:nvPr>
        </p:nvSpPr>
        <p:spPr/>
        <p:txBody>
          <a:bodyPr/>
          <a:lstStyle/>
          <a:p>
            <a:endParaRPr lang="zh-TW" altLang="en-US" dirty="0"/>
          </a:p>
        </p:txBody>
      </p:sp>
      <p:pic>
        <p:nvPicPr>
          <p:cNvPr id="92162" name="Picture 2" descr="C:\Users\tantofish\Desktop\1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0" y="1489335"/>
            <a:ext cx="9087267" cy="453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32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V.R. Conditions to </a:t>
            </a:r>
            <a:r>
              <a:rPr lang="en-US" altLang="zh-TW" sz="4000" dirty="0" smtClean="0">
                <a:latin typeface="Comic Sans MS" pitchFamily="66" charset="0"/>
              </a:rPr>
              <a:t>Meet</a:t>
            </a:r>
            <a:endParaRPr lang="zh-TW" altLang="en-US" sz="4000" dirty="0">
              <a:latin typeface="Comic Sans MS" pitchFamily="66" charset="0"/>
            </a:endParaRPr>
          </a:p>
        </p:txBody>
      </p:sp>
      <p:sp>
        <p:nvSpPr>
          <p:cNvPr id="5" name="內容版面配置區 4"/>
          <p:cNvSpPr>
            <a:spLocks noGrp="1"/>
          </p:cNvSpPr>
          <p:nvPr>
            <p:ph idx="1"/>
          </p:nvPr>
        </p:nvSpPr>
        <p:spPr>
          <a:xfrm>
            <a:off x="251520" y="1556792"/>
            <a:ext cx="3744416" cy="4680520"/>
          </a:xfrm>
        </p:spPr>
        <p:txBody>
          <a:bodyPr>
            <a:normAutofit/>
          </a:bodyPr>
          <a:lstStyle/>
          <a:p>
            <a:pPr marL="0" indent="0">
              <a:spcBef>
                <a:spcPts val="2400"/>
              </a:spcBef>
              <a:buNone/>
            </a:pPr>
            <a:r>
              <a:rPr lang="en-US" altLang="zh-TW" sz="2800" dirty="0">
                <a:latin typeface="Comic Sans MS" pitchFamily="66" charset="0"/>
              </a:rPr>
              <a:t>I. </a:t>
            </a:r>
            <a:r>
              <a:rPr lang="en-US" altLang="zh-TW" sz="2800" dirty="0" smtClean="0">
                <a:latin typeface="Comic Sans MS" pitchFamily="66" charset="0"/>
              </a:rPr>
              <a:t>Sutherland[1965</a:t>
            </a:r>
            <a:r>
              <a:rPr lang="en-US" altLang="zh-TW" sz="2800" dirty="0">
                <a:latin typeface="Comic Sans MS" pitchFamily="66" charset="0"/>
              </a:rPr>
              <a:t>] </a:t>
            </a:r>
            <a:endParaRPr lang="en-US" altLang="zh-TW" sz="2800" dirty="0" smtClean="0">
              <a:latin typeface="Comic Sans MS" pitchFamily="66" charset="0"/>
            </a:endParaRPr>
          </a:p>
          <a:p>
            <a:pPr>
              <a:spcBef>
                <a:spcPts val="2400"/>
              </a:spcBef>
            </a:pPr>
            <a:r>
              <a:rPr lang="en-US" altLang="zh-TW" sz="2800" dirty="0" smtClean="0">
                <a:latin typeface="Comic Sans MS" pitchFamily="66" charset="0"/>
              </a:rPr>
              <a:t>Looks </a:t>
            </a:r>
            <a:r>
              <a:rPr lang="en-US" altLang="zh-TW" sz="2800" dirty="0">
                <a:latin typeface="Comic Sans MS" pitchFamily="66" charset="0"/>
              </a:rPr>
              <a:t>real </a:t>
            </a:r>
            <a:endParaRPr lang="en-US" altLang="zh-TW" sz="2800" dirty="0" smtClean="0">
              <a:latin typeface="Comic Sans MS" pitchFamily="66" charset="0"/>
            </a:endParaRPr>
          </a:p>
          <a:p>
            <a:pPr>
              <a:spcBef>
                <a:spcPts val="2400"/>
              </a:spcBef>
            </a:pPr>
            <a:r>
              <a:rPr lang="en-US" altLang="zh-TW" sz="2800" dirty="0" smtClean="0">
                <a:latin typeface="Comic Sans MS" pitchFamily="66" charset="0"/>
              </a:rPr>
              <a:t>Moves </a:t>
            </a:r>
            <a:r>
              <a:rPr lang="en-US" altLang="zh-TW" sz="2800" dirty="0">
                <a:latin typeface="Comic Sans MS" pitchFamily="66" charset="0"/>
              </a:rPr>
              <a:t>realistically </a:t>
            </a:r>
            <a:endParaRPr lang="en-US" altLang="zh-TW" sz="2800" dirty="0" smtClean="0">
              <a:latin typeface="Comic Sans MS" pitchFamily="66" charset="0"/>
            </a:endParaRPr>
          </a:p>
          <a:p>
            <a:pPr>
              <a:spcBef>
                <a:spcPts val="2400"/>
              </a:spcBef>
            </a:pPr>
            <a:r>
              <a:rPr lang="en-US" altLang="zh-TW" sz="2800" dirty="0" smtClean="0">
                <a:latin typeface="Comic Sans MS" pitchFamily="66" charset="0"/>
              </a:rPr>
              <a:t>Feels </a:t>
            </a:r>
            <a:r>
              <a:rPr lang="en-US" altLang="zh-TW" sz="2800" dirty="0">
                <a:latin typeface="Comic Sans MS" pitchFamily="66" charset="0"/>
              </a:rPr>
              <a:t>real </a:t>
            </a:r>
            <a:endParaRPr lang="en-US" altLang="zh-TW" sz="2800" dirty="0" smtClean="0">
              <a:latin typeface="Comic Sans MS" pitchFamily="66" charset="0"/>
            </a:endParaRPr>
          </a:p>
          <a:p>
            <a:pPr>
              <a:spcBef>
                <a:spcPts val="2400"/>
              </a:spcBef>
            </a:pPr>
            <a:r>
              <a:rPr lang="en-US" altLang="zh-TW" sz="2800" dirty="0" smtClean="0">
                <a:latin typeface="Comic Sans MS" pitchFamily="66" charset="0"/>
              </a:rPr>
              <a:t>Sounds/Smells </a:t>
            </a:r>
            <a:r>
              <a:rPr lang="en-US" altLang="zh-TW" sz="2800" dirty="0">
                <a:latin typeface="Comic Sans MS" pitchFamily="66" charset="0"/>
              </a:rPr>
              <a:t>real </a:t>
            </a:r>
            <a:endParaRPr lang="en-US" altLang="zh-TW" sz="2800" dirty="0" smtClean="0">
              <a:latin typeface="Comic Sans MS" pitchFamily="66" charset="0"/>
            </a:endParaRPr>
          </a:p>
          <a:p>
            <a:pPr>
              <a:spcBef>
                <a:spcPts val="2400"/>
              </a:spcBef>
            </a:pPr>
            <a:r>
              <a:rPr lang="en-US" altLang="zh-TW" sz="2800" dirty="0" smtClean="0">
                <a:latin typeface="Comic Sans MS" pitchFamily="66" charset="0"/>
              </a:rPr>
              <a:t>Real-time </a:t>
            </a:r>
            <a:r>
              <a:rPr lang="en-US" altLang="zh-TW" sz="2800" dirty="0">
                <a:latin typeface="Comic Sans MS" pitchFamily="66" charset="0"/>
              </a:rPr>
              <a:t>Response</a:t>
            </a:r>
            <a:endParaRPr lang="zh-TW" altLang="en-US" sz="2800" dirty="0">
              <a:latin typeface="Comic Sans MS" pitchFamily="66" charset="0"/>
            </a:endParaRPr>
          </a:p>
        </p:txBody>
      </p:sp>
      <p:sp>
        <p:nvSpPr>
          <p:cNvPr id="6" name="頁尾版面配置區 5"/>
          <p:cNvSpPr>
            <a:spLocks noGrp="1"/>
          </p:cNvSpPr>
          <p:nvPr>
            <p:ph type="ftr" sz="quarter" idx="11"/>
          </p:nvPr>
        </p:nvSpPr>
        <p:spPr/>
        <p:txBody>
          <a:bodyPr/>
          <a:lstStyle/>
          <a:p>
            <a:r>
              <a:rPr lang="en-US" altLang="zh-TW" smtClean="0"/>
              <a:t>Communications &amp; Multimedia Lab</a:t>
            </a:r>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7</a:t>
            </a:fld>
            <a:endParaRPr lang="zh-TW" altLang="en-US"/>
          </a:p>
        </p:txBody>
      </p:sp>
      <p:cxnSp>
        <p:nvCxnSpPr>
          <p:cNvPr id="8" name="直線接點 7"/>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pic>
        <p:nvPicPr>
          <p:cNvPr id="6145" name="Picture 1" descr="C:\Users\tantofish\Desktop\pic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394961"/>
            <a:ext cx="4479166" cy="293508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tantofish\Desktop\Digital_conten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488211"/>
            <a:ext cx="2485902" cy="23643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5958967" y="4365099"/>
            <a:ext cx="2160240" cy="24622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dirty="0" smtClean="0">
                <a:ln>
                  <a:noFill/>
                </a:ln>
                <a:solidFill>
                  <a:srgbClr val="000000"/>
                </a:solidFill>
                <a:effectLst/>
                <a:latin typeface="Arial Unicode MS" pitchFamily="34" charset="-120"/>
                <a:ea typeface="新細明體" pitchFamily="18" charset="-120"/>
                <a:cs typeface="新細明體" pitchFamily="18" charset="-120"/>
              </a:rPr>
              <a:t>What is "Digital Content" industry?</a:t>
            </a:r>
            <a:r>
              <a:rPr kumimoji="1" lang="zh-TW" altLang="zh-TW" sz="6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rPr>
              <a:t> </a:t>
            </a:r>
            <a:endParaRPr kumimoji="1" lang="zh-TW" altLang="zh-TW" sz="18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655683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Wii Market performance 2007</a:t>
            </a:r>
            <a:endParaRPr lang="zh-TW" altLang="en-US" dirty="0"/>
          </a:p>
        </p:txBody>
      </p:sp>
      <p:sp>
        <p:nvSpPr>
          <p:cNvPr id="3" name="Content Placeholder 2"/>
          <p:cNvSpPr>
            <a:spLocks noGrp="1"/>
          </p:cNvSpPr>
          <p:nvPr>
            <p:ph idx="1"/>
          </p:nvPr>
        </p:nvSpPr>
        <p:spPr/>
        <p:txBody>
          <a:bodyPr>
            <a:normAutofit fontScale="62500" lnSpcReduction="20000"/>
          </a:bodyPr>
          <a:lstStyle/>
          <a:p>
            <a:r>
              <a:rPr lang="en-US" altLang="zh-TW" b="1" dirty="0"/>
              <a:t>(3) Market share: (2007/2)</a:t>
            </a:r>
            <a:endParaRPr lang="en-US" altLang="zh-TW" dirty="0"/>
          </a:p>
          <a:p>
            <a:r>
              <a:rPr lang="en-US" altLang="zh-TW" b="1" dirty="0"/>
              <a:t>  First six weeks of sales volume in Japan:</a:t>
            </a:r>
            <a:endParaRPr lang="en-US" altLang="zh-TW" dirty="0"/>
          </a:p>
          <a:p>
            <a:r>
              <a:rPr lang="en-US" altLang="zh-TW" b="1" dirty="0"/>
              <a:t>   PS3: 310K, Xbox360: 110K, Wii: 1130K</a:t>
            </a:r>
            <a:endParaRPr lang="en-US" altLang="zh-TW" dirty="0"/>
          </a:p>
          <a:p>
            <a:r>
              <a:rPr lang="en-US" altLang="zh-TW" b="1" dirty="0"/>
              <a:t>(4) Supports: N64, Game Cube, Wi-Fi wireless network with browser, 512 M RAM, SD reader etc.</a:t>
            </a:r>
            <a:endParaRPr lang="en-US" altLang="zh-TW" dirty="0"/>
          </a:p>
          <a:p>
            <a:r>
              <a:rPr lang="en-US" altLang="zh-TW" dirty="0"/>
              <a:t> </a:t>
            </a:r>
          </a:p>
          <a:p>
            <a:r>
              <a:rPr lang="en-US" altLang="zh-TW" dirty="0"/>
              <a:t>As a comparison to the prediction in 2005:</a:t>
            </a:r>
          </a:p>
          <a:p>
            <a:r>
              <a:rPr lang="en-US" altLang="zh-TW" dirty="0"/>
              <a:t>Market Now: (BusinessWeek 2005, February 28)   Games: US24.5 billions revenue in 2004,           larger than the movie box-office business        Game software sales: 7.3 billion,            (1) EA (Electronic Art): $3 billion, and top five                game developers accounted for 56% of the revenue.     Likely winners:  SONY, EA  (Consoles, games, movies, only Sony                       has it all)     At risk: </a:t>
            </a:r>
            <a:r>
              <a:rPr lang="en-US" altLang="zh-TW" dirty="0" err="1"/>
              <a:t>Ninendo</a:t>
            </a:r>
            <a:r>
              <a:rPr lang="en-US" altLang="zh-TW" dirty="0"/>
              <a:t>, Activision (second largest independent      game developer), Walt Disney    2004: game consoles: Sony (56.4%), Microsoft (24.9%), </a:t>
            </a:r>
            <a:r>
              <a:rPr lang="en-US" altLang="zh-TW" dirty="0" err="1"/>
              <a:t>Nitendo</a:t>
            </a:r>
            <a:r>
              <a:rPr lang="en-US" altLang="zh-TW" dirty="0"/>
              <a:t>(18.7%)    39% of video gamers are women.   </a:t>
            </a:r>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70</a:t>
            </a:fld>
            <a:endParaRPr lang="zh-TW" altLang="en-US"/>
          </a:p>
        </p:txBody>
      </p:sp>
    </p:spTree>
    <p:extLst>
      <p:ext uri="{BB962C8B-B14F-4D97-AF65-F5344CB8AC3E}">
        <p14:creationId xmlns:p14="http://schemas.microsoft.com/office/powerpoint/2010/main" val="3991825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b="1" dirty="0"/>
              <a:t>Nintendo:  Wii remote</a:t>
            </a:r>
            <a:r>
              <a:rPr lang="en-US" altLang="zh-TW" dirty="0"/>
              <a:t/>
            </a:r>
            <a:br>
              <a:rPr lang="en-US" altLang="zh-TW" dirty="0"/>
            </a:br>
            <a:r>
              <a:rPr lang="en-US" altLang="zh-TW" dirty="0"/>
              <a:t>Why is it successful?</a:t>
            </a:r>
            <a:br>
              <a:rPr lang="en-US" altLang="zh-TW" dirty="0"/>
            </a:br>
            <a:endParaRPr lang="zh-TW" altLang="en-US" dirty="0"/>
          </a:p>
        </p:txBody>
      </p:sp>
      <p:sp>
        <p:nvSpPr>
          <p:cNvPr id="3" name="Content Placeholder 2"/>
          <p:cNvSpPr>
            <a:spLocks noGrp="1"/>
          </p:cNvSpPr>
          <p:nvPr>
            <p:ph idx="1"/>
          </p:nvPr>
        </p:nvSpPr>
        <p:spPr>
          <a:xfrm>
            <a:off x="457200" y="1124744"/>
            <a:ext cx="8229600" cy="5001419"/>
          </a:xfrm>
        </p:spPr>
        <p:txBody>
          <a:bodyPr>
            <a:normAutofit fontScale="25000" lnSpcReduction="20000"/>
          </a:bodyPr>
          <a:lstStyle/>
          <a:p>
            <a:pPr marL="0" indent="0">
              <a:buNone/>
            </a:pPr>
            <a:r>
              <a:rPr lang="en-US" altLang="zh-TW" sz="8000" dirty="0" smtClean="0">
                <a:latin typeface="Times New Roman" pitchFamily="18" charset="0"/>
                <a:cs typeface="Times New Roman" pitchFamily="18" charset="0"/>
              </a:rPr>
              <a:t>(</a:t>
            </a:r>
            <a:r>
              <a:rPr lang="en-US" altLang="zh-TW" sz="8000" dirty="0">
                <a:latin typeface="Times New Roman" pitchFamily="18" charset="0"/>
                <a:cs typeface="Times New Roman" pitchFamily="18" charset="0"/>
              </a:rPr>
              <a:t>1)   </a:t>
            </a:r>
            <a:r>
              <a:rPr lang="en-US" altLang="zh-TW" sz="8000" dirty="0" smtClean="0">
                <a:latin typeface="Times New Roman" pitchFamily="18" charset="0"/>
                <a:cs typeface="Times New Roman" pitchFamily="18" charset="0"/>
              </a:rPr>
              <a:t>Human </a:t>
            </a:r>
            <a:r>
              <a:rPr lang="en-US" altLang="zh-TW" sz="8000" dirty="0">
                <a:latin typeface="Times New Roman" pitchFamily="18" charset="0"/>
                <a:cs typeface="Times New Roman" pitchFamily="18" charset="0"/>
              </a:rPr>
              <a:t>Computer Interface breakthrough VS. Graphics rendering power</a:t>
            </a:r>
          </a:p>
          <a:p>
            <a:pPr marL="0" indent="0">
              <a:buNone/>
            </a:pPr>
            <a:r>
              <a:rPr lang="en-US" altLang="zh-TW" sz="8000" dirty="0">
                <a:latin typeface="Times New Roman" pitchFamily="18" charset="0"/>
                <a:cs typeface="Times New Roman" pitchFamily="18" charset="0"/>
              </a:rPr>
              <a:t>(2)    </a:t>
            </a:r>
            <a:r>
              <a:rPr lang="en-US" altLang="zh-TW" sz="8000" dirty="0" smtClean="0">
                <a:latin typeface="Times New Roman" pitchFamily="18" charset="0"/>
                <a:cs typeface="Times New Roman" pitchFamily="18" charset="0"/>
              </a:rPr>
              <a:t>Make </a:t>
            </a:r>
            <a:r>
              <a:rPr lang="en-US" altLang="zh-TW" sz="8000" dirty="0">
                <a:latin typeface="Times New Roman" pitchFamily="18" charset="0"/>
                <a:cs typeface="Times New Roman" pitchFamily="18" charset="0"/>
              </a:rPr>
              <a:t>the player pie bigger: including the traditional non-game players: such as grandparents and grandchildren, not just youth groups.</a:t>
            </a:r>
          </a:p>
          <a:p>
            <a:pPr marL="0" indent="0">
              <a:buNone/>
            </a:pPr>
            <a:r>
              <a:rPr lang="en-US" altLang="zh-TW" sz="8000" dirty="0">
                <a:latin typeface="Times New Roman" pitchFamily="18" charset="0"/>
                <a:cs typeface="Times New Roman" pitchFamily="18" charset="0"/>
              </a:rPr>
              <a:t>(3)  </a:t>
            </a:r>
            <a:r>
              <a:rPr lang="en-US" altLang="zh-TW" sz="8000" dirty="0" smtClean="0">
                <a:latin typeface="Times New Roman" pitchFamily="18" charset="0"/>
                <a:cs typeface="Times New Roman" pitchFamily="18" charset="0"/>
              </a:rPr>
              <a:t>Traditional </a:t>
            </a:r>
            <a:r>
              <a:rPr lang="en-US" altLang="zh-TW" sz="8000" dirty="0">
                <a:latin typeface="Times New Roman" pitchFamily="18" charset="0"/>
                <a:cs typeface="Times New Roman" pitchFamily="18" charset="0"/>
              </a:rPr>
              <a:t>game players are usually lonely in one room, with networking connected to outside world only, while the Wii includes everyone in one game in one room (a social medium).</a:t>
            </a:r>
          </a:p>
          <a:p>
            <a:pPr marL="0" indent="0">
              <a:buNone/>
            </a:pPr>
            <a:r>
              <a:rPr lang="en-US" altLang="zh-TW" sz="8000" dirty="0">
                <a:latin typeface="Times New Roman" pitchFamily="18" charset="0"/>
                <a:cs typeface="Times New Roman" pitchFamily="18" charset="0"/>
              </a:rPr>
              <a:t>(4)   Single-handed remote control, much less buttons and control.</a:t>
            </a:r>
          </a:p>
          <a:p>
            <a:pPr marL="0" indent="0">
              <a:buNone/>
            </a:pPr>
            <a:r>
              <a:rPr lang="en-US" altLang="zh-TW" sz="8000" dirty="0">
                <a:latin typeface="Times New Roman" pitchFamily="18" charset="0"/>
                <a:cs typeface="Times New Roman" pitchFamily="18" charset="0"/>
              </a:rPr>
              <a:t>(5)    Good to “PLAY” vs. good to “LOOK”</a:t>
            </a:r>
          </a:p>
          <a:p>
            <a:pPr marL="0" indent="0">
              <a:buNone/>
            </a:pPr>
            <a:r>
              <a:rPr lang="en-US" altLang="zh-TW" sz="8000" dirty="0">
                <a:latin typeface="Times New Roman" pitchFamily="18" charset="0"/>
                <a:cs typeface="Times New Roman" pitchFamily="18" charset="0"/>
              </a:rPr>
              <a:t>(6)  </a:t>
            </a:r>
            <a:r>
              <a:rPr lang="en-US" altLang="zh-TW" sz="8000" dirty="0" smtClean="0">
                <a:latin typeface="Times New Roman" pitchFamily="18" charset="0"/>
                <a:cs typeface="Times New Roman" pitchFamily="18" charset="0"/>
              </a:rPr>
              <a:t>3D </a:t>
            </a:r>
            <a:r>
              <a:rPr lang="en-US" altLang="zh-TW" sz="8000" dirty="0">
                <a:latin typeface="Times New Roman" pitchFamily="18" charset="0"/>
                <a:cs typeface="Times New Roman" pitchFamily="18" charset="0"/>
              </a:rPr>
              <a:t>orientation and location control,  added force feedback: vibration and sound</a:t>
            </a:r>
            <a:r>
              <a:rPr lang="en-US" altLang="zh-TW" sz="8000" dirty="0" smtClean="0">
                <a:latin typeface="Times New Roman" pitchFamily="18" charset="0"/>
                <a:cs typeface="Times New Roman" pitchFamily="18" charset="0"/>
              </a:rPr>
              <a:t>,</a:t>
            </a:r>
            <a:r>
              <a:rPr lang="en-US" altLang="zh-TW" sz="8000" dirty="0">
                <a:latin typeface="Times New Roman" pitchFamily="18" charset="0"/>
                <a:cs typeface="Times New Roman" pitchFamily="18" charset="0"/>
              </a:rPr>
              <a:t> </a:t>
            </a:r>
          </a:p>
          <a:p>
            <a:pPr marL="0" indent="0">
              <a:buNone/>
            </a:pPr>
            <a:r>
              <a:rPr lang="en-US" altLang="zh-TW" sz="8000" b="1" dirty="0" smtClean="0">
                <a:latin typeface="Times New Roman" pitchFamily="18" charset="0"/>
                <a:cs typeface="Times New Roman" pitchFamily="18" charset="0"/>
              </a:rPr>
              <a:t>   </a:t>
            </a:r>
          </a:p>
          <a:p>
            <a:pPr marL="0" indent="0">
              <a:buNone/>
            </a:pPr>
            <a:endParaRPr lang="en-US" altLang="zh-TW" sz="8000" b="1" dirty="0"/>
          </a:p>
          <a:p>
            <a:pPr marL="0" indent="0">
              <a:buNone/>
            </a:pPr>
            <a:endParaRPr lang="en-US" altLang="zh-TW" sz="5500" b="1" dirty="0" smtClean="0"/>
          </a:p>
          <a:p>
            <a:pPr marL="0" indent="0">
              <a:buNone/>
            </a:pPr>
            <a:r>
              <a:rPr lang="en-US" altLang="zh-TW" sz="8000" b="1" dirty="0" smtClean="0"/>
              <a:t>VR</a:t>
            </a:r>
            <a:r>
              <a:rPr lang="en-US" altLang="zh-TW" sz="8000" b="1" dirty="0"/>
              <a:t>: The quality of the experience is crucial. To stimulate creativity </a:t>
            </a:r>
            <a:r>
              <a:rPr lang="en-US" altLang="zh-TW" sz="8000" b="1" dirty="0" smtClean="0"/>
              <a:t>and</a:t>
            </a:r>
            <a:r>
              <a:rPr lang="en-US" altLang="zh-TW" sz="8000" dirty="0"/>
              <a:t> </a:t>
            </a:r>
            <a:r>
              <a:rPr lang="en-US" altLang="zh-TW" sz="8000" b="1" dirty="0" smtClean="0"/>
              <a:t>productivity</a:t>
            </a:r>
            <a:r>
              <a:rPr lang="en-US" altLang="zh-TW" sz="8000" b="1" dirty="0"/>
              <a:t>, the virtual experience must be credible. The "reality" </a:t>
            </a:r>
            <a:r>
              <a:rPr lang="en-US" altLang="zh-TW" sz="8000" b="1" dirty="0" smtClean="0"/>
              <a:t>must</a:t>
            </a:r>
            <a:r>
              <a:rPr lang="en-US" altLang="zh-TW" sz="8000" dirty="0"/>
              <a:t> </a:t>
            </a:r>
            <a:r>
              <a:rPr lang="en-US" altLang="zh-TW" sz="8000" b="1" dirty="0" smtClean="0"/>
              <a:t>both</a:t>
            </a:r>
            <a:r>
              <a:rPr lang="en-US" altLang="zh-TW" sz="8000" b="1" dirty="0"/>
              <a:t> react to the human participants in physically and perceptually </a:t>
            </a:r>
            <a:r>
              <a:rPr lang="en-US" altLang="zh-TW" sz="8000" b="1" dirty="0" smtClean="0"/>
              <a:t>appropriate</a:t>
            </a:r>
            <a:r>
              <a:rPr lang="en-US" altLang="zh-TW" sz="8000" dirty="0"/>
              <a:t> </a:t>
            </a:r>
            <a:r>
              <a:rPr lang="en-US" altLang="zh-TW" sz="8000" dirty="0" smtClean="0"/>
              <a:t> </a:t>
            </a:r>
            <a:r>
              <a:rPr lang="en-US" altLang="zh-TW" sz="8000" b="1" dirty="0" smtClean="0"/>
              <a:t>ways</a:t>
            </a:r>
            <a:r>
              <a:rPr lang="en-US" altLang="zh-TW" sz="8000" b="1" dirty="0"/>
              <a:t>, and confirm to their personal cognitive representations of the </a:t>
            </a:r>
            <a:r>
              <a:rPr lang="en-US" altLang="zh-TW" sz="8000" b="1" dirty="0" err="1" smtClean="0"/>
              <a:t>microworld</a:t>
            </a:r>
            <a:r>
              <a:rPr lang="en-US" altLang="zh-TW" sz="8000" dirty="0"/>
              <a:t> </a:t>
            </a:r>
            <a:r>
              <a:rPr lang="en-US" altLang="zh-TW" sz="8000" b="1" dirty="0" smtClean="0"/>
              <a:t>in</a:t>
            </a:r>
            <a:r>
              <a:rPr lang="en-US" altLang="zh-TW" sz="8000" b="1" dirty="0"/>
              <a:t> which they are engrossed. --- Carl </a:t>
            </a:r>
            <a:r>
              <a:rPr lang="en-US" altLang="zh-TW" sz="8000" b="1" dirty="0" err="1"/>
              <a:t>Machover</a:t>
            </a:r>
            <a:r>
              <a:rPr lang="en-US" altLang="zh-TW" sz="8000" b="1" dirty="0"/>
              <a:t> CG&amp;A 1994.</a:t>
            </a:r>
            <a:endParaRPr lang="en-US" altLang="zh-TW" sz="8000" dirty="0"/>
          </a:p>
          <a:p>
            <a:endParaRPr lang="zh-TW" altLang="en-US" sz="8000"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71</a:t>
            </a:fld>
            <a:endParaRPr lang="zh-TW" altLang="en-US"/>
          </a:p>
        </p:txBody>
      </p:sp>
    </p:spTree>
    <p:extLst>
      <p:ext uri="{BB962C8B-B14F-4D97-AF65-F5344CB8AC3E}">
        <p14:creationId xmlns:p14="http://schemas.microsoft.com/office/powerpoint/2010/main" val="155774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3100" b="1" dirty="0" smtClean="0"/>
              <a:t>Trend: Virtual Reality </a:t>
            </a:r>
            <a:br>
              <a:rPr lang="en-US" altLang="zh-TW" sz="3100" b="1" dirty="0" smtClean="0"/>
            </a:br>
            <a:r>
              <a:rPr lang="en-US" altLang="zh-TW" sz="3100" b="1" dirty="0" smtClean="0"/>
              <a:t>in 1994 and 2005</a:t>
            </a:r>
            <a:r>
              <a:rPr lang="en-US" altLang="zh-TW" b="1" dirty="0"/>
              <a:t/>
            </a:r>
            <a:br>
              <a:rPr lang="en-US" altLang="zh-TW" b="1" dirty="0"/>
            </a:br>
            <a:r>
              <a:rPr lang="en-US" altLang="zh-TW" sz="3100" dirty="0"/>
              <a:t>Research Directions and Future </a:t>
            </a:r>
            <a:r>
              <a:rPr lang="en-US" altLang="zh-TW" sz="3100" dirty="0" smtClean="0"/>
              <a:t>Trend</a:t>
            </a:r>
            <a:endParaRPr lang="zh-TW" altLang="en-US" dirty="0"/>
          </a:p>
        </p:txBody>
      </p:sp>
      <p:sp>
        <p:nvSpPr>
          <p:cNvPr id="3" name="內容版面配置區 2"/>
          <p:cNvSpPr>
            <a:spLocks noGrp="1"/>
          </p:cNvSpPr>
          <p:nvPr>
            <p:ph idx="1"/>
          </p:nvPr>
        </p:nvSpPr>
        <p:spPr>
          <a:xfrm>
            <a:off x="144016" y="1484784"/>
            <a:ext cx="8964488" cy="5257800"/>
          </a:xfrm>
        </p:spPr>
        <p:txBody>
          <a:bodyPr>
            <a:normAutofit fontScale="70000" lnSpcReduction="20000"/>
          </a:bodyPr>
          <a:lstStyle/>
          <a:p>
            <a:r>
              <a:rPr lang="en-US" altLang="zh-TW" dirty="0"/>
              <a:t>Market Now: (BusinessWeek 2005, February 28)   </a:t>
            </a:r>
            <a:endParaRPr lang="en-US" altLang="zh-TW" dirty="0" smtClean="0"/>
          </a:p>
          <a:p>
            <a:pPr lvl="1"/>
            <a:r>
              <a:rPr lang="en-US" altLang="zh-TW" dirty="0" smtClean="0"/>
              <a:t>Games</a:t>
            </a:r>
            <a:r>
              <a:rPr lang="en-US" altLang="zh-TW" dirty="0"/>
              <a:t>: US24.5 billions revenue in </a:t>
            </a:r>
            <a:r>
              <a:rPr lang="en-US" altLang="zh-TW" dirty="0" smtClean="0"/>
              <a:t>2004, larger </a:t>
            </a:r>
            <a:r>
              <a:rPr lang="en-US" altLang="zh-TW" dirty="0"/>
              <a:t>than the movie box-office </a:t>
            </a:r>
            <a:r>
              <a:rPr lang="en-US" altLang="zh-TW" dirty="0" smtClean="0"/>
              <a:t>business</a:t>
            </a:r>
          </a:p>
          <a:p>
            <a:pPr lvl="1"/>
            <a:r>
              <a:rPr lang="en-US" altLang="zh-TW" dirty="0" smtClean="0"/>
              <a:t>Game </a:t>
            </a:r>
            <a:r>
              <a:rPr lang="en-US" altLang="zh-TW" dirty="0"/>
              <a:t>software sales: 7.3 billion,           </a:t>
            </a:r>
            <a:endParaRPr lang="en-US" altLang="zh-TW" dirty="0" smtClean="0"/>
          </a:p>
          <a:p>
            <a:pPr lvl="2"/>
            <a:r>
              <a:rPr lang="en-US" altLang="zh-TW" dirty="0" smtClean="0"/>
              <a:t>EA </a:t>
            </a:r>
            <a:r>
              <a:rPr lang="en-US" altLang="zh-TW" dirty="0"/>
              <a:t>(Electronic Art): $3 billion, and top five </a:t>
            </a:r>
            <a:r>
              <a:rPr lang="en-US" altLang="zh-TW" dirty="0" smtClean="0"/>
              <a:t>game </a:t>
            </a:r>
            <a:r>
              <a:rPr lang="en-US" altLang="zh-TW" dirty="0"/>
              <a:t>developers accounted for 56% of the revenue</a:t>
            </a:r>
            <a:r>
              <a:rPr lang="en-US" altLang="zh-TW" dirty="0" smtClean="0"/>
              <a:t>.</a:t>
            </a:r>
          </a:p>
          <a:p>
            <a:pPr lvl="1"/>
            <a:r>
              <a:rPr lang="en-US" altLang="zh-TW" dirty="0" smtClean="0"/>
              <a:t>Likely </a:t>
            </a:r>
            <a:r>
              <a:rPr lang="en-US" altLang="zh-TW" dirty="0"/>
              <a:t>winners:  SONY, EA  (Consoles, games, movies, only </a:t>
            </a:r>
            <a:r>
              <a:rPr lang="en-US" altLang="zh-TW" dirty="0" smtClean="0"/>
              <a:t>Sony</a:t>
            </a:r>
            <a:r>
              <a:rPr lang="en-US" altLang="zh-TW" dirty="0"/>
              <a:t> has it all</a:t>
            </a:r>
            <a:r>
              <a:rPr lang="en-US" altLang="zh-TW" dirty="0" smtClean="0"/>
              <a:t>)</a:t>
            </a:r>
          </a:p>
          <a:p>
            <a:pPr lvl="1"/>
            <a:r>
              <a:rPr lang="en-US" altLang="zh-TW" dirty="0" smtClean="0"/>
              <a:t>At </a:t>
            </a:r>
            <a:r>
              <a:rPr lang="en-US" altLang="zh-TW" dirty="0"/>
              <a:t>risk: </a:t>
            </a:r>
            <a:r>
              <a:rPr lang="en-US" altLang="zh-TW" dirty="0" smtClean="0"/>
              <a:t>Nintendo, </a:t>
            </a:r>
            <a:r>
              <a:rPr lang="en-US" altLang="zh-TW" dirty="0"/>
              <a:t>Activision (second largest </a:t>
            </a:r>
            <a:r>
              <a:rPr lang="en-US" altLang="zh-TW" dirty="0" smtClean="0"/>
              <a:t>independent game </a:t>
            </a:r>
            <a:r>
              <a:rPr lang="en-US" altLang="zh-TW" dirty="0"/>
              <a:t>developer), Walt Disney </a:t>
            </a:r>
            <a:endParaRPr lang="en-US" altLang="zh-TW" dirty="0" smtClean="0"/>
          </a:p>
          <a:p>
            <a:pPr lvl="1"/>
            <a:r>
              <a:rPr lang="en-US" altLang="zh-TW" dirty="0" smtClean="0"/>
              <a:t>2004</a:t>
            </a:r>
            <a:r>
              <a:rPr lang="en-US" altLang="zh-TW" dirty="0"/>
              <a:t>: game consoles: Sony (56.4%), Microsoft (24.9%), </a:t>
            </a:r>
            <a:r>
              <a:rPr lang="en-US" altLang="zh-TW" dirty="0" err="1"/>
              <a:t>Nitendo</a:t>
            </a:r>
            <a:r>
              <a:rPr lang="en-US" altLang="zh-TW" dirty="0"/>
              <a:t>(18.7%)    39% of video gamers are </a:t>
            </a:r>
            <a:r>
              <a:rPr lang="en-US" altLang="zh-TW" dirty="0" smtClean="0"/>
              <a:t>women.</a:t>
            </a:r>
          </a:p>
          <a:p>
            <a:r>
              <a:rPr lang="en-US" altLang="zh-TW" dirty="0" smtClean="0"/>
              <a:t>Compared </a:t>
            </a:r>
            <a:r>
              <a:rPr lang="en-US" altLang="zh-TW" dirty="0"/>
              <a:t>to past predictions:$250 million worth of VR products and services will be shipped in 1994. </a:t>
            </a:r>
            <a:endParaRPr lang="en-US" altLang="zh-TW" dirty="0" smtClean="0"/>
          </a:p>
          <a:p>
            <a:r>
              <a:rPr lang="en-US" altLang="zh-TW" dirty="0" smtClean="0"/>
              <a:t>One </a:t>
            </a:r>
            <a:r>
              <a:rPr lang="en-US" altLang="zh-TW" dirty="0"/>
              <a:t>billion </a:t>
            </a:r>
            <a:r>
              <a:rPr lang="en-US" altLang="zh-TW" dirty="0" smtClean="0"/>
              <a:t>dollars </a:t>
            </a:r>
            <a:r>
              <a:rPr lang="en-US" altLang="zh-TW" dirty="0"/>
              <a:t>by 1997 (IEEECG&amp;A, p15, </a:t>
            </a:r>
            <a:r>
              <a:rPr lang="en-US" altLang="zh-TW" dirty="0" err="1"/>
              <a:t>Vol</a:t>
            </a:r>
            <a:r>
              <a:rPr lang="en-US" altLang="zh-TW" dirty="0"/>
              <a:t> 14, No 1, Jan 1994</a:t>
            </a:r>
            <a:r>
              <a:rPr lang="en-US" altLang="zh-TW" dirty="0" smtClean="0"/>
              <a:t>)</a:t>
            </a:r>
          </a:p>
          <a:p>
            <a:pPr lvl="1"/>
            <a:r>
              <a:rPr lang="en-US" altLang="zh-TW" dirty="0" err="1" smtClean="0"/>
              <a:t>S.E.Tice</a:t>
            </a:r>
            <a:r>
              <a:rPr lang="en-US" altLang="zh-TW" dirty="0"/>
              <a:t>, President of </a:t>
            </a:r>
            <a:r>
              <a:rPr lang="en-US" altLang="zh-TW" dirty="0" err="1"/>
              <a:t>S.E.Tice</a:t>
            </a:r>
            <a:r>
              <a:rPr lang="en-US" altLang="zh-TW" dirty="0"/>
              <a:t> Consulting, Inc</a:t>
            </a:r>
            <a:r>
              <a:rPr lang="en-US" altLang="zh-TW" dirty="0" smtClean="0"/>
              <a:t>.</a:t>
            </a:r>
          </a:p>
          <a:p>
            <a:pPr lvl="1"/>
            <a:r>
              <a:rPr lang="en-US" altLang="zh-TW" dirty="0" smtClean="0"/>
              <a:t>Carl </a:t>
            </a:r>
            <a:r>
              <a:rPr lang="en-US" altLang="zh-TW" dirty="0" err="1"/>
              <a:t>Machover</a:t>
            </a:r>
            <a:r>
              <a:rPr lang="en-US" altLang="zh-TW" dirty="0"/>
              <a:t>, President of </a:t>
            </a:r>
            <a:r>
              <a:rPr lang="en-US" altLang="zh-TW" dirty="0" err="1"/>
              <a:t>Machover</a:t>
            </a:r>
            <a:r>
              <a:rPr lang="en-US" altLang="zh-TW" dirty="0"/>
              <a:t> Associates. </a:t>
            </a:r>
            <a:endParaRPr lang="en-US" altLang="zh-TW" dirty="0" smtClean="0"/>
          </a:p>
          <a:p>
            <a:r>
              <a:rPr lang="en-US" altLang="zh-TW" dirty="0" smtClean="0"/>
              <a:t>VR </a:t>
            </a:r>
            <a:r>
              <a:rPr lang="en-US" altLang="zh-TW" dirty="0"/>
              <a:t>is growing at annual rates on the order of 60</a:t>
            </a:r>
            <a:r>
              <a:rPr lang="en-US" altLang="zh-TW" dirty="0" smtClean="0"/>
              <a:t>% (</a:t>
            </a:r>
            <a:r>
              <a:rPr lang="en-US" altLang="zh-TW" dirty="0"/>
              <a:t>twice the growth rate graphics experienced 25 years ago)</a:t>
            </a:r>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72</a:t>
            </a:fld>
            <a:endParaRPr lang="zh-TW" altLang="en-US"/>
          </a:p>
        </p:txBody>
      </p:sp>
      <p:cxnSp>
        <p:nvCxnSpPr>
          <p:cNvPr id="6" name="直線接點 5"/>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6027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73</a:t>
            </a:fld>
            <a:endParaRPr lang="zh-TW" altLang="en-US"/>
          </a:p>
        </p:txBody>
      </p:sp>
      <p:sp>
        <p:nvSpPr>
          <p:cNvPr id="8" name="文字方塊 7"/>
          <p:cNvSpPr txBox="1"/>
          <p:nvPr/>
        </p:nvSpPr>
        <p:spPr>
          <a:xfrm>
            <a:off x="47972" y="1052736"/>
            <a:ext cx="9008318" cy="3370153"/>
          </a:xfrm>
          <a:prstGeom prst="rect">
            <a:avLst/>
          </a:prstGeom>
          <a:noFill/>
        </p:spPr>
        <p:txBody>
          <a:bodyPr wrap="square" rtlCol="0">
            <a:spAutoFit/>
          </a:bodyPr>
          <a:lstStyle/>
          <a:p>
            <a:pPr marL="342900" indent="-342900">
              <a:spcBef>
                <a:spcPts val="1800"/>
              </a:spcBef>
              <a:buFont typeface="Arial" pitchFamily="34" charset="0"/>
              <a:buChar char="•"/>
            </a:pPr>
            <a:r>
              <a:rPr lang="en-US" altLang="zh-TW" sz="2400" dirty="0">
                <a:latin typeface="Comic Sans MS" pitchFamily="66" charset="0"/>
              </a:rPr>
              <a:t>Three company’s revenue and profits in 1994: </a:t>
            </a:r>
            <a:endParaRPr lang="en-US" altLang="zh-TW" sz="2400" dirty="0" smtClean="0">
              <a:latin typeface="Comic Sans MS" pitchFamily="66" charset="0"/>
            </a:endParaRPr>
          </a:p>
          <a:p>
            <a:pPr marL="800100" lvl="1" indent="-342900">
              <a:spcBef>
                <a:spcPts val="1800"/>
              </a:spcBef>
              <a:buFont typeface="Wingdings" pitchFamily="2" charset="2"/>
              <a:buChar char="Ø"/>
            </a:pPr>
            <a:r>
              <a:rPr lang="en-US" altLang="zh-TW" sz="2400" dirty="0" smtClean="0">
                <a:latin typeface="Comic Sans MS" pitchFamily="66" charset="0"/>
              </a:rPr>
              <a:t>Nintendo </a:t>
            </a:r>
            <a:r>
              <a:rPr lang="en-US" altLang="zh-TW" sz="2400" dirty="0">
                <a:latin typeface="Comic Sans MS" pitchFamily="66" charset="0"/>
              </a:rPr>
              <a:t>has $3.2B in sales, approximately $850M net(1/4) </a:t>
            </a:r>
            <a:endParaRPr lang="en-US" altLang="zh-TW" sz="2400" dirty="0" smtClean="0">
              <a:latin typeface="Comic Sans MS" pitchFamily="66" charset="0"/>
            </a:endParaRPr>
          </a:p>
          <a:p>
            <a:pPr marL="800100" lvl="1" indent="-342900">
              <a:spcBef>
                <a:spcPts val="1800"/>
              </a:spcBef>
              <a:buFont typeface="Wingdings" pitchFamily="2" charset="2"/>
              <a:buChar char="Ø"/>
            </a:pPr>
            <a:r>
              <a:rPr lang="en-US" altLang="zh-TW" sz="2400" dirty="0" smtClean="0">
                <a:latin typeface="Comic Sans MS" pitchFamily="66" charset="0"/>
              </a:rPr>
              <a:t>Sun </a:t>
            </a:r>
            <a:r>
              <a:rPr lang="en-US" altLang="zh-TW" sz="2400" dirty="0">
                <a:latin typeface="Comic Sans MS" pitchFamily="66" charset="0"/>
              </a:rPr>
              <a:t>Microsystems has $2.47B in sales, approximately $110M </a:t>
            </a:r>
            <a:r>
              <a:rPr lang="en-US" altLang="zh-TW" sz="2400" dirty="0" smtClean="0">
                <a:latin typeface="Comic Sans MS" pitchFamily="66" charset="0"/>
              </a:rPr>
              <a:t>net(1/24).</a:t>
            </a:r>
          </a:p>
          <a:p>
            <a:pPr marL="800100" lvl="1" indent="-342900">
              <a:spcBef>
                <a:spcPts val="1800"/>
              </a:spcBef>
              <a:buFont typeface="Wingdings" pitchFamily="2" charset="2"/>
              <a:buChar char="Ø"/>
            </a:pPr>
            <a:r>
              <a:rPr lang="en-US" altLang="zh-TW" sz="2400" dirty="0" smtClean="0">
                <a:latin typeface="Comic Sans MS" pitchFamily="66" charset="0"/>
              </a:rPr>
              <a:t>Intel </a:t>
            </a:r>
            <a:r>
              <a:rPr lang="en-US" altLang="zh-TW" sz="2400" dirty="0">
                <a:latin typeface="Comic Sans MS" pitchFamily="66" charset="0"/>
              </a:rPr>
              <a:t>has $3.92B in sales, approximately $650M net 1/6).</a:t>
            </a:r>
            <a:endParaRPr lang="zh-TW" altLang="en-US" sz="2400" dirty="0">
              <a:latin typeface="Comic Sans MS" pitchFamily="66" charset="0"/>
            </a:endParaRPr>
          </a:p>
        </p:txBody>
      </p:sp>
    </p:spTree>
    <p:extLst>
      <p:ext uri="{BB962C8B-B14F-4D97-AF65-F5344CB8AC3E}">
        <p14:creationId xmlns:p14="http://schemas.microsoft.com/office/powerpoint/2010/main" val="5534288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72816"/>
            <a:ext cx="8856984" cy="4464496"/>
          </a:xfrm>
        </p:spPr>
        <p:txBody>
          <a:bodyPr>
            <a:normAutofit fontScale="62500" lnSpcReduction="20000"/>
          </a:bodyPr>
          <a:lstStyle/>
          <a:p>
            <a:pPr marL="0" indent="0">
              <a:buNone/>
            </a:pPr>
            <a:r>
              <a:rPr lang="en-US" altLang="zh-TW" dirty="0" smtClean="0"/>
              <a:t>Entertainment</a:t>
            </a:r>
          </a:p>
          <a:p>
            <a:pPr marL="0" indent="0">
              <a:buNone/>
            </a:pPr>
            <a:r>
              <a:rPr lang="en-US" altLang="zh-TW" sz="2600" dirty="0" smtClean="0"/>
              <a:t>SEGA</a:t>
            </a:r>
            <a:r>
              <a:rPr lang="en-US" altLang="zh-TW" sz="2600" dirty="0"/>
              <a:t>. David Rosen started SEGA in 1954 in Japan.(4 billion 1993; 2.2 billion 1992; 1.2 billion 1991)  </a:t>
            </a:r>
            <a:endParaRPr lang="en-US" altLang="zh-TW" sz="2600" dirty="0" smtClean="0"/>
          </a:p>
          <a:p>
            <a:pPr marL="0" indent="0">
              <a:buNone/>
            </a:pPr>
            <a:endParaRPr lang="en-US" altLang="zh-TW" b="1" dirty="0"/>
          </a:p>
          <a:p>
            <a:pPr marL="0" indent="0" algn="just">
              <a:buNone/>
            </a:pPr>
            <a:r>
              <a:rPr lang="en-US" altLang="zh-TW" b="1" dirty="0" smtClean="0"/>
              <a:t>    SEGA </a:t>
            </a:r>
            <a:r>
              <a:rPr lang="en-US" altLang="zh-TW" b="1" dirty="0"/>
              <a:t>will exploit the efficiency of electronics over iron and steel to </a:t>
            </a:r>
            <a:r>
              <a:rPr lang="en-US" altLang="zh-TW" b="1" dirty="0" err="1"/>
              <a:t>creat</a:t>
            </a:r>
            <a:r>
              <a:rPr lang="en-US" altLang="zh-TW" b="1" dirty="0"/>
              <a:t> a new entertainment form: virtual-reality theme parks. Parks packed with VR will occupy perhaps 3% of the land area of Florida's Disney World, so they can be put in densely populated areas.</a:t>
            </a:r>
            <a:r>
              <a:rPr lang="en-US" altLang="zh-TW" dirty="0"/>
              <a:t> </a:t>
            </a:r>
            <a:endParaRPr lang="en-US" altLang="zh-TW" dirty="0" smtClean="0"/>
          </a:p>
          <a:p>
            <a:pPr marL="0" indent="0" algn="just">
              <a:buNone/>
            </a:pPr>
            <a:endParaRPr lang="en-US" altLang="zh-TW" dirty="0" smtClean="0"/>
          </a:p>
          <a:p>
            <a:pPr marL="0" indent="0" algn="just">
              <a:buNone/>
            </a:pPr>
            <a:r>
              <a:rPr lang="en-US" altLang="zh-TW" b="1" dirty="0"/>
              <a:t> </a:t>
            </a:r>
            <a:r>
              <a:rPr lang="en-US" altLang="zh-TW" b="1" dirty="0" smtClean="0"/>
              <a:t>   Nintendo</a:t>
            </a:r>
            <a:r>
              <a:rPr lang="en-US" altLang="zh-TW" b="1" dirty="0"/>
              <a:t>(</a:t>
            </a:r>
            <a:r>
              <a:rPr lang="zh-TW" altLang="en-US" b="1" dirty="0"/>
              <a:t>任天堂</a:t>
            </a:r>
            <a:r>
              <a:rPr lang="en-US" altLang="zh-TW" b="1" dirty="0"/>
              <a:t>) Market share in Japan 78%, in US 51%, in Europe 41%</a:t>
            </a:r>
            <a:r>
              <a:rPr lang="en-US" altLang="zh-TW" dirty="0"/>
              <a:t>  </a:t>
            </a:r>
            <a:endParaRPr lang="en-US" altLang="zh-TW" dirty="0" smtClean="0"/>
          </a:p>
          <a:p>
            <a:pPr marL="0" indent="0" algn="just">
              <a:buNone/>
            </a:pPr>
            <a:r>
              <a:rPr lang="en-US" altLang="zh-TW" b="1" dirty="0" smtClean="0"/>
              <a:t>    Revenue </a:t>
            </a:r>
            <a:r>
              <a:rPr lang="en-US" altLang="zh-TW" b="1" dirty="0"/>
              <a:t>distribution:(SEGA</a:t>
            </a:r>
            <a:r>
              <a:rPr lang="en-US" altLang="zh-TW" b="1" dirty="0" smtClean="0"/>
              <a:t>)</a:t>
            </a:r>
          </a:p>
          <a:p>
            <a:pPr marL="0" indent="0" algn="just">
              <a:buNone/>
            </a:pPr>
            <a:r>
              <a:rPr lang="en-US" altLang="zh-TW" b="1" dirty="0"/>
              <a:t>	</a:t>
            </a:r>
            <a:r>
              <a:rPr lang="en-US" altLang="zh-TW" b="1" dirty="0" smtClean="0"/>
              <a:t>1/6 </a:t>
            </a:r>
            <a:r>
              <a:rPr lang="en-US" altLang="zh-TW" b="1" dirty="0"/>
              <a:t>for </a:t>
            </a:r>
            <a:r>
              <a:rPr lang="en-US" altLang="zh-TW" b="1" dirty="0" smtClean="0"/>
              <a:t>ARCADES</a:t>
            </a:r>
          </a:p>
          <a:p>
            <a:pPr marL="0" indent="0" algn="just">
              <a:buNone/>
            </a:pPr>
            <a:r>
              <a:rPr lang="en-US" altLang="zh-TW" b="1" dirty="0"/>
              <a:t>	</a:t>
            </a:r>
            <a:r>
              <a:rPr lang="en-US" altLang="zh-TW" b="1" dirty="0" smtClean="0"/>
              <a:t>1/6 </a:t>
            </a:r>
            <a:r>
              <a:rPr lang="en-US" altLang="zh-TW" b="1" dirty="0"/>
              <a:t>for Home-use </a:t>
            </a:r>
            <a:r>
              <a:rPr lang="en-US" altLang="zh-TW" b="1" dirty="0" smtClean="0"/>
              <a:t>software</a:t>
            </a:r>
          </a:p>
          <a:p>
            <a:pPr marL="0" indent="0" algn="just">
              <a:buNone/>
            </a:pPr>
            <a:r>
              <a:rPr lang="en-US" altLang="zh-TW" b="1" dirty="0"/>
              <a:t>	</a:t>
            </a:r>
            <a:r>
              <a:rPr lang="en-US" altLang="zh-TW" b="1" dirty="0" smtClean="0"/>
              <a:t>1/3 </a:t>
            </a:r>
            <a:r>
              <a:rPr lang="en-US" altLang="zh-TW" b="1" dirty="0"/>
              <a:t>for Home-use game </a:t>
            </a:r>
            <a:r>
              <a:rPr lang="en-US" altLang="zh-TW" b="1" dirty="0" smtClean="0"/>
              <a:t>machines</a:t>
            </a:r>
          </a:p>
          <a:p>
            <a:pPr marL="0" indent="0" algn="just">
              <a:buNone/>
            </a:pPr>
            <a:r>
              <a:rPr lang="en-US" altLang="zh-TW" b="1" dirty="0"/>
              <a:t> </a:t>
            </a:r>
            <a:r>
              <a:rPr lang="en-US" altLang="zh-TW" b="1" dirty="0" smtClean="0"/>
              <a:t>   VR </a:t>
            </a:r>
            <a:r>
              <a:rPr lang="en-US" altLang="zh-TW" b="1" dirty="0"/>
              <a:t>related games are already approaching 1/2 of ARCADES.</a:t>
            </a:r>
            <a:endParaRPr lang="zh-TW" altLang="en-US" dirty="0"/>
          </a:p>
        </p:txBody>
      </p:sp>
      <p:sp>
        <p:nvSpPr>
          <p:cNvPr id="4" name="標題 1"/>
          <p:cNvSpPr>
            <a:spLocks noGrp="1"/>
          </p:cNvSpPr>
          <p:nvPr>
            <p:ph type="title"/>
          </p:nvPr>
        </p:nvSpPr>
        <p:spPr>
          <a:xfrm>
            <a:off x="457200" y="274638"/>
            <a:ext cx="8229600" cy="1143000"/>
          </a:xfrm>
        </p:spPr>
        <p:txBody>
          <a:bodyPr>
            <a:normAutofit fontScale="90000"/>
          </a:bodyPr>
          <a:lstStyle/>
          <a:p>
            <a:r>
              <a:rPr lang="en-US" altLang="zh-TW" b="1" dirty="0"/>
              <a:t>Virtual Reality</a:t>
            </a:r>
            <a:br>
              <a:rPr lang="en-US" altLang="zh-TW" b="1" dirty="0"/>
            </a:br>
            <a:r>
              <a:rPr lang="en-US" altLang="zh-TW" sz="2700" b="1" dirty="0" smtClean="0"/>
              <a:t>(1994 prediction)</a:t>
            </a:r>
            <a:r>
              <a:rPr lang="en-US" altLang="zh-TW" sz="2700" dirty="0" smtClean="0"/>
              <a:t>Research </a:t>
            </a:r>
            <a:r>
              <a:rPr lang="en-US" altLang="zh-TW" sz="2700" dirty="0"/>
              <a:t>Directions and Future </a:t>
            </a:r>
            <a:r>
              <a:rPr lang="en-US" altLang="zh-TW" sz="2700" dirty="0" smtClean="0"/>
              <a:t>Trend</a:t>
            </a:r>
            <a:endParaRPr lang="zh-TW" altLang="en-US" sz="2700" dirty="0"/>
          </a:p>
        </p:txBody>
      </p:sp>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74</a:t>
            </a:fld>
            <a:endParaRPr lang="zh-TW" altLang="en-US"/>
          </a:p>
        </p:txBody>
      </p:sp>
      <p:cxnSp>
        <p:nvCxnSpPr>
          <p:cNvPr id="8" name="直線接點 7"/>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71356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600200"/>
            <a:ext cx="8784976" cy="4997152"/>
          </a:xfrm>
        </p:spPr>
        <p:txBody>
          <a:bodyPr>
            <a:normAutofit/>
          </a:bodyPr>
          <a:lstStyle/>
          <a:p>
            <a:pPr marL="0" indent="0">
              <a:buNone/>
            </a:pPr>
            <a:r>
              <a:rPr lang="en-US" altLang="zh-TW" sz="2600" dirty="0"/>
              <a:t>3D graphics &amp; VR games worth 2/3 of 8 billion dollars business =&gt; (Nintendo + SEGA) </a:t>
            </a:r>
          </a:p>
          <a:p>
            <a:pPr marL="0" indent="0" algn="r">
              <a:buNone/>
            </a:pPr>
            <a:r>
              <a:rPr lang="en-US" altLang="zh-TW" sz="2600" dirty="0" smtClean="0"/>
              <a:t>	</a:t>
            </a:r>
            <a:r>
              <a:rPr lang="en-US" altLang="zh-TW" sz="2400" dirty="0" smtClean="0"/>
              <a:t>Data </a:t>
            </a:r>
            <a:r>
              <a:rPr lang="en-US" altLang="zh-TW" sz="2400" dirty="0"/>
              <a:t>from Business Week. Feb 21, p38-44 </a:t>
            </a:r>
            <a:endParaRPr lang="en-US" altLang="zh-TW" sz="2400" dirty="0" smtClean="0"/>
          </a:p>
          <a:p>
            <a:pPr marL="0" indent="0">
              <a:buNone/>
            </a:pPr>
            <a:r>
              <a:rPr lang="en-US" altLang="zh-TW" sz="2600" dirty="0" smtClean="0"/>
              <a:t>Nintendo </a:t>
            </a:r>
            <a:r>
              <a:rPr lang="en-US" altLang="zh-TW" sz="2600" dirty="0"/>
              <a:t>&amp; SEGA plus others expect to make 40 million video-game machines over the next </a:t>
            </a:r>
            <a:r>
              <a:rPr lang="en-US" altLang="zh-TW" sz="2600" dirty="0" smtClean="0"/>
              <a:t>five years</a:t>
            </a:r>
          </a:p>
          <a:p>
            <a:pPr marL="0" indent="0">
              <a:buNone/>
            </a:pPr>
            <a:endParaRPr lang="zh-TW" altLang="en-US" sz="2600" dirty="0"/>
          </a:p>
        </p:txBody>
      </p:sp>
      <p:sp>
        <p:nvSpPr>
          <p:cNvPr id="6" name="標題 1"/>
          <p:cNvSpPr>
            <a:spLocks noGrp="1"/>
          </p:cNvSpPr>
          <p:nvPr>
            <p:ph type="title"/>
          </p:nvPr>
        </p:nvSpPr>
        <p:spPr>
          <a:xfrm>
            <a:off x="457200" y="274638"/>
            <a:ext cx="8229600" cy="1143000"/>
          </a:xfrm>
        </p:spPr>
        <p:txBody>
          <a:bodyPr>
            <a:normAutofit fontScale="90000"/>
          </a:bodyPr>
          <a:lstStyle/>
          <a:p>
            <a:r>
              <a:rPr lang="en-US" altLang="zh-TW" b="1" dirty="0"/>
              <a:t>Virtual Reality</a:t>
            </a:r>
            <a:br>
              <a:rPr lang="en-US" altLang="zh-TW" b="1" dirty="0"/>
            </a:br>
            <a:r>
              <a:rPr lang="en-US" altLang="zh-TW" b="1" dirty="0" smtClean="0"/>
              <a:t>(1994) </a:t>
            </a:r>
            <a:r>
              <a:rPr lang="en-US" altLang="zh-TW" sz="3100" dirty="0" smtClean="0"/>
              <a:t>Research </a:t>
            </a:r>
            <a:r>
              <a:rPr lang="en-US" altLang="zh-TW" sz="3100" dirty="0"/>
              <a:t>Directions and Future </a:t>
            </a:r>
            <a:r>
              <a:rPr lang="en-US" altLang="zh-TW" sz="3100" dirty="0" smtClean="0"/>
              <a:t>Trend</a:t>
            </a:r>
            <a:endParaRPr lang="zh-TW" altLang="en-US" dirty="0"/>
          </a:p>
        </p:txBody>
      </p:sp>
      <p:graphicFrame>
        <p:nvGraphicFramePr>
          <p:cNvPr id="7" name="表格 6"/>
          <p:cNvGraphicFramePr>
            <a:graphicFrameLocks noGrp="1"/>
          </p:cNvGraphicFramePr>
          <p:nvPr>
            <p:extLst>
              <p:ext uri="{D42A27DB-BD31-4B8C-83A1-F6EECF244321}">
                <p14:modId xmlns:p14="http://schemas.microsoft.com/office/powerpoint/2010/main" val="1371709567"/>
              </p:ext>
            </p:extLst>
          </p:nvPr>
        </p:nvGraphicFramePr>
        <p:xfrm>
          <a:off x="395536" y="4005064"/>
          <a:ext cx="8136905" cy="2377440"/>
        </p:xfrm>
        <a:graphic>
          <a:graphicData uri="http://schemas.openxmlformats.org/drawingml/2006/table">
            <a:tbl>
              <a:tblPr firstRow="1" bandRow="1">
                <a:tableStyleId>{5940675A-B579-460E-94D1-54222C63F5DA}</a:tableStyleId>
              </a:tblPr>
              <a:tblGrid>
                <a:gridCol w="5400600"/>
                <a:gridCol w="2736305"/>
              </a:tblGrid>
              <a:tr h="220568">
                <a:tc>
                  <a:txBody>
                    <a:bodyPr/>
                    <a:lstStyle/>
                    <a:p>
                      <a:r>
                        <a:rPr lang="en-US" altLang="zh-TW" dirty="0" smtClean="0"/>
                        <a:t>Buyers:</a:t>
                      </a:r>
                      <a:endParaRPr lang="zh-TW" altLang="en-US" dirty="0"/>
                    </a:p>
                  </a:txBody>
                  <a:tcPr/>
                </a:tc>
                <a:tc>
                  <a:txBody>
                    <a:bodyPr/>
                    <a:lstStyle/>
                    <a:p>
                      <a:r>
                        <a:rPr lang="en-US" altLang="zh-TW" dirty="0" err="1" smtClean="0"/>
                        <a:t>ChipMaker</a:t>
                      </a:r>
                      <a:r>
                        <a:rPr lang="en-US" altLang="zh-TW" dirty="0" smtClean="0"/>
                        <a:t>:</a:t>
                      </a:r>
                      <a:endParaRPr lang="zh-TW" altLang="en-US" dirty="0"/>
                    </a:p>
                  </a:txBody>
                  <a:tcPr/>
                </a:tc>
              </a:tr>
              <a:tr h="1822930">
                <a:tc>
                  <a:txBody>
                    <a:bodyPr/>
                    <a:lstStyle/>
                    <a:p>
                      <a:r>
                        <a:rPr lang="en-US" altLang="zh-TW" sz="1800" kern="1200" dirty="0" smtClean="0">
                          <a:effectLst/>
                        </a:rPr>
                        <a:t>Nintendo (project Reality game machine, due 1995)</a:t>
                      </a:r>
                    </a:p>
                    <a:p>
                      <a:endParaRPr lang="en-US" altLang="zh-TW" sz="1800" kern="1200" dirty="0" smtClean="0">
                        <a:effectLst/>
                      </a:endParaRPr>
                    </a:p>
                    <a:p>
                      <a:r>
                        <a:rPr lang="en-US" altLang="zh-TW" sz="1800" kern="1200" dirty="0" smtClean="0">
                          <a:effectLst/>
                        </a:rPr>
                        <a:t>SEGA(Saturn game machine, due 1994)</a:t>
                      </a:r>
                    </a:p>
                    <a:p>
                      <a:endParaRPr lang="en-US" altLang="zh-TW" sz="1800" kern="1200" dirty="0" smtClean="0">
                        <a:effectLst/>
                      </a:endParaRPr>
                    </a:p>
                    <a:p>
                      <a:r>
                        <a:rPr lang="en-US" altLang="zh-TW" sz="1800" kern="1200" dirty="0" smtClean="0">
                          <a:effectLst/>
                        </a:rPr>
                        <a:t>Nintendo</a:t>
                      </a:r>
                    </a:p>
                    <a:p>
                      <a:endParaRPr lang="zh-TW" altLang="en-US" dirty="0"/>
                    </a:p>
                  </a:txBody>
                  <a:tcPr/>
                </a:tc>
                <a:tc>
                  <a:txBody>
                    <a:bodyPr/>
                    <a:lstStyle/>
                    <a:p>
                      <a:r>
                        <a:rPr lang="en-US" altLang="zh-TW" sz="1800" kern="1200" dirty="0" smtClean="0">
                          <a:effectLst/>
                        </a:rPr>
                        <a:t>Silicon Graphics</a:t>
                      </a:r>
                    </a:p>
                    <a:p>
                      <a:endParaRPr lang="en-US" altLang="zh-TW" sz="1800" kern="1200" dirty="0" smtClean="0">
                        <a:effectLst/>
                      </a:endParaRPr>
                    </a:p>
                    <a:p>
                      <a:r>
                        <a:rPr lang="en-US" altLang="zh-TW" sz="1800" kern="1200" dirty="0" smtClean="0">
                          <a:effectLst/>
                        </a:rPr>
                        <a:t>Hitachi</a:t>
                      </a:r>
                    </a:p>
                    <a:p>
                      <a:endParaRPr lang="en-US" altLang="zh-TW" sz="1800" kern="1200" dirty="0" smtClean="0">
                        <a:effectLst/>
                      </a:endParaRPr>
                    </a:p>
                    <a:p>
                      <a:r>
                        <a:rPr lang="en-US" altLang="zh-TW" sz="1800" kern="1200" dirty="0" smtClean="0">
                          <a:effectLst/>
                        </a:rPr>
                        <a:t>V800 low-power consumption chip</a:t>
                      </a:r>
                    </a:p>
                    <a:p>
                      <a:endParaRPr lang="zh-TW" altLang="en-US" dirty="0"/>
                    </a:p>
                  </a:txBody>
                  <a:tcPr/>
                </a:tc>
              </a:tr>
            </a:tbl>
          </a:graphicData>
        </a:graphic>
      </p:graphicFrame>
      <p:sp>
        <p:nvSpPr>
          <p:cNvPr id="8" name="頁尾版面配置區 7"/>
          <p:cNvSpPr>
            <a:spLocks noGrp="1"/>
          </p:cNvSpPr>
          <p:nvPr>
            <p:ph type="ftr" sz="quarter" idx="11"/>
          </p:nvPr>
        </p:nvSpPr>
        <p:spPr/>
        <p:txBody>
          <a:bodyPr/>
          <a:lstStyle/>
          <a:p>
            <a:r>
              <a:rPr lang="en-US" altLang="zh-TW" smtClean="0"/>
              <a:t>Communications &amp; Multimedia Lab</a:t>
            </a:r>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75</a:t>
            </a:fld>
            <a:endParaRPr lang="zh-TW" altLang="en-US"/>
          </a:p>
        </p:txBody>
      </p:sp>
      <p:cxnSp>
        <p:nvCxnSpPr>
          <p:cNvPr id="10" name="直線接點 9"/>
          <p:cNvCxnSpPr/>
          <p:nvPr/>
        </p:nvCxnSpPr>
        <p:spPr>
          <a:xfrm>
            <a:off x="107504" y="1484784"/>
            <a:ext cx="885698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57090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New player: Microsoft</a:t>
            </a:r>
            <a:br>
              <a:rPr lang="en-US" altLang="zh-TW" dirty="0" smtClean="0"/>
            </a:br>
            <a:r>
              <a:rPr lang="en-US" altLang="zh-TW" dirty="0" smtClean="0"/>
              <a:t>Xbox, Xbox 360, Xbox one</a:t>
            </a:r>
            <a:endParaRPr lang="zh-TW" altLang="en-US" dirty="0"/>
          </a:p>
        </p:txBody>
      </p:sp>
      <p:sp>
        <p:nvSpPr>
          <p:cNvPr id="3" name="Content Placeholder 2"/>
          <p:cNvSpPr>
            <a:spLocks noGrp="1"/>
          </p:cNvSpPr>
          <p:nvPr>
            <p:ph idx="1"/>
          </p:nvPr>
        </p:nvSpPr>
        <p:spPr/>
        <p:txBody>
          <a:bodyPr>
            <a:normAutofit fontScale="85000" lnSpcReduction="20000"/>
          </a:bodyPr>
          <a:lstStyle/>
          <a:p>
            <a:r>
              <a:rPr lang="en-US" altLang="zh-TW" dirty="0" smtClean="0"/>
              <a:t>Strategy:  no profit or negative profit for hardware (game console), but profitable from software game titles.</a:t>
            </a:r>
          </a:p>
          <a:p>
            <a:pPr marL="0" indent="0">
              <a:buNone/>
            </a:pPr>
            <a:r>
              <a:rPr lang="en-US" altLang="zh-TW" dirty="0"/>
              <a:t> </a:t>
            </a:r>
            <a:r>
              <a:rPr lang="en-US" altLang="zh-TW" dirty="0" smtClean="0"/>
              <a:t>   Two billion US$ loss during the first three years.</a:t>
            </a:r>
          </a:p>
          <a:p>
            <a:r>
              <a:rPr lang="en-US" altLang="zh-TW" dirty="0" smtClean="0"/>
              <a:t>No other OEM/ODM big countries such as</a:t>
            </a:r>
          </a:p>
          <a:p>
            <a:pPr marL="0" indent="0">
              <a:buNone/>
            </a:pPr>
            <a:r>
              <a:rPr lang="en-US" altLang="zh-TW" dirty="0"/>
              <a:t> </a:t>
            </a:r>
            <a:r>
              <a:rPr lang="en-US" altLang="zh-TW" dirty="0" smtClean="0"/>
              <a:t>  Taiwan and South Korea can enter this    market in the future.</a:t>
            </a:r>
          </a:p>
          <a:p>
            <a:pPr marL="0" indent="0">
              <a:buNone/>
            </a:pPr>
            <a:endParaRPr lang="en-US" altLang="zh-TW" dirty="0"/>
          </a:p>
          <a:p>
            <a:pPr marL="0" indent="0">
              <a:buNone/>
            </a:pPr>
            <a:r>
              <a:rPr lang="en-US" altLang="zh-TW" dirty="0"/>
              <a:t>Microsoft's </a:t>
            </a:r>
            <a:r>
              <a:rPr lang="en-US" altLang="zh-TW" dirty="0" smtClean="0"/>
              <a:t>2013 Q2(October to December Quarter): </a:t>
            </a:r>
            <a:r>
              <a:rPr lang="en-US" altLang="zh-TW" dirty="0"/>
              <a:t>record $24.52 billion revenue and 3.9 million Xbox One sales</a:t>
            </a:r>
          </a:p>
          <a:p>
            <a:pPr marL="0" indent="0">
              <a:buNone/>
            </a:pP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76</a:t>
            </a:fld>
            <a:endParaRPr lang="zh-TW" altLang="en-US"/>
          </a:p>
        </p:txBody>
      </p:sp>
    </p:spTree>
    <p:extLst>
      <p:ext uri="{BB962C8B-B14F-4D97-AF65-F5344CB8AC3E}">
        <p14:creationId xmlns:p14="http://schemas.microsoft.com/office/powerpoint/2010/main" val="29708336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Content Placeholder 2"/>
          <p:cNvSpPr>
            <a:spLocks noGrp="1"/>
          </p:cNvSpPr>
          <p:nvPr>
            <p:ph idx="1"/>
          </p:nvPr>
        </p:nvSpPr>
        <p:spPr/>
        <p:txBody>
          <a:bodyPr/>
          <a:lstStyle/>
          <a:p>
            <a:r>
              <a:rPr lang="en-US" altLang="zh-TW" dirty="0"/>
              <a:t>For both Microsoft and Sony, their latest-generation video game console hardware is unprofitable at the time of release, requiring the companies to subsidize it initially. However, these companies easily can largely compensate for their losses though sales of highly lucrative game titles,</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77</a:t>
            </a:fld>
            <a:endParaRPr lang="zh-TW" altLang="en-US"/>
          </a:p>
        </p:txBody>
      </p:sp>
    </p:spTree>
    <p:extLst>
      <p:ext uri="{BB962C8B-B14F-4D97-AF65-F5344CB8AC3E}">
        <p14:creationId xmlns:p14="http://schemas.microsoft.com/office/powerpoint/2010/main" val="31103980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Huge loss between 2001 to 2005</a:t>
            </a:r>
            <a:endParaRPr lang="zh-TW" altLang="en-US" dirty="0"/>
          </a:p>
        </p:txBody>
      </p:sp>
      <p:sp>
        <p:nvSpPr>
          <p:cNvPr id="3" name="Content Placeholder 2"/>
          <p:cNvSpPr>
            <a:spLocks noGrp="1"/>
          </p:cNvSpPr>
          <p:nvPr>
            <p:ph idx="1"/>
          </p:nvPr>
        </p:nvSpPr>
        <p:spPr/>
        <p:txBody>
          <a:bodyPr>
            <a:normAutofit fontScale="85000" lnSpcReduction="20000"/>
          </a:bodyPr>
          <a:lstStyle/>
          <a:p>
            <a:r>
              <a:rPr lang="en-US" altLang="zh-TW" b="1" dirty="0" smtClean="0"/>
              <a:t>2001: Microsoft </a:t>
            </a:r>
            <a:r>
              <a:rPr lang="en-US" altLang="zh-TW" b="1" dirty="0"/>
              <a:t>could lose as much as $2 billion on Xbox--potentially selling the game console at a loss for three years or more--before breaking even in fiscal 2005, according to a Merrill Lynch report released Tuesday</a:t>
            </a:r>
            <a:r>
              <a:rPr lang="en-US" altLang="zh-TW" b="1" dirty="0" smtClean="0"/>
              <a:t>.</a:t>
            </a:r>
          </a:p>
          <a:p>
            <a:r>
              <a:rPr lang="en-US" altLang="zh-TW" dirty="0"/>
              <a:t>The expected losses represent a standard practice in the video game industry of relying on income from software sales and licensing to subsidize hardware costs. The practice helped drive Sega </a:t>
            </a:r>
            <a:r>
              <a:rPr lang="en-US" altLang="zh-TW" dirty="0">
                <a:hlinkClick r:id="rId2"/>
              </a:rPr>
              <a:t>out</a:t>
            </a:r>
            <a:r>
              <a:rPr lang="en-US" altLang="zh-TW" dirty="0"/>
              <a:t> of the hardware business earlier this year because the company could no longer come up with money to cover losses associated with production of its Dreamcast console.</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78</a:t>
            </a:fld>
            <a:endParaRPr lang="zh-TW" altLang="en-US"/>
          </a:p>
        </p:txBody>
      </p:sp>
    </p:spTree>
    <p:extLst>
      <p:ext uri="{BB962C8B-B14F-4D97-AF65-F5344CB8AC3E}">
        <p14:creationId xmlns:p14="http://schemas.microsoft.com/office/powerpoint/2010/main" val="20290881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46050"/>
          </a:xfrm>
        </p:spPr>
        <p:txBody>
          <a:bodyPr>
            <a:normAutofit fontScale="90000"/>
          </a:bodyPr>
          <a:lstStyle/>
          <a:p>
            <a:r>
              <a:rPr lang="en-US" altLang="zh-TW" dirty="0" smtClean="0">
                <a:latin typeface="Comic Sans MS" pitchFamily="66" charset="0"/>
              </a:rPr>
              <a:t>Microsoft Xbox 360</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79</a:t>
            </a:fld>
            <a:endParaRPr lang="zh-TW" altLang="en-US"/>
          </a:p>
        </p:txBody>
      </p:sp>
      <p:sp>
        <p:nvSpPr>
          <p:cNvPr id="6" name="內容版面配置區 5"/>
          <p:cNvSpPr>
            <a:spLocks noGrp="1"/>
          </p:cNvSpPr>
          <p:nvPr>
            <p:ph idx="1"/>
          </p:nvPr>
        </p:nvSpPr>
        <p:spPr/>
        <p:txBody>
          <a:bodyPr/>
          <a:lstStyle/>
          <a:p>
            <a:endParaRPr lang="zh-TW" altLang="en-US" dirty="0"/>
          </a:p>
        </p:txBody>
      </p:sp>
      <p:pic>
        <p:nvPicPr>
          <p:cNvPr id="93186" name="Picture 2" descr="C:\Users\tantofish\Desktop\12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29000"/>
            <a:ext cx="4260511" cy="3202484"/>
          </a:xfrm>
          <a:prstGeom prst="rect">
            <a:avLst/>
          </a:prstGeom>
          <a:noFill/>
          <a:extLst>
            <a:ext uri="{909E8E84-426E-40DD-AFC4-6F175D3DCCD1}">
              <a14:hiddenFill xmlns:a14="http://schemas.microsoft.com/office/drawing/2010/main">
                <a:solidFill>
                  <a:srgbClr val="FFFFFF"/>
                </a:solidFill>
              </a14:hiddenFill>
            </a:ext>
          </a:extLst>
        </p:spPr>
      </p:pic>
      <p:pic>
        <p:nvPicPr>
          <p:cNvPr id="93187" name="Picture 3" descr="C:\Users\tantofish\Desktop\12_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425" y="836712"/>
            <a:ext cx="5743575"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25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DEMO video to know the devices in VR</a:t>
            </a:r>
            <a:endParaRPr lang="zh-TW" altLang="en-US" dirty="0"/>
          </a:p>
        </p:txBody>
      </p:sp>
      <p:sp>
        <p:nvSpPr>
          <p:cNvPr id="3" name="內容版面配置區 2"/>
          <p:cNvSpPr>
            <a:spLocks noGrp="1"/>
          </p:cNvSpPr>
          <p:nvPr>
            <p:ph idx="1"/>
          </p:nvPr>
        </p:nvSpPr>
        <p:spPr/>
        <p:txBody>
          <a:bodyPr>
            <a:normAutofit/>
          </a:bodyPr>
          <a:lstStyle/>
          <a:p>
            <a:r>
              <a:rPr lang="en-US" altLang="zh-TW" sz="2200" dirty="0" smtClean="0"/>
              <a:t>Virtual Drum (stereo glasses/trackers)</a:t>
            </a:r>
          </a:p>
          <a:p>
            <a:r>
              <a:rPr lang="en-US" altLang="zh-TW" sz="2200" dirty="0" smtClean="0"/>
              <a:t>Joystick (Force Feedback Display)</a:t>
            </a:r>
          </a:p>
          <a:p>
            <a:r>
              <a:rPr lang="en-US" altLang="zh-TW" sz="2200" dirty="0"/>
              <a:t>Dressing Mirror/</a:t>
            </a:r>
            <a:r>
              <a:rPr lang="en-US" altLang="zh-TW" sz="2200" dirty="0" err="1"/>
              <a:t>mirror_system_video</a:t>
            </a:r>
            <a:endParaRPr lang="en-US" altLang="zh-TW" sz="2200" dirty="0" smtClean="0"/>
          </a:p>
          <a:p>
            <a:r>
              <a:rPr lang="en-US" altLang="zh-TW" sz="2200" dirty="0" smtClean="0"/>
              <a:t>Robotic Surgery (</a:t>
            </a:r>
            <a:r>
              <a:rPr lang="en-US" altLang="zh-TW" sz="2200" dirty="0" err="1" smtClean="0"/>
              <a:t>Davinci</a:t>
            </a:r>
            <a:r>
              <a:rPr lang="en-US" altLang="zh-TW" sz="2200" dirty="0" smtClean="0"/>
              <a:t> Surgery System)</a:t>
            </a:r>
          </a:p>
          <a:p>
            <a:r>
              <a:rPr lang="en-US" altLang="zh-TW" sz="2200" dirty="0"/>
              <a:t>The Centrifuge Brain </a:t>
            </a:r>
            <a:r>
              <a:rPr lang="en-US" altLang="zh-TW" sz="2200" dirty="0" smtClean="0"/>
              <a:t>Project (Virtual Roller Coaster)</a:t>
            </a:r>
          </a:p>
          <a:p>
            <a:r>
              <a:rPr lang="en-US" altLang="zh-TW" sz="2200" dirty="0" err="1" smtClean="0"/>
              <a:t>VIDEO_Face_Shift</a:t>
            </a:r>
            <a:r>
              <a:rPr lang="en-US" altLang="zh-TW" sz="2200" dirty="0"/>
              <a:t> </a:t>
            </a:r>
            <a:r>
              <a:rPr lang="en-US" altLang="zh-TW" sz="2200" dirty="0" smtClean="0"/>
              <a:t>(facial expression)</a:t>
            </a:r>
          </a:p>
          <a:p>
            <a:r>
              <a:rPr lang="en-US" altLang="zh-TW" sz="2200" dirty="0" err="1" smtClean="0"/>
              <a:t>Tantofish_HeadMotionTracking</a:t>
            </a:r>
            <a:r>
              <a:rPr lang="en-US" altLang="zh-TW" sz="2200" dirty="0" smtClean="0"/>
              <a:t> </a:t>
            </a:r>
            <a:r>
              <a:rPr lang="en-US" altLang="zh-TW" sz="2200" dirty="0"/>
              <a:t>(</a:t>
            </a:r>
            <a:r>
              <a:rPr lang="en-US" altLang="zh-TW" sz="2200" dirty="0" smtClean="0"/>
              <a:t>Kinect)</a:t>
            </a:r>
          </a:p>
          <a:p>
            <a:r>
              <a:rPr lang="en-US" altLang="zh-TW" sz="2200" dirty="0" smtClean="0"/>
              <a:t>06 Panorama/Cardboard VR HMD  (360 degrees display)</a:t>
            </a:r>
          </a:p>
          <a:p>
            <a:r>
              <a:rPr lang="en-US" altLang="zh-TW" sz="2200" dirty="0" smtClean="0"/>
              <a:t>07 Building Walkthrough (HMD +</a:t>
            </a:r>
            <a:r>
              <a:rPr lang="zh-TW" altLang="en-US" sz="2200" dirty="0"/>
              <a:t> </a:t>
            </a:r>
            <a:r>
              <a:rPr lang="en-US" altLang="zh-TW" sz="2200" dirty="0" smtClean="0"/>
              <a:t>Treadmill)</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a:t>
            </a:fld>
            <a:endParaRPr lang="zh-TW" altLang="en-US"/>
          </a:p>
        </p:txBody>
      </p:sp>
    </p:spTree>
    <p:extLst>
      <p:ext uri="{BB962C8B-B14F-4D97-AF65-F5344CB8AC3E}">
        <p14:creationId xmlns:p14="http://schemas.microsoft.com/office/powerpoint/2010/main" val="1405738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4624"/>
            <a:ext cx="8229600" cy="346050"/>
          </a:xfrm>
        </p:spPr>
        <p:txBody>
          <a:bodyPr>
            <a:normAutofit fontScale="90000"/>
          </a:bodyPr>
          <a:lstStyle/>
          <a:p>
            <a:r>
              <a:rPr lang="en-US" altLang="zh-TW" dirty="0" smtClean="0">
                <a:latin typeface="Comic Sans MS" pitchFamily="66" charset="0"/>
              </a:rPr>
              <a:t>Microsoft Xbox 360 Specs</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80</a:t>
            </a:fld>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4021818143"/>
              </p:ext>
            </p:extLst>
          </p:nvPr>
        </p:nvGraphicFramePr>
        <p:xfrm>
          <a:off x="75833" y="473621"/>
          <a:ext cx="4357484" cy="6403613"/>
        </p:xfrm>
        <a:graphic>
          <a:graphicData uri="http://schemas.openxmlformats.org/drawingml/2006/table">
            <a:tbl>
              <a:tblPr>
                <a:tableStyleId>{5940675A-B579-460E-94D1-54222C63F5DA}</a:tableStyleId>
              </a:tblPr>
              <a:tblGrid>
                <a:gridCol w="1512168"/>
                <a:gridCol w="2845316"/>
              </a:tblGrid>
              <a:tr h="1368152">
                <a:tc>
                  <a:txBody>
                    <a:bodyPr/>
                    <a:lstStyle/>
                    <a:p>
                      <a:pPr algn="ctr"/>
                      <a:r>
                        <a:rPr lang="en-US" sz="1200" dirty="0"/>
                        <a:t>Custom IBM </a:t>
                      </a:r>
                      <a:endParaRPr lang="en-US" sz="1200" dirty="0" smtClean="0"/>
                    </a:p>
                    <a:p>
                      <a:pPr algn="ctr"/>
                      <a:r>
                        <a:rPr lang="en-US" sz="1200" dirty="0" smtClean="0"/>
                        <a:t>PowerPC-based </a:t>
                      </a:r>
                      <a:r>
                        <a:rPr lang="en-US" sz="1200" dirty="0"/>
                        <a:t>CPU</a:t>
                      </a:r>
                    </a:p>
                  </a:txBody>
                  <a:tcPr marL="0" marR="0" marT="0" marB="0" anchor="ctr"/>
                </a:tc>
                <a:tc>
                  <a:txBody>
                    <a:bodyPr/>
                    <a:lstStyle/>
                    <a:p>
                      <a:pPr>
                        <a:buFont typeface="Arial"/>
                        <a:buChar char="•"/>
                      </a:pPr>
                      <a:r>
                        <a:rPr lang="en-US" sz="1200" dirty="0"/>
                        <a:t>3 symmetrical cores running at 3.2 GHz each</a:t>
                      </a:r>
                    </a:p>
                    <a:p>
                      <a:pPr>
                        <a:buFont typeface="Arial"/>
                        <a:buChar char="•"/>
                      </a:pPr>
                      <a:r>
                        <a:rPr lang="en-US" sz="1200" dirty="0"/>
                        <a:t>2 hardware threads per core; 6 hardware threads total</a:t>
                      </a:r>
                    </a:p>
                    <a:p>
                      <a:pPr>
                        <a:buFont typeface="Arial"/>
                        <a:buChar char="•"/>
                      </a:pPr>
                      <a:r>
                        <a:rPr lang="en-US" sz="1200" dirty="0"/>
                        <a:t>1 VMX-128 vector unit per core; 3 total</a:t>
                      </a:r>
                    </a:p>
                    <a:p>
                      <a:pPr>
                        <a:buFont typeface="Arial"/>
                        <a:buChar char="•"/>
                      </a:pPr>
                      <a:r>
                        <a:rPr lang="en-US" sz="1200" dirty="0"/>
                        <a:t>128 VMX-128 registers per hardware thread</a:t>
                      </a:r>
                    </a:p>
                    <a:p>
                      <a:pPr>
                        <a:buFont typeface="Arial"/>
                        <a:buChar char="•"/>
                      </a:pPr>
                      <a:r>
                        <a:rPr lang="en-US" sz="1200" dirty="0"/>
                        <a:t>1 MB L2 </a:t>
                      </a:r>
                      <a:r>
                        <a:rPr lang="en-US" sz="1200" dirty="0" smtClean="0"/>
                        <a:t>cache</a:t>
                      </a:r>
                      <a:endParaRPr lang="en-US" sz="1200" dirty="0"/>
                    </a:p>
                  </a:txBody>
                  <a:tcPr marL="0" marR="0" marT="0" marB="0" anchor="ctr"/>
                </a:tc>
              </a:tr>
              <a:tr h="338058">
                <a:tc>
                  <a:txBody>
                    <a:bodyPr/>
                    <a:lstStyle/>
                    <a:p>
                      <a:pPr algn="ctr"/>
                      <a:r>
                        <a:rPr lang="en-US" sz="1200" dirty="0"/>
                        <a:t>CPU Game Math Performance</a:t>
                      </a:r>
                    </a:p>
                  </a:txBody>
                  <a:tcPr marL="0" marR="0" marT="0" marB="0" anchor="ctr"/>
                </a:tc>
                <a:tc>
                  <a:txBody>
                    <a:bodyPr/>
                    <a:lstStyle/>
                    <a:p>
                      <a:pPr>
                        <a:buFont typeface="Arial"/>
                        <a:buChar char="•"/>
                      </a:pPr>
                      <a:r>
                        <a:rPr lang="en-US" sz="1200" dirty="0"/>
                        <a:t>9 billion dot product operations per second</a:t>
                      </a:r>
                    </a:p>
                  </a:txBody>
                  <a:tcPr marL="0" marR="0" marT="0" marB="0" anchor="ctr"/>
                </a:tc>
              </a:tr>
              <a:tr h="1014172">
                <a:tc>
                  <a:txBody>
                    <a:bodyPr/>
                    <a:lstStyle/>
                    <a:p>
                      <a:pPr algn="ctr"/>
                      <a:r>
                        <a:rPr lang="en-US" sz="1200" dirty="0"/>
                        <a:t>Custom ATI Graphics Processor</a:t>
                      </a:r>
                    </a:p>
                  </a:txBody>
                  <a:tcPr marL="0" marR="0" marT="0" marB="0" anchor="ctr"/>
                </a:tc>
                <a:tc>
                  <a:txBody>
                    <a:bodyPr/>
                    <a:lstStyle/>
                    <a:p>
                      <a:pPr>
                        <a:buFont typeface="Arial"/>
                        <a:buChar char="•"/>
                      </a:pPr>
                      <a:r>
                        <a:rPr lang="en-US" sz="1200" dirty="0"/>
                        <a:t>500 MHz</a:t>
                      </a:r>
                    </a:p>
                    <a:p>
                      <a:pPr>
                        <a:buFont typeface="Arial"/>
                        <a:buChar char="•"/>
                      </a:pPr>
                      <a:r>
                        <a:rPr lang="en-US" sz="1200" dirty="0"/>
                        <a:t>10 MB embedded DRAM</a:t>
                      </a:r>
                    </a:p>
                    <a:p>
                      <a:pPr>
                        <a:buFont typeface="Arial"/>
                        <a:buChar char="•"/>
                      </a:pPr>
                      <a:r>
                        <a:rPr lang="en-US" sz="1200" dirty="0"/>
                        <a:t>48-way parallel floating-point dynamically-scheduled </a:t>
                      </a:r>
                      <a:r>
                        <a:rPr lang="en-US" sz="1200" dirty="0" err="1"/>
                        <a:t>shader</a:t>
                      </a:r>
                      <a:r>
                        <a:rPr lang="en-US" sz="1200" dirty="0"/>
                        <a:t> pipelines</a:t>
                      </a:r>
                    </a:p>
                    <a:p>
                      <a:pPr>
                        <a:buFont typeface="Arial"/>
                        <a:buChar char="•"/>
                      </a:pPr>
                      <a:r>
                        <a:rPr lang="en-US" sz="1200" dirty="0"/>
                        <a:t>Unified </a:t>
                      </a:r>
                      <a:r>
                        <a:rPr lang="en-US" sz="1200" dirty="0" err="1"/>
                        <a:t>shader</a:t>
                      </a:r>
                      <a:r>
                        <a:rPr lang="en-US" sz="1200" dirty="0"/>
                        <a:t> architecture</a:t>
                      </a:r>
                    </a:p>
                  </a:txBody>
                  <a:tcPr marL="0" marR="0" marT="0" marB="0" anchor="ctr"/>
                </a:tc>
              </a:tr>
              <a:tr h="169028">
                <a:tc>
                  <a:txBody>
                    <a:bodyPr/>
                    <a:lstStyle/>
                    <a:p>
                      <a:pPr algn="ctr"/>
                      <a:r>
                        <a:rPr lang="en-US" sz="1200" dirty="0"/>
                        <a:t>Polygon Performance</a:t>
                      </a:r>
                    </a:p>
                  </a:txBody>
                  <a:tcPr marL="0" marR="0" marT="0" marB="0" anchor="ctr"/>
                </a:tc>
                <a:tc>
                  <a:txBody>
                    <a:bodyPr/>
                    <a:lstStyle/>
                    <a:p>
                      <a:pPr>
                        <a:buFont typeface="Arial"/>
                        <a:buChar char="•"/>
                      </a:pPr>
                      <a:r>
                        <a:rPr lang="en-US" sz="1200"/>
                        <a:t>500 million triangles per second</a:t>
                      </a:r>
                    </a:p>
                  </a:txBody>
                  <a:tcPr marL="0" marR="0" marT="0" marB="0" anchor="ctr"/>
                </a:tc>
              </a:tr>
              <a:tr h="338058">
                <a:tc>
                  <a:txBody>
                    <a:bodyPr/>
                    <a:lstStyle/>
                    <a:p>
                      <a:pPr algn="ctr"/>
                      <a:r>
                        <a:rPr lang="en-US" sz="1200" dirty="0"/>
                        <a:t>Pixel Fill Rate</a:t>
                      </a:r>
                    </a:p>
                  </a:txBody>
                  <a:tcPr marL="0" marR="0" marT="0" marB="0" anchor="ctr"/>
                </a:tc>
                <a:tc>
                  <a:txBody>
                    <a:bodyPr/>
                    <a:lstStyle/>
                    <a:p>
                      <a:pPr>
                        <a:buFont typeface="Arial"/>
                        <a:buChar char="•"/>
                      </a:pPr>
                      <a:r>
                        <a:rPr lang="en-US" sz="1200" dirty="0"/>
                        <a:t>16 </a:t>
                      </a:r>
                      <a:r>
                        <a:rPr lang="en-US" sz="1200" dirty="0" err="1"/>
                        <a:t>gigasamples</a:t>
                      </a:r>
                      <a:r>
                        <a:rPr lang="en-US" sz="1200" dirty="0"/>
                        <a:t> per second </a:t>
                      </a:r>
                      <a:r>
                        <a:rPr lang="en-US" sz="1200" dirty="0" err="1"/>
                        <a:t>fillrate</a:t>
                      </a:r>
                      <a:r>
                        <a:rPr lang="en-US" sz="1200" dirty="0"/>
                        <a:t> using 4X MSAA</a:t>
                      </a:r>
                    </a:p>
                  </a:txBody>
                  <a:tcPr marL="0" marR="0" marT="0" marB="0" anchor="ctr"/>
                </a:tc>
              </a:tr>
              <a:tr h="338058">
                <a:tc>
                  <a:txBody>
                    <a:bodyPr/>
                    <a:lstStyle/>
                    <a:p>
                      <a:pPr algn="ctr"/>
                      <a:r>
                        <a:rPr lang="en-US" sz="1200" dirty="0" err="1"/>
                        <a:t>Shader</a:t>
                      </a:r>
                      <a:r>
                        <a:rPr lang="en-US" sz="1200" dirty="0"/>
                        <a:t> Performance</a:t>
                      </a:r>
                    </a:p>
                  </a:txBody>
                  <a:tcPr marL="0" marR="0" marT="0" marB="0" anchor="ctr"/>
                </a:tc>
                <a:tc>
                  <a:txBody>
                    <a:bodyPr/>
                    <a:lstStyle/>
                    <a:p>
                      <a:pPr>
                        <a:buFont typeface="Arial"/>
                        <a:buChar char="•"/>
                      </a:pPr>
                      <a:r>
                        <a:rPr lang="en-US" sz="1200"/>
                        <a:t>48 billion shader operations per second</a:t>
                      </a:r>
                    </a:p>
                  </a:txBody>
                  <a:tcPr marL="0" marR="0" marT="0" marB="0" anchor="ctr"/>
                </a:tc>
              </a:tr>
              <a:tr h="507086">
                <a:tc>
                  <a:txBody>
                    <a:bodyPr/>
                    <a:lstStyle/>
                    <a:p>
                      <a:pPr algn="ctr"/>
                      <a:r>
                        <a:rPr lang="en-US" sz="1200" dirty="0"/>
                        <a:t>Memory</a:t>
                      </a:r>
                    </a:p>
                  </a:txBody>
                  <a:tcPr marL="0" marR="0" marT="0" marB="0" anchor="ctr"/>
                </a:tc>
                <a:tc>
                  <a:txBody>
                    <a:bodyPr/>
                    <a:lstStyle/>
                    <a:p>
                      <a:pPr>
                        <a:buFont typeface="Arial"/>
                        <a:buChar char="•"/>
                      </a:pPr>
                      <a:r>
                        <a:rPr lang="en-US" sz="1200"/>
                        <a:t>512 MB GDDR3 RAM</a:t>
                      </a:r>
                    </a:p>
                    <a:p>
                      <a:pPr>
                        <a:buFont typeface="Arial"/>
                        <a:buChar char="•"/>
                      </a:pPr>
                      <a:r>
                        <a:rPr lang="en-US" sz="1200"/>
                        <a:t>700 MHz DDR</a:t>
                      </a:r>
                    </a:p>
                    <a:p>
                      <a:pPr>
                        <a:buFont typeface="Arial"/>
                        <a:buChar char="•"/>
                      </a:pPr>
                      <a:r>
                        <a:rPr lang="en-US" sz="1200"/>
                        <a:t>Unified memory architecture</a:t>
                      </a:r>
                    </a:p>
                  </a:txBody>
                  <a:tcPr marL="0" marR="0" marT="0" marB="0" anchor="ctr"/>
                </a:tc>
              </a:tr>
              <a:tr h="845143">
                <a:tc>
                  <a:txBody>
                    <a:bodyPr/>
                    <a:lstStyle/>
                    <a:p>
                      <a:pPr algn="ctr"/>
                      <a:r>
                        <a:rPr lang="en-US" sz="1200" dirty="0"/>
                        <a:t>Memory Bandwidth</a:t>
                      </a:r>
                    </a:p>
                  </a:txBody>
                  <a:tcPr marL="0" marR="0" marT="0" marB="0" anchor="ctr"/>
                </a:tc>
                <a:tc>
                  <a:txBody>
                    <a:bodyPr/>
                    <a:lstStyle/>
                    <a:p>
                      <a:pPr>
                        <a:buFont typeface="Arial"/>
                        <a:buChar char="•"/>
                      </a:pPr>
                      <a:r>
                        <a:rPr lang="en-US" sz="1200" dirty="0"/>
                        <a:t>22.4 GB/s memory interface bus bandwidth</a:t>
                      </a:r>
                    </a:p>
                    <a:p>
                      <a:pPr>
                        <a:buFont typeface="Arial"/>
                        <a:buChar char="•"/>
                      </a:pPr>
                      <a:r>
                        <a:rPr lang="en-US" sz="1200" dirty="0"/>
                        <a:t>256 GB/s memory bandwidth to EDRAM</a:t>
                      </a:r>
                    </a:p>
                    <a:p>
                      <a:pPr>
                        <a:buFont typeface="Arial"/>
                        <a:buChar char="•"/>
                      </a:pPr>
                      <a:r>
                        <a:rPr lang="en-US" sz="1200" dirty="0"/>
                        <a:t>21.6 GB/s front-side bus</a:t>
                      </a:r>
                    </a:p>
                  </a:txBody>
                  <a:tcPr marL="0" marR="0" marT="0" marB="0" anchor="ctr">
                    <a:solidFill>
                      <a:schemeClr val="bg1"/>
                    </a:solidFill>
                  </a:tcPr>
                </a:tc>
              </a:tr>
              <a:tr h="507086">
                <a:tc>
                  <a:txBody>
                    <a:bodyPr/>
                    <a:lstStyle/>
                    <a:p>
                      <a:pPr algn="ctr"/>
                      <a:r>
                        <a:rPr lang="en-US" sz="1200" dirty="0"/>
                        <a:t>Overall System Floating-Point Performance</a:t>
                      </a:r>
                    </a:p>
                  </a:txBody>
                  <a:tcPr marL="0" marR="0" marT="0" marB="0" anchor="ctr"/>
                </a:tc>
                <a:tc>
                  <a:txBody>
                    <a:bodyPr/>
                    <a:lstStyle/>
                    <a:p>
                      <a:pPr>
                        <a:buFont typeface="Arial"/>
                        <a:buChar char="•"/>
                      </a:pPr>
                      <a:r>
                        <a:rPr lang="en-US" sz="1200" dirty="0"/>
                        <a:t>1 TFLOP</a:t>
                      </a:r>
                    </a:p>
                  </a:txBody>
                  <a:tcPr marL="0" marR="0" marT="0" marB="0" anchor="ctr"/>
                </a:tc>
              </a:tr>
              <a:tr h="507086">
                <a:tc>
                  <a:txBody>
                    <a:bodyPr/>
                    <a:lstStyle/>
                    <a:p>
                      <a:pPr algn="ctr"/>
                      <a:r>
                        <a:rPr lang="en-US" sz="1200" dirty="0"/>
                        <a:t>Storage</a:t>
                      </a:r>
                    </a:p>
                  </a:txBody>
                  <a:tcPr marL="0" marR="0" marT="0" marB="0" anchor="ctr"/>
                </a:tc>
                <a:tc>
                  <a:txBody>
                    <a:bodyPr/>
                    <a:lstStyle/>
                    <a:p>
                      <a:pPr>
                        <a:buFont typeface="Arial"/>
                        <a:buChar char="•"/>
                      </a:pPr>
                      <a:r>
                        <a:rPr lang="en-US" sz="1200" dirty="0"/>
                        <a:t>Detachable and upgradeable 20 GB hard drive</a:t>
                      </a:r>
                    </a:p>
                    <a:p>
                      <a:pPr>
                        <a:buFont typeface="Arial"/>
                        <a:buChar char="•"/>
                      </a:pPr>
                      <a:r>
                        <a:rPr lang="en-US" sz="1200" dirty="0"/>
                        <a:t>12X dual-layer DVD-ROM</a:t>
                      </a:r>
                    </a:p>
                    <a:p>
                      <a:pPr>
                        <a:buFont typeface="Arial"/>
                        <a:buChar char="•"/>
                      </a:pPr>
                      <a:r>
                        <a:rPr lang="en-US" sz="1200" dirty="0"/>
                        <a:t>Memory unit support starting at 64 MB</a:t>
                      </a:r>
                    </a:p>
                  </a:txBody>
                  <a:tcPr marL="0" marR="0" marT="0" marB="0" anchor="ctr">
                    <a:solidFill>
                      <a:schemeClr val="bg1"/>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907180187"/>
              </p:ext>
            </p:extLst>
          </p:nvPr>
        </p:nvGraphicFramePr>
        <p:xfrm>
          <a:off x="4454971" y="477808"/>
          <a:ext cx="4644008" cy="6217920"/>
        </p:xfrm>
        <a:graphic>
          <a:graphicData uri="http://schemas.openxmlformats.org/drawingml/2006/table">
            <a:tbl>
              <a:tblPr>
                <a:tableStyleId>{5940675A-B579-460E-94D1-54222C63F5DA}</a:tableStyleId>
              </a:tblPr>
              <a:tblGrid>
                <a:gridCol w="1531792"/>
                <a:gridCol w="3112216"/>
              </a:tblGrid>
              <a:tr h="491906">
                <a:tc>
                  <a:txBody>
                    <a:bodyPr/>
                    <a:lstStyle/>
                    <a:p>
                      <a:pPr algn="ctr"/>
                      <a:r>
                        <a:rPr lang="en-US" sz="1200" dirty="0"/>
                        <a:t>I/O</a:t>
                      </a:r>
                    </a:p>
                  </a:txBody>
                  <a:tcPr marL="0" marR="0" marT="0" marB="0" anchor="ctr"/>
                </a:tc>
                <a:tc>
                  <a:txBody>
                    <a:bodyPr/>
                    <a:lstStyle/>
                    <a:p>
                      <a:pPr>
                        <a:buFont typeface="Arial"/>
                        <a:buChar char="•"/>
                      </a:pPr>
                      <a:r>
                        <a:rPr lang="en-US" sz="1200" dirty="0"/>
                        <a:t>Support for up to 4 wireless game controllers</a:t>
                      </a:r>
                    </a:p>
                    <a:p>
                      <a:pPr>
                        <a:buFont typeface="Arial"/>
                        <a:buChar char="•"/>
                      </a:pPr>
                      <a:r>
                        <a:rPr lang="en-US" sz="1200" dirty="0"/>
                        <a:t>3 USB 2.0 ports</a:t>
                      </a:r>
                    </a:p>
                    <a:p>
                      <a:pPr>
                        <a:buFont typeface="Arial"/>
                        <a:buChar char="•"/>
                      </a:pPr>
                      <a:r>
                        <a:rPr lang="en-US" sz="1200" dirty="0"/>
                        <a:t>2 memory unit slots</a:t>
                      </a:r>
                    </a:p>
                  </a:txBody>
                  <a:tcPr marL="0" marR="0" marT="0" marB="0" anchor="ctr"/>
                </a:tc>
              </a:tr>
              <a:tr h="1639687">
                <a:tc>
                  <a:txBody>
                    <a:bodyPr/>
                    <a:lstStyle/>
                    <a:p>
                      <a:pPr algn="ctr"/>
                      <a:r>
                        <a:rPr lang="en-US" sz="1200" dirty="0"/>
                        <a:t>Optimized for Online</a:t>
                      </a:r>
                    </a:p>
                  </a:txBody>
                  <a:tcPr marL="0" marR="0" marT="0" marB="0" anchor="ctr"/>
                </a:tc>
                <a:tc>
                  <a:txBody>
                    <a:bodyPr/>
                    <a:lstStyle/>
                    <a:p>
                      <a:pPr>
                        <a:buFont typeface="Arial"/>
                        <a:buChar char="•"/>
                      </a:pPr>
                      <a:r>
                        <a:rPr lang="en-US" sz="1200" dirty="0"/>
                        <a:t>Instant, out-of-the-box access to Xbox Live features, including Xbox Live Marketplace for downloadable content, Gamer Profile for digital identity and voice chat to talk to friends while playing games, watching movies or listening to music</a:t>
                      </a:r>
                    </a:p>
                    <a:p>
                      <a:pPr>
                        <a:buFont typeface="Arial"/>
                        <a:buChar char="•"/>
                      </a:pPr>
                      <a:r>
                        <a:rPr lang="en-US" sz="1200" dirty="0"/>
                        <a:t>Built in Ethernet Port</a:t>
                      </a:r>
                    </a:p>
                    <a:p>
                      <a:pPr>
                        <a:buFont typeface="Arial"/>
                        <a:buChar char="•"/>
                      </a:pPr>
                      <a:r>
                        <a:rPr lang="en-US" sz="1200" dirty="0"/>
                        <a:t>Wi-Fi Ready: 802.11 A, B and G</a:t>
                      </a:r>
                    </a:p>
                    <a:p>
                      <a:pPr>
                        <a:buFont typeface="Arial"/>
                        <a:buChar char="•"/>
                      </a:pPr>
                      <a:r>
                        <a:rPr lang="en-US" sz="1200" dirty="0"/>
                        <a:t>Video Camera Ready</a:t>
                      </a:r>
                      <a:br>
                        <a:rPr lang="en-US" sz="1200" dirty="0"/>
                      </a:br>
                      <a:endParaRPr lang="en-US" sz="1200" dirty="0"/>
                    </a:p>
                  </a:txBody>
                  <a:tcPr marL="0" marR="0" marT="0" marB="0" anchor="ctr"/>
                </a:tc>
              </a:tr>
              <a:tr h="1475718">
                <a:tc>
                  <a:txBody>
                    <a:bodyPr/>
                    <a:lstStyle/>
                    <a:p>
                      <a:pPr algn="ctr"/>
                      <a:r>
                        <a:rPr lang="en-US" sz="1200" dirty="0"/>
                        <a:t>Digital Media Support</a:t>
                      </a:r>
                    </a:p>
                  </a:txBody>
                  <a:tcPr marL="0" marR="0" marT="0" marB="0" anchor="ctr"/>
                </a:tc>
                <a:tc>
                  <a:txBody>
                    <a:bodyPr/>
                    <a:lstStyle/>
                    <a:p>
                      <a:pPr>
                        <a:buFont typeface="Arial"/>
                        <a:buChar char="•"/>
                      </a:pPr>
                      <a:r>
                        <a:rPr lang="en-US" sz="1200" dirty="0"/>
                        <a:t>Support for DVD-Video, DVD-ROM, DVD-R/RW, DVD+R/RW, CD-DA, CD-ROM, CD-R, CD-RW, WMA CD, MP3 CD, JPEG Photo CD</a:t>
                      </a:r>
                    </a:p>
                    <a:p>
                      <a:pPr>
                        <a:buFont typeface="Arial"/>
                        <a:buChar char="•"/>
                      </a:pPr>
                      <a:r>
                        <a:rPr lang="en-US" sz="1200" dirty="0"/>
                        <a:t>Stream media from portable music devices, digital cameras, Windows XP PCs</a:t>
                      </a:r>
                    </a:p>
                    <a:p>
                      <a:pPr>
                        <a:buFont typeface="Arial"/>
                        <a:buChar char="•"/>
                      </a:pPr>
                      <a:r>
                        <a:rPr lang="en-US" sz="1200" dirty="0"/>
                        <a:t>Rip music to Xbox 360 hard drive</a:t>
                      </a:r>
                    </a:p>
                    <a:p>
                      <a:pPr>
                        <a:buFont typeface="Arial"/>
                        <a:buChar char="•"/>
                      </a:pPr>
                      <a:r>
                        <a:rPr lang="en-US" sz="1200" dirty="0"/>
                        <a:t>Custom playlists in every game</a:t>
                      </a:r>
                    </a:p>
                    <a:p>
                      <a:pPr>
                        <a:buFont typeface="Arial"/>
                        <a:buChar char="•"/>
                      </a:pPr>
                      <a:r>
                        <a:rPr lang="en-US" sz="1200" dirty="0"/>
                        <a:t>Windows Media Center Extender built in</a:t>
                      </a:r>
                    </a:p>
                    <a:p>
                      <a:pPr>
                        <a:buFont typeface="Arial"/>
                        <a:buChar char="•"/>
                      </a:pPr>
                      <a:r>
                        <a:rPr lang="en-US" sz="1200" dirty="0"/>
                        <a:t>Interactive, full screen 3D visualizers</a:t>
                      </a:r>
                    </a:p>
                  </a:txBody>
                  <a:tcPr marL="0" marR="0" marT="0" marB="0" anchor="ctr"/>
                </a:tc>
              </a:tr>
              <a:tr h="655875">
                <a:tc>
                  <a:txBody>
                    <a:bodyPr/>
                    <a:lstStyle/>
                    <a:p>
                      <a:pPr algn="ctr"/>
                      <a:r>
                        <a:rPr lang="en-US" sz="1200" dirty="0"/>
                        <a:t>HD Game Support</a:t>
                      </a:r>
                    </a:p>
                  </a:txBody>
                  <a:tcPr marL="0" marR="0" marT="0" marB="0" anchor="ctr"/>
                </a:tc>
                <a:tc>
                  <a:txBody>
                    <a:bodyPr/>
                    <a:lstStyle/>
                    <a:p>
                      <a:pPr>
                        <a:buFont typeface="Arial"/>
                        <a:buChar char="•"/>
                      </a:pPr>
                      <a:r>
                        <a:rPr lang="en-US" sz="1200"/>
                        <a:t>All games supported at 16:9, 720p and 1080i, anti-aliasing</a:t>
                      </a:r>
                    </a:p>
                    <a:p>
                      <a:pPr>
                        <a:buFont typeface="Arial"/>
                        <a:buChar char="•"/>
                      </a:pPr>
                      <a:r>
                        <a:rPr lang="en-US" sz="1200"/>
                        <a:t>Standard definition and high definition video output supported</a:t>
                      </a:r>
                    </a:p>
                  </a:txBody>
                  <a:tcPr marL="0" marR="0" marT="0" marB="0" anchor="ctr"/>
                </a:tc>
              </a:tr>
              <a:tr h="819843">
                <a:tc>
                  <a:txBody>
                    <a:bodyPr/>
                    <a:lstStyle/>
                    <a:p>
                      <a:pPr algn="ctr"/>
                      <a:r>
                        <a:rPr lang="en-US" sz="1200" dirty="0"/>
                        <a:t>Audio</a:t>
                      </a:r>
                    </a:p>
                  </a:txBody>
                  <a:tcPr marL="0" marR="0" marT="0" marB="0" anchor="ctr"/>
                </a:tc>
                <a:tc>
                  <a:txBody>
                    <a:bodyPr/>
                    <a:lstStyle/>
                    <a:p>
                      <a:pPr>
                        <a:buFont typeface="Arial"/>
                        <a:buChar char="•"/>
                      </a:pPr>
                      <a:r>
                        <a:rPr lang="en-US" sz="1200" dirty="0"/>
                        <a:t>Multichannel surround sound output</a:t>
                      </a:r>
                    </a:p>
                    <a:p>
                      <a:pPr>
                        <a:buFont typeface="Arial"/>
                        <a:buChar char="•"/>
                      </a:pPr>
                      <a:r>
                        <a:rPr lang="en-US" sz="1200" dirty="0"/>
                        <a:t>Supports 48 KHz 16-bit audio</a:t>
                      </a:r>
                    </a:p>
                    <a:p>
                      <a:pPr>
                        <a:buFont typeface="Arial"/>
                        <a:buChar char="•"/>
                      </a:pPr>
                      <a:r>
                        <a:rPr lang="en-US" sz="1200" dirty="0"/>
                        <a:t>320 independent decompression channels</a:t>
                      </a:r>
                    </a:p>
                    <a:p>
                      <a:pPr>
                        <a:buFont typeface="Arial"/>
                        <a:buChar char="•"/>
                      </a:pPr>
                      <a:r>
                        <a:rPr lang="en-US" sz="1200" dirty="0"/>
                        <a:t>32-bit audio processing</a:t>
                      </a:r>
                    </a:p>
                    <a:p>
                      <a:pPr>
                        <a:buFont typeface="Arial"/>
                        <a:buChar char="•"/>
                      </a:pPr>
                      <a:r>
                        <a:rPr lang="en-US" sz="1200" dirty="0"/>
                        <a:t>Over 256 audio channels</a:t>
                      </a:r>
                    </a:p>
                  </a:txBody>
                  <a:tcPr marL="0" marR="0" marT="0" marB="0" anchor="ctr"/>
                </a:tc>
              </a:tr>
              <a:tr h="163969">
                <a:tc>
                  <a:txBody>
                    <a:bodyPr/>
                    <a:lstStyle/>
                    <a:p>
                      <a:pPr algn="ctr"/>
                      <a:r>
                        <a:rPr lang="en-US" sz="1200" dirty="0"/>
                        <a:t>System Orientation</a:t>
                      </a:r>
                    </a:p>
                  </a:txBody>
                  <a:tcPr marL="0" marR="0" marT="0" marB="0" anchor="ctr"/>
                </a:tc>
                <a:tc>
                  <a:txBody>
                    <a:bodyPr/>
                    <a:lstStyle/>
                    <a:p>
                      <a:pPr>
                        <a:buFont typeface="Arial"/>
                        <a:buChar char="•"/>
                      </a:pPr>
                      <a:r>
                        <a:rPr lang="en-US" sz="1200"/>
                        <a:t>Stands vertically or horizontally</a:t>
                      </a:r>
                    </a:p>
                  </a:txBody>
                  <a:tcPr marL="0" marR="0" marT="0" marB="0" anchor="ctr"/>
                </a:tc>
              </a:tr>
              <a:tr h="327937">
                <a:tc>
                  <a:txBody>
                    <a:bodyPr/>
                    <a:lstStyle/>
                    <a:p>
                      <a:pPr algn="ctr"/>
                      <a:r>
                        <a:rPr lang="en-US" sz="1200" dirty="0"/>
                        <a:t>Customizable Face Plates</a:t>
                      </a:r>
                    </a:p>
                  </a:txBody>
                  <a:tcPr marL="0" marR="0" marT="0" marB="0" anchor="ctr">
                    <a:solidFill>
                      <a:schemeClr val="bg1"/>
                    </a:solidFill>
                  </a:tcPr>
                </a:tc>
                <a:tc>
                  <a:txBody>
                    <a:bodyPr/>
                    <a:lstStyle/>
                    <a:p>
                      <a:pPr>
                        <a:buFont typeface="Arial"/>
                        <a:buChar char="•"/>
                      </a:pPr>
                      <a:r>
                        <a:rPr lang="en-US" sz="1200" dirty="0"/>
                        <a:t>Interchangeable to personalize the console</a:t>
                      </a:r>
                    </a:p>
                  </a:txBody>
                  <a:tcPr marL="0" marR="0" marT="0" marB="0" anchor="ctr"/>
                </a:tc>
              </a:tr>
            </a:tbl>
          </a:graphicData>
        </a:graphic>
      </p:graphicFrame>
    </p:spTree>
    <p:extLst>
      <p:ext uri="{BB962C8B-B14F-4D97-AF65-F5344CB8AC3E}">
        <p14:creationId xmlns:p14="http://schemas.microsoft.com/office/powerpoint/2010/main" val="280378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Microsoft Xbox Kinect</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81</a:t>
            </a:fld>
            <a:endParaRPr lang="zh-TW" altLang="en-US"/>
          </a:p>
        </p:txBody>
      </p:sp>
      <p:sp>
        <p:nvSpPr>
          <p:cNvPr id="6" name="矩形 5"/>
          <p:cNvSpPr/>
          <p:nvPr/>
        </p:nvSpPr>
        <p:spPr>
          <a:xfrm>
            <a:off x="330796" y="2852936"/>
            <a:ext cx="8568952" cy="3416320"/>
          </a:xfrm>
          <a:prstGeom prst="rect">
            <a:avLst/>
          </a:prstGeom>
        </p:spPr>
        <p:txBody>
          <a:bodyPr wrap="square">
            <a:spAutoFit/>
          </a:bodyPr>
          <a:lstStyle/>
          <a:p>
            <a:r>
              <a:rPr lang="en-US" altLang="zh-TW" dirty="0"/>
              <a:t>Kinect is a motion sensing input device by Microsoft for the Xbox 360 video game console and Windows PCs. Based around a webcam-style add-on peripheral for the Xbox 360 console, it enables users to control and interact with the Xbox 360 without the need to touch a game controller, through a natural user interface using gestures and spoken commands. The project is aimed at broadening the Xbox 360's audience beyond its typical gamer base. Kinect competes with the Wii Remote Plus and PlayStation Move with PlayStation Eye motion controllers for the Wii and PlayStation 3 home consoles, respectively. A version for Windows was released on February 1, 2012.</a:t>
            </a:r>
          </a:p>
          <a:p>
            <a:r>
              <a:rPr lang="en-US" altLang="zh-TW" dirty="0"/>
              <a:t>Microsoft released a non-commercial Kinect software development kit for Windows 7 on June 16, 2011, with a commercial version following at a later date. This SDK will allow .NET developers to write </a:t>
            </a:r>
            <a:r>
              <a:rPr lang="en-US" altLang="zh-TW" dirty="0" err="1"/>
              <a:t>Kinecting</a:t>
            </a:r>
            <a:r>
              <a:rPr lang="en-US" altLang="zh-TW" dirty="0"/>
              <a:t> apps in C++/CLI, C#, or Visual Basic .NET.</a:t>
            </a:r>
          </a:p>
        </p:txBody>
      </p:sp>
      <p:pic>
        <p:nvPicPr>
          <p:cNvPr id="10" name="Picture 3" descr="C:\Users\tantofish\Desktop\12_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7" b="98705" l="0" r="100000">
                        <a14:foregroundMark x1="5915" y1="15936" x2="18297" y2="10458"/>
                        <a14:foregroundMark x1="18297" y1="10458" x2="56625" y2="13745"/>
                        <a14:foregroundMark x1="56940" y1="13745" x2="56230" y2="61952"/>
                        <a14:foregroundMark x1="56230" y1="61952" x2="18691" y2="65737"/>
                        <a14:foregroundMark x1="19006" y1="65936" x2="6861" y2="61653"/>
                        <a14:foregroundMark x1="6861" y1="61653" x2="6625" y2="18028"/>
                        <a14:foregroundMark x1="8675" y1="24900" x2="33517" y2="30677"/>
                        <a14:foregroundMark x1="20741" y1="58367" x2="41404" y2="45319"/>
                        <a14:foregroundMark x1="45741" y1="46514" x2="37855" y2="53386"/>
                        <a14:foregroundMark x1="19006" y1="67430" x2="29968" y2="66434"/>
                        <a14:foregroundMark x1="62224" y1="29482" x2="76341" y2="29183"/>
                        <a14:foregroundMark x1="76341" y1="29482" x2="76498" y2="55777"/>
                        <a14:foregroundMark x1="76498" y1="55976" x2="62224" y2="55578"/>
                        <a14:foregroundMark x1="62224" y1="55578" x2="61514" y2="29880"/>
                        <a14:foregroundMark x1="67666" y1="37550" x2="68218" y2="52888"/>
                        <a14:foregroundMark x1="85331" y1="23008" x2="86672" y2="60757"/>
                        <a14:foregroundMark x1="21136" y1="29482" x2="30836" y2="53187"/>
                        <a14:foregroundMark x1="27287" y1="82072" x2="41562" y2="77390"/>
                        <a14:foregroundMark x1="52129" y1="75000" x2="84543" y2="70518"/>
                        <a14:foregroundMark x1="75000" y1="79482" x2="64511" y2="80179"/>
                        <a14:foregroundMark x1="37224" y1="64044" x2="37224" y2="65040"/>
                      </a14:backgroundRemoval>
                    </a14:imgEffect>
                  </a14:imgLayer>
                </a14:imgProps>
              </a:ext>
              <a:ext uri="{28A0092B-C50C-407E-A947-70E740481C1C}">
                <a14:useLocalDpi xmlns:a14="http://schemas.microsoft.com/office/drawing/2010/main" val="0"/>
              </a:ext>
            </a:extLst>
          </a:blip>
          <a:srcRect/>
          <a:stretch>
            <a:fillRect/>
          </a:stretch>
        </p:blipFill>
        <p:spPr bwMode="auto">
          <a:xfrm>
            <a:off x="827584" y="590347"/>
            <a:ext cx="3176098" cy="2514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antofish\Desktop\12_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333" y1="6266" x2="53167" y2="13033"/>
                        <a14:foregroundMark x1="62000" y1="97243" x2="62667" y2="86466"/>
                        <a14:foregroundMark x1="30667" y1="23810" x2="42833" y2="37594"/>
                        <a14:foregroundMark x1="58833" y1="97744" x2="62333" y2="97995"/>
                        <a14:foregroundMark x1="81500" y1="65414" x2="84500" y2="16792"/>
                        <a14:foregroundMark x1="72500" y1="33333" x2="74833" y2="35338"/>
                        <a14:foregroundMark x1="70500" y1="30827" x2="74333" y2="36090"/>
                        <a14:foregroundMark x1="47500" y1="39850" x2="27667" y2="30576"/>
                        <a14:foregroundMark x1="27500" y1="42356" x2="50167" y2="47619"/>
                        <a14:foregroundMark x1="6500" y1="60150" x2="55667" y2="58396"/>
                        <a14:foregroundMark x1="41500" y1="60401" x2="16500" y2="61153"/>
                        <a14:foregroundMark x1="7167" y1="60150" x2="6833" y2="5263"/>
                        <a14:foregroundMark x1="6333" y1="60401" x2="6333" y2="9524"/>
                        <a14:foregroundMark x1="90167" y1="9524" x2="96833" y2="38346"/>
                        <a14:foregroundMark x1="92167" y1="8521" x2="98833" y2="27569"/>
                        <a14:foregroundMark x1="85167" y1="5263" x2="99167" y2="6266"/>
                        <a14:foregroundMark x1="85000" y1="2256" x2="93333" y2="40852"/>
                        <a14:foregroundMark x1="96167" y1="38095" x2="99500" y2="24812"/>
                        <a14:foregroundMark x1="79000" y1="48872" x2="79000" y2="37093"/>
                        <a14:foregroundMark x1="86000" y1="35338" x2="83167" y2="53383"/>
                        <a14:foregroundMark x1="57833" y1="97995" x2="64833" y2="99248"/>
                      </a14:backgroundRemoval>
                    </a14:imgEffect>
                  </a14:imgLayer>
                </a14:imgProps>
              </a:ext>
              <a:ext uri="{28A0092B-C50C-407E-A947-70E740481C1C}">
                <a14:useLocalDpi xmlns:a14="http://schemas.microsoft.com/office/drawing/2010/main" val="0"/>
              </a:ext>
            </a:extLst>
          </a:blip>
          <a:srcRect/>
          <a:stretch>
            <a:fillRect/>
          </a:stretch>
        </p:blipFill>
        <p:spPr bwMode="auto">
          <a:xfrm>
            <a:off x="4860032" y="806840"/>
            <a:ext cx="3096344" cy="205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846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Microsoft Xbox Kinect Specs</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82</a:t>
            </a:fld>
            <a:endParaRPr lang="zh-TW" altLang="en-US"/>
          </a:p>
        </p:txBody>
      </p:sp>
      <p:sp>
        <p:nvSpPr>
          <p:cNvPr id="3" name="矩形 2"/>
          <p:cNvSpPr/>
          <p:nvPr/>
        </p:nvSpPr>
        <p:spPr>
          <a:xfrm>
            <a:off x="179512" y="692696"/>
            <a:ext cx="7992888" cy="5509200"/>
          </a:xfrm>
          <a:prstGeom prst="rect">
            <a:avLst/>
          </a:prstGeom>
        </p:spPr>
        <p:txBody>
          <a:bodyPr wrap="square">
            <a:spAutoFit/>
          </a:bodyPr>
          <a:lstStyle/>
          <a:p>
            <a:r>
              <a:rPr lang="en-US" altLang="zh-TW" sz="1600" b="1" dirty="0" smtClean="0">
                <a:solidFill>
                  <a:srgbClr val="FF0000"/>
                </a:solidFill>
              </a:rPr>
              <a:t>Sensor</a:t>
            </a:r>
            <a:r>
              <a:rPr lang="en-US" altLang="zh-TW" sz="1600" dirty="0"/>
              <a:t/>
            </a:r>
            <a:br>
              <a:rPr lang="en-US" altLang="zh-TW" sz="1600" dirty="0"/>
            </a:br>
            <a:r>
              <a:rPr lang="en-US" altLang="zh-TW" sz="1600" dirty="0" err="1"/>
              <a:t>Colour</a:t>
            </a:r>
            <a:r>
              <a:rPr lang="en-US" altLang="zh-TW" sz="1600" dirty="0"/>
              <a:t> and depth-sensing lenses</a:t>
            </a:r>
            <a:br>
              <a:rPr lang="en-US" altLang="zh-TW" sz="1600" dirty="0"/>
            </a:br>
            <a:r>
              <a:rPr lang="en-US" altLang="zh-TW" sz="1600" dirty="0"/>
              <a:t>Voice microphone array</a:t>
            </a:r>
            <a:br>
              <a:rPr lang="en-US" altLang="zh-TW" sz="1600" dirty="0"/>
            </a:br>
            <a:r>
              <a:rPr lang="en-US" altLang="zh-TW" sz="1600" dirty="0"/>
              <a:t>Tilt motor for sensor adjustment</a:t>
            </a:r>
            <a:br>
              <a:rPr lang="en-US" altLang="zh-TW" sz="1600" dirty="0"/>
            </a:br>
            <a:r>
              <a:rPr lang="en-US" altLang="zh-TW" sz="1600" dirty="0"/>
              <a:t>Fully compatible with existing Xbox 360 consoles</a:t>
            </a:r>
          </a:p>
          <a:p>
            <a:r>
              <a:rPr lang="en-US" altLang="zh-TW" sz="1600" b="1" dirty="0">
                <a:solidFill>
                  <a:srgbClr val="FF0000"/>
                </a:solidFill>
              </a:rPr>
              <a:t>Field of View</a:t>
            </a:r>
            <a:r>
              <a:rPr lang="en-US" altLang="zh-TW" sz="1600" dirty="0"/>
              <a:t/>
            </a:r>
            <a:br>
              <a:rPr lang="en-US" altLang="zh-TW" sz="1600" dirty="0"/>
            </a:br>
            <a:r>
              <a:rPr lang="en-US" altLang="zh-TW" sz="1600" dirty="0"/>
              <a:t>Horizontal field of view: 57 degrees</a:t>
            </a:r>
            <a:br>
              <a:rPr lang="en-US" altLang="zh-TW" sz="1600" dirty="0"/>
            </a:br>
            <a:r>
              <a:rPr lang="en-US" altLang="zh-TW" sz="1600" dirty="0"/>
              <a:t>Vertical field of view: 43 degrees</a:t>
            </a:r>
            <a:br>
              <a:rPr lang="en-US" altLang="zh-TW" sz="1600" dirty="0"/>
            </a:br>
            <a:r>
              <a:rPr lang="en-US" altLang="zh-TW" sz="1600" dirty="0"/>
              <a:t>Physical tilt range: ± 27 degrees</a:t>
            </a:r>
            <a:br>
              <a:rPr lang="en-US" altLang="zh-TW" sz="1600" dirty="0"/>
            </a:br>
            <a:r>
              <a:rPr lang="en-US" altLang="zh-TW" sz="1600" dirty="0"/>
              <a:t>Depth sensor range: 1.2m - 3.5m</a:t>
            </a:r>
          </a:p>
          <a:p>
            <a:r>
              <a:rPr lang="en-US" altLang="zh-TW" sz="1600" b="1" dirty="0">
                <a:solidFill>
                  <a:srgbClr val="FF0000"/>
                </a:solidFill>
              </a:rPr>
              <a:t>Data Streams</a:t>
            </a:r>
            <a:r>
              <a:rPr lang="en-US" altLang="zh-TW" sz="1600" dirty="0"/>
              <a:t/>
            </a:r>
            <a:br>
              <a:rPr lang="en-US" altLang="zh-TW" sz="1600" dirty="0"/>
            </a:br>
            <a:r>
              <a:rPr lang="en-US" altLang="zh-TW" sz="1600" dirty="0"/>
              <a:t>320×240 16-bit depth @ 30 frames/sec</a:t>
            </a:r>
            <a:br>
              <a:rPr lang="en-US" altLang="zh-TW" sz="1600" dirty="0"/>
            </a:br>
            <a:r>
              <a:rPr lang="en-US" altLang="zh-TW" sz="1600" dirty="0"/>
              <a:t>640×480 32-bit </a:t>
            </a:r>
            <a:r>
              <a:rPr lang="en-US" altLang="zh-TW" sz="1600" dirty="0" err="1"/>
              <a:t>colour</a:t>
            </a:r>
            <a:r>
              <a:rPr lang="en-US" altLang="zh-TW" sz="1600" dirty="0"/>
              <a:t>@ 30 frames/sec</a:t>
            </a:r>
            <a:br>
              <a:rPr lang="en-US" altLang="zh-TW" sz="1600" dirty="0"/>
            </a:br>
            <a:r>
              <a:rPr lang="en-US" altLang="zh-TW" sz="1600" dirty="0"/>
              <a:t>16-bit audio @ 16 kHz</a:t>
            </a:r>
          </a:p>
          <a:p>
            <a:r>
              <a:rPr lang="en-US" altLang="zh-TW" sz="1600" b="1" dirty="0">
                <a:solidFill>
                  <a:srgbClr val="FF0000"/>
                </a:solidFill>
              </a:rPr>
              <a:t>Skeletal Tracking System</a:t>
            </a:r>
            <a:r>
              <a:rPr lang="en-US" altLang="zh-TW" sz="1600" dirty="0"/>
              <a:t/>
            </a:r>
            <a:br>
              <a:rPr lang="en-US" altLang="zh-TW" sz="1600" dirty="0"/>
            </a:br>
            <a:r>
              <a:rPr lang="en-US" altLang="zh-TW" sz="1600" dirty="0"/>
              <a:t>Tracks up to 6 people, including 2 active players</a:t>
            </a:r>
            <a:br>
              <a:rPr lang="en-US" altLang="zh-TW" sz="1600" dirty="0"/>
            </a:br>
            <a:r>
              <a:rPr lang="en-US" altLang="zh-TW" sz="1600" dirty="0"/>
              <a:t>Tracks 20 joints per active player</a:t>
            </a:r>
            <a:br>
              <a:rPr lang="en-US" altLang="zh-TW" sz="1600" dirty="0"/>
            </a:br>
            <a:r>
              <a:rPr lang="en-US" altLang="zh-TW" sz="1600" dirty="0"/>
              <a:t>Ability to map active players to Live Avatars</a:t>
            </a:r>
          </a:p>
          <a:p>
            <a:r>
              <a:rPr lang="en-US" altLang="zh-TW" sz="1600" b="1" dirty="0">
                <a:solidFill>
                  <a:srgbClr val="FF0000"/>
                </a:solidFill>
              </a:rPr>
              <a:t>Audio System</a:t>
            </a:r>
            <a:r>
              <a:rPr lang="en-US" altLang="zh-TW" sz="1600" dirty="0"/>
              <a:t/>
            </a:r>
            <a:br>
              <a:rPr lang="en-US" altLang="zh-TW" sz="1600" dirty="0"/>
            </a:br>
            <a:r>
              <a:rPr lang="en-US" altLang="zh-TW" sz="1600" dirty="0"/>
              <a:t>Live party chat and in-game voice chat (requires Xbox Live Gold Membership)</a:t>
            </a:r>
            <a:br>
              <a:rPr lang="en-US" altLang="zh-TW" sz="1600" dirty="0"/>
            </a:br>
            <a:r>
              <a:rPr lang="en-US" altLang="zh-TW" sz="1600" dirty="0"/>
              <a:t>Echo cancellation system enhances voice input</a:t>
            </a:r>
            <a:br>
              <a:rPr lang="en-US" altLang="zh-TW" sz="1600" dirty="0"/>
            </a:br>
            <a:r>
              <a:rPr lang="en-US" altLang="zh-TW" sz="1600" dirty="0"/>
              <a:t>Speech recognition in multiple</a:t>
            </a:r>
          </a:p>
        </p:txBody>
      </p:sp>
      <p:pic>
        <p:nvPicPr>
          <p:cNvPr id="11" name="Picture 2" descr="C:\Users\tantofish\Desktop\12_K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908720"/>
            <a:ext cx="3995936" cy="299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280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Microsoft Xbox Kinect</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83</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560160219"/>
              </p:ext>
            </p:extLst>
          </p:nvPr>
        </p:nvGraphicFramePr>
        <p:xfrm>
          <a:off x="251520" y="901677"/>
          <a:ext cx="8496944" cy="5335634"/>
        </p:xfrm>
        <a:graphic>
          <a:graphicData uri="http://schemas.openxmlformats.org/drawingml/2006/table">
            <a:tbl>
              <a:tblPr>
                <a:tableStyleId>{2D5ABB26-0587-4C30-8999-92F81FD0307C}</a:tableStyleId>
              </a:tblPr>
              <a:tblGrid>
                <a:gridCol w="4147677"/>
                <a:gridCol w="4349267"/>
              </a:tblGrid>
              <a:tr h="815739">
                <a:tc gridSpan="2">
                  <a:txBody>
                    <a:bodyPr/>
                    <a:lstStyle/>
                    <a:p>
                      <a:pPr algn="ctr"/>
                      <a:r>
                        <a:rPr lang="en-US" sz="2400" dirty="0">
                          <a:latin typeface="Comic Sans MS" pitchFamily="66" charset="0"/>
                        </a:rPr>
                        <a:t>Widely used in researches:</a:t>
                      </a:r>
                    </a:p>
                  </a:txBody>
                  <a:tcPr marL="59552" marR="59552" marT="29776" marB="29776" anchor="ctr"/>
                </a:tc>
                <a:tc hMerge="1">
                  <a:txBody>
                    <a:bodyPr/>
                    <a:lstStyle/>
                    <a:p>
                      <a:endParaRPr lang="zh-TW" altLang="en-US" sz="1200" dirty="0"/>
                    </a:p>
                  </a:txBody>
                  <a:tcPr marL="59552" marR="59552" marT="29776" marB="29776"/>
                </a:tc>
              </a:tr>
              <a:tr h="2116347">
                <a:tc>
                  <a:txBody>
                    <a:bodyPr/>
                    <a:lstStyle/>
                    <a:p>
                      <a:endParaRPr lang="zh-TW" altLang="en-US" sz="1400" dirty="0"/>
                    </a:p>
                  </a:txBody>
                  <a:tcPr marL="59552" marR="59552" marT="29776" marB="29776" anchor="ctr"/>
                </a:tc>
                <a:tc>
                  <a:txBody>
                    <a:bodyPr/>
                    <a:lstStyle/>
                    <a:p>
                      <a:r>
                        <a:rPr lang="en-US" sz="1400" dirty="0" err="1"/>
                        <a:t>Shahram</a:t>
                      </a:r>
                      <a:r>
                        <a:rPr lang="en-US" sz="1400" dirty="0"/>
                        <a:t> </a:t>
                      </a:r>
                      <a:r>
                        <a:rPr lang="en-US" sz="1400" dirty="0" err="1"/>
                        <a:t>Izadi</a:t>
                      </a:r>
                      <a:r>
                        <a:rPr lang="en-US" sz="1400" dirty="0"/>
                        <a:t>, David Kim, </a:t>
                      </a:r>
                      <a:r>
                        <a:rPr lang="en-US" sz="1400" dirty="0" err="1"/>
                        <a:t>Otmar</a:t>
                      </a:r>
                      <a:r>
                        <a:rPr lang="en-US" sz="1400" dirty="0"/>
                        <a:t> </a:t>
                      </a:r>
                      <a:r>
                        <a:rPr lang="en-US" sz="1400" dirty="0" err="1"/>
                        <a:t>Hilliges</a:t>
                      </a:r>
                      <a:r>
                        <a:rPr lang="en-US" sz="1400" dirty="0"/>
                        <a:t>, David </a:t>
                      </a:r>
                      <a:r>
                        <a:rPr lang="en-US" sz="1400" dirty="0" err="1"/>
                        <a:t>Molyneaux</a:t>
                      </a:r>
                      <a:r>
                        <a:rPr lang="en-US" sz="1400" dirty="0"/>
                        <a:t>, Richard </a:t>
                      </a:r>
                      <a:r>
                        <a:rPr lang="en-US" sz="1400" dirty="0" err="1"/>
                        <a:t>Newcombe</a:t>
                      </a:r>
                      <a:r>
                        <a:rPr lang="en-US" sz="1400" dirty="0"/>
                        <a:t>, </a:t>
                      </a:r>
                      <a:r>
                        <a:rPr lang="en-US" sz="1400" dirty="0" err="1"/>
                        <a:t>Pushmeet</a:t>
                      </a:r>
                      <a:r>
                        <a:rPr lang="en-US" sz="1400" dirty="0"/>
                        <a:t> </a:t>
                      </a:r>
                      <a:r>
                        <a:rPr lang="en-US" sz="1400" dirty="0" err="1"/>
                        <a:t>Kohli</a:t>
                      </a:r>
                      <a:r>
                        <a:rPr lang="en-US" sz="1400" dirty="0"/>
                        <a:t>, Jamie </a:t>
                      </a:r>
                      <a:r>
                        <a:rPr lang="en-US" sz="1400" dirty="0" err="1"/>
                        <a:t>Shotton</a:t>
                      </a:r>
                      <a:r>
                        <a:rPr lang="en-US" sz="1400" dirty="0"/>
                        <a:t>, Steve Hodges, Dustin Freeman, Andrew Davison, and Andrew </a:t>
                      </a:r>
                      <a:r>
                        <a:rPr lang="en-US" sz="1400" dirty="0" err="1"/>
                        <a:t>Fitzgibbon,</a:t>
                      </a:r>
                      <a:r>
                        <a:rPr lang="en-US" sz="1400" dirty="0" err="1">
                          <a:hlinkClick r:id="rId3"/>
                        </a:rPr>
                        <a:t>KinectFusion</a:t>
                      </a:r>
                      <a:r>
                        <a:rPr lang="en-US" sz="1400" dirty="0">
                          <a:hlinkClick r:id="rId3"/>
                        </a:rPr>
                        <a:t>: Real-time 3D Reconstruction and Interaction Using a Moving Depth Camera</a:t>
                      </a:r>
                      <a:r>
                        <a:rPr lang="en-US" sz="1400" dirty="0"/>
                        <a:t>, ACM Symposium on User Interface Software and Technology, October 2011</a:t>
                      </a:r>
                    </a:p>
                  </a:txBody>
                  <a:tcPr marL="59552" marR="59552" marT="29776" marB="29776" anchor="ctr"/>
                </a:tc>
              </a:tr>
              <a:tr h="240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t>REALTIME PERFORMANCE-BASED FACIAL ANIMATION</a:t>
                      </a:r>
                      <a:br>
                        <a:rPr lang="en-US" altLang="zh-TW" sz="1400" dirty="0" smtClean="0"/>
                      </a:br>
                      <a:r>
                        <a:rPr lang="en-US" altLang="zh-TW" sz="1400" dirty="0" err="1" smtClean="0"/>
                        <a:t>Thibaut</a:t>
                      </a:r>
                      <a:r>
                        <a:rPr lang="en-US" altLang="zh-TW" sz="1400" dirty="0" smtClean="0"/>
                        <a:t> Weise, </a:t>
                      </a:r>
                      <a:r>
                        <a:rPr lang="en-US" altLang="zh-TW" sz="1400" dirty="0" err="1" smtClean="0"/>
                        <a:t>Sofien</a:t>
                      </a:r>
                      <a:r>
                        <a:rPr lang="en-US" altLang="zh-TW" sz="1400" dirty="0" smtClean="0"/>
                        <a:t> </a:t>
                      </a:r>
                      <a:r>
                        <a:rPr lang="en-US" altLang="zh-TW" sz="1400" dirty="0" err="1" smtClean="0"/>
                        <a:t>Bouaziz</a:t>
                      </a:r>
                      <a:r>
                        <a:rPr lang="en-US" altLang="zh-TW" sz="1400" dirty="0" smtClean="0"/>
                        <a:t>, </a:t>
                      </a:r>
                      <a:r>
                        <a:rPr lang="en-US" altLang="zh-TW" sz="1400" dirty="0" err="1" smtClean="0"/>
                        <a:t>Hao</a:t>
                      </a:r>
                      <a:r>
                        <a:rPr lang="en-US" altLang="zh-TW" sz="1400" dirty="0" smtClean="0"/>
                        <a:t> Li, Mark </a:t>
                      </a:r>
                      <a:r>
                        <a:rPr lang="en-US" altLang="zh-TW" sz="1400" dirty="0" err="1" smtClean="0"/>
                        <a:t>Pauly</a:t>
                      </a:r>
                      <a:r>
                        <a:rPr lang="en-US" altLang="zh-TW" sz="1400" dirty="0" smtClean="0"/>
                        <a:t/>
                      </a:r>
                      <a:br>
                        <a:rPr lang="en-US" altLang="zh-TW" sz="1400" dirty="0" smtClean="0"/>
                      </a:br>
                      <a:r>
                        <a:rPr lang="en-US" altLang="zh-TW" sz="1400" dirty="0" smtClean="0"/>
                        <a:t>ACM Transactions on Graphics, Proceedings of the 38th ACM SIGGRAPH Conference and Exhibition 2011, 08/2011 -SIGGRAPH 2011[</a:t>
                      </a:r>
                      <a:r>
                        <a:rPr lang="en-US" altLang="zh-TW" sz="1400" dirty="0" smtClean="0">
                          <a:hlinkClick r:id="rId4"/>
                        </a:rPr>
                        <a:t>paper</a:t>
                      </a:r>
                      <a:r>
                        <a:rPr lang="en-US" altLang="zh-TW" sz="1400" dirty="0" smtClean="0"/>
                        <a:t>]  </a:t>
                      </a:r>
                      <a:r>
                        <a:rPr lang="en-US" altLang="zh-TW" sz="1400" dirty="0" smtClean="0">
                          <a:hlinkClick r:id="rId5"/>
                        </a:rPr>
                        <a:t>[video]</a:t>
                      </a:r>
                      <a:r>
                        <a:rPr lang="en-US" altLang="zh-TW" sz="1400" dirty="0" smtClean="0"/>
                        <a:t>   [</a:t>
                      </a:r>
                      <a:r>
                        <a:rPr lang="en-US" altLang="zh-TW" sz="1400" dirty="0" smtClean="0">
                          <a:hlinkClick r:id="rId6"/>
                        </a:rPr>
                        <a:t>fast forward</a:t>
                      </a:r>
                      <a:r>
                        <a:rPr lang="en-US" altLang="zh-TW" sz="1400" dirty="0" smtClean="0"/>
                        <a:t>]   [</a:t>
                      </a:r>
                      <a:r>
                        <a:rPr lang="en-US" altLang="zh-TW" sz="1400" dirty="0" err="1" smtClean="0">
                          <a:hlinkClick r:id="rId7"/>
                        </a:rPr>
                        <a:t>bibtex</a:t>
                      </a:r>
                      <a:r>
                        <a:rPr lang="en-US" altLang="zh-TW" sz="1400" dirty="0" smtClean="0"/>
                        <a:t>]</a:t>
                      </a:r>
                    </a:p>
                    <a:p>
                      <a:endParaRPr lang="zh-TW" altLang="en-US" sz="1400" dirty="0"/>
                    </a:p>
                  </a:txBody>
                  <a:tcPr marL="59552" marR="59552" marT="29776" marB="29776" anchor="ctr"/>
                </a:tc>
                <a:tc>
                  <a:txBody>
                    <a:bodyPr/>
                    <a:lstStyle/>
                    <a:p>
                      <a:endParaRPr lang="en-US" sz="1400" dirty="0"/>
                    </a:p>
                  </a:txBody>
                  <a:tcPr marL="59552" marR="59552" marT="29776" marB="29776" anchor="ctr"/>
                </a:tc>
              </a:tr>
            </a:tbl>
          </a:graphicData>
        </a:graphic>
      </p:graphicFrame>
      <p:pic>
        <p:nvPicPr>
          <p:cNvPr id="98305" name="Picture 1" descr="http://graphics.csie.ntu.edu.tw/~ming/courses/rg/pages2012/supplement/12_K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656" y="1616994"/>
            <a:ext cx="2880320" cy="2282221"/>
          </a:xfrm>
          <a:prstGeom prst="rect">
            <a:avLst/>
          </a:prstGeom>
          <a:noFill/>
          <a:extLst>
            <a:ext uri="{909E8E84-426E-40DD-AFC4-6F175D3DCCD1}">
              <a14:hiddenFill xmlns:a14="http://schemas.microsoft.com/office/drawing/2010/main">
                <a:solidFill>
                  <a:srgbClr val="FFFFFF"/>
                </a:solidFill>
              </a14:hiddenFill>
            </a:ext>
          </a:extLst>
        </p:spPr>
      </p:pic>
      <p:pic>
        <p:nvPicPr>
          <p:cNvPr id="98306" name="Picture 2" descr="http://graphics.csie.ntu.edu.tw/~ming/courses/rg/pages2012/supplement/12_K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6720" y="4077072"/>
            <a:ext cx="2942778" cy="233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4842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Microsoft Xbox Kinect</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84</a:t>
            </a:fld>
            <a:endParaRPr lang="zh-TW" altLang="en-US"/>
          </a:p>
        </p:txBody>
      </p:sp>
      <p:pic>
        <p:nvPicPr>
          <p:cNvPr id="8" name="Picture 3" descr="http://graphics.csie.ntu.edu.tw/~ming/courses/rg/pages2012/supplement/12_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01" y="2852936"/>
            <a:ext cx="8728818" cy="18688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graphics.csie.ntu.edu.tw/~ming/courses/rg/pages2012/supplement/12_K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910" y="4869160"/>
            <a:ext cx="73152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graphics.csie.ntu.edu.tw/~ming/courses/rg/pages2012/supplement/12_K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786852"/>
            <a:ext cx="3008958" cy="2086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graphics.csie.ntu.edu.tw/~ming/courses/rg/pages2012/supplement/12_K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773" y="836712"/>
            <a:ext cx="2546016" cy="203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1252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latin typeface="Comic Sans MS" pitchFamily="66" charset="0"/>
              </a:rPr>
              <a:t>Sony </a:t>
            </a:r>
            <a:r>
              <a:rPr lang="en-US" altLang="zh-TW" dirty="0" smtClean="0">
                <a:latin typeface="Comic Sans MS" pitchFamily="66" charset="0"/>
              </a:rPr>
              <a:t>PlayStation 3,4</a:t>
            </a:r>
            <a:endParaRPr lang="zh-TW" altLang="en-US" dirty="0"/>
          </a:p>
        </p:txBody>
      </p:sp>
      <p:sp>
        <p:nvSpPr>
          <p:cNvPr id="3" name="Content Placeholder 2"/>
          <p:cNvSpPr>
            <a:spLocks noGrp="1"/>
          </p:cNvSpPr>
          <p:nvPr>
            <p:ph idx="1"/>
          </p:nvPr>
        </p:nvSpPr>
        <p:spPr/>
        <p:txBody>
          <a:bodyPr/>
          <a:lstStyle/>
          <a:p>
            <a:r>
              <a:rPr lang="en-US" altLang="zh-TW" dirty="0" smtClean="0"/>
              <a:t>Sony has to sell its PC/NB and TV division in 2013/2014</a:t>
            </a:r>
          </a:p>
          <a:p>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85</a:t>
            </a:fld>
            <a:endParaRPr lang="zh-TW" altLang="en-US"/>
          </a:p>
        </p:txBody>
      </p:sp>
    </p:spTree>
    <p:extLst>
      <p:ext uri="{BB962C8B-B14F-4D97-AF65-F5344CB8AC3E}">
        <p14:creationId xmlns:p14="http://schemas.microsoft.com/office/powerpoint/2010/main" val="11063433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Sony PlayStation 3</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86</a:t>
            </a:fld>
            <a:endParaRPr lang="zh-TW" altLang="en-US"/>
          </a:p>
        </p:txBody>
      </p:sp>
      <p:pic>
        <p:nvPicPr>
          <p:cNvPr id="99330" name="Picture 2" descr="C:\Users\tantofish\Desktop\12_PS3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836712"/>
            <a:ext cx="3518638" cy="2814910"/>
          </a:xfrm>
          <a:prstGeom prst="rect">
            <a:avLst/>
          </a:prstGeom>
          <a:noFill/>
          <a:extLst>
            <a:ext uri="{909E8E84-426E-40DD-AFC4-6F175D3DCCD1}">
              <a14:hiddenFill xmlns:a14="http://schemas.microsoft.com/office/drawing/2010/main">
                <a:solidFill>
                  <a:srgbClr val="FFFFFF"/>
                </a:solidFill>
              </a14:hiddenFill>
            </a:ext>
          </a:extLst>
        </p:spPr>
      </p:pic>
      <p:sp>
        <p:nvSpPr>
          <p:cNvPr id="10" name="內容版面配置區 2"/>
          <p:cNvSpPr>
            <a:spLocks noGrp="1"/>
          </p:cNvSpPr>
          <p:nvPr>
            <p:ph idx="1"/>
          </p:nvPr>
        </p:nvSpPr>
        <p:spPr>
          <a:xfrm>
            <a:off x="251520" y="798637"/>
            <a:ext cx="4896544" cy="3134419"/>
          </a:xfrm>
        </p:spPr>
        <p:txBody>
          <a:bodyPr>
            <a:normAutofit fontScale="62500" lnSpcReduction="20000"/>
          </a:bodyPr>
          <a:lstStyle/>
          <a:p>
            <a:pPr marL="0" indent="0" algn="just">
              <a:buNone/>
            </a:pPr>
            <a:r>
              <a:rPr lang="en-US" altLang="zh-TW" dirty="0"/>
              <a:t>PlayStation 3 slim (PS3 CECH-2000 model) is the revamped version of Sony's seventh generation video game console - PS3, which was launched by Sony Computer Entertainment in 2009. Other than the new sleek design, these PS3 slim console also boasts of potent mix of new (such as the removable hard drive) and old features (such as online gaming, a high-definition optical disc format and Blu-ray Disc technology), which make gaming easier and interesting. </a:t>
            </a:r>
            <a:endParaRPr lang="zh-TW" altLang="en-US" dirty="0"/>
          </a:p>
        </p:txBody>
      </p:sp>
      <p:sp>
        <p:nvSpPr>
          <p:cNvPr id="11" name="內容版面配置區 2"/>
          <p:cNvSpPr txBox="1">
            <a:spLocks/>
          </p:cNvSpPr>
          <p:nvPr/>
        </p:nvSpPr>
        <p:spPr>
          <a:xfrm>
            <a:off x="251520" y="3787130"/>
            <a:ext cx="8229600" cy="295232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altLang="zh-TW" dirty="0" smtClean="0"/>
              <a:t>While the first two consoles of these series were armed with 120GB and 250GB HDD, they were eventually discontinued to make way for the two existing models - the 160GB slim and the 320GB slim in 2010. (The 320GB PS3 slim though, is only available as a part of the PS3 bundle.) As with their predecessors, both models come with a Blu-ray drive which can be used for multimedia purposes as well. Some of the most popular PS3 games include Medal of Honor - Frontline, Far Cry 2, Demon's Souls, MAG, </a:t>
            </a:r>
            <a:r>
              <a:rPr lang="en-US" altLang="zh-TW" dirty="0" err="1" smtClean="0"/>
              <a:t>inFamous</a:t>
            </a:r>
            <a:r>
              <a:rPr lang="en-US" altLang="zh-TW" dirty="0" smtClean="0"/>
              <a:t>, Resident Evil, Kill Zone 2, etc. At the same time, the addition of PlayStation Move which facilitates motion gaming has also added to the popularity of PS3 slim console.</a:t>
            </a:r>
            <a:endParaRPr lang="zh-TW" altLang="en-US" dirty="0"/>
          </a:p>
        </p:txBody>
      </p:sp>
    </p:spTree>
    <p:extLst>
      <p:ext uri="{BB962C8B-B14F-4D97-AF65-F5344CB8AC3E}">
        <p14:creationId xmlns:p14="http://schemas.microsoft.com/office/powerpoint/2010/main" val="1421879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87</a:t>
            </a:fld>
            <a:endParaRPr lang="zh-TW" altLang="en-US"/>
          </a:p>
        </p:txBody>
      </p:sp>
      <p:sp>
        <p:nvSpPr>
          <p:cNvPr id="6" name="內容版面配置區 5"/>
          <p:cNvSpPr>
            <a:spLocks noGrp="1"/>
          </p:cNvSpPr>
          <p:nvPr>
            <p:ph idx="1"/>
          </p:nvPr>
        </p:nvSpPr>
        <p:spPr>
          <a:xfrm>
            <a:off x="179512" y="692696"/>
            <a:ext cx="4320480" cy="6048672"/>
          </a:xfrm>
        </p:spPr>
        <p:txBody>
          <a:bodyPr>
            <a:noAutofit/>
          </a:bodyPr>
          <a:lstStyle/>
          <a:p>
            <a:pPr marL="0" indent="0">
              <a:buNone/>
            </a:pPr>
            <a:r>
              <a:rPr lang="en-US" altLang="zh-TW" sz="1100" b="1" dirty="0" err="1" smtClean="0"/>
              <a:t>CPU:</a:t>
            </a:r>
            <a:r>
              <a:rPr lang="en-US" altLang="zh-TW" sz="1100" dirty="0" err="1" smtClean="0"/>
              <a:t>Cell</a:t>
            </a:r>
            <a:r>
              <a:rPr lang="en-US" altLang="zh-TW" sz="1100" dirty="0" smtClean="0"/>
              <a:t> </a:t>
            </a:r>
            <a:r>
              <a:rPr lang="en-US" altLang="zh-TW" sz="1100" dirty="0"/>
              <a:t>Processor</a:t>
            </a:r>
          </a:p>
          <a:p>
            <a:pPr marL="0" indent="0">
              <a:buNone/>
            </a:pPr>
            <a:r>
              <a:rPr lang="en-US" altLang="zh-TW" sz="1100" dirty="0"/>
              <a:t>PowerPC-base Core @3.2GHz</a:t>
            </a:r>
          </a:p>
          <a:p>
            <a:pPr marL="0" indent="0">
              <a:buNone/>
            </a:pPr>
            <a:r>
              <a:rPr lang="en-US" altLang="zh-TW" sz="1100" dirty="0"/>
              <a:t>1 VMX vector unit per core</a:t>
            </a:r>
          </a:p>
          <a:p>
            <a:pPr marL="0" indent="0">
              <a:buNone/>
            </a:pPr>
            <a:r>
              <a:rPr lang="en-US" altLang="zh-TW" sz="1100" dirty="0"/>
              <a:t>512KB L2 cache</a:t>
            </a:r>
          </a:p>
          <a:p>
            <a:pPr marL="0" indent="0">
              <a:buNone/>
            </a:pPr>
            <a:r>
              <a:rPr lang="en-US" altLang="zh-TW" sz="1100" dirty="0"/>
              <a:t>7 x SPE @3.2GHz</a:t>
            </a:r>
          </a:p>
          <a:p>
            <a:pPr marL="0" indent="0">
              <a:buNone/>
            </a:pPr>
            <a:r>
              <a:rPr lang="en-US" altLang="zh-TW" sz="1100" dirty="0"/>
              <a:t>7 x 128b 128 SIMD GPRs</a:t>
            </a:r>
          </a:p>
          <a:p>
            <a:pPr marL="0" indent="0">
              <a:buNone/>
            </a:pPr>
            <a:r>
              <a:rPr lang="en-US" altLang="zh-TW" sz="1100" dirty="0"/>
              <a:t>7 x 256KB SRAM for SPE</a:t>
            </a:r>
          </a:p>
          <a:p>
            <a:pPr marL="0" indent="0">
              <a:buNone/>
            </a:pPr>
            <a:r>
              <a:rPr lang="en-US" altLang="zh-TW" sz="1100" dirty="0"/>
              <a:t>* 1 of 8 SPEs reserved for redundancy total floating point performance: 218 GFLOPS</a:t>
            </a:r>
          </a:p>
          <a:p>
            <a:pPr marL="0" indent="0">
              <a:buNone/>
            </a:pPr>
            <a:r>
              <a:rPr lang="en-US" altLang="zh-TW" sz="1100" b="1" dirty="0"/>
              <a:t>GPU:</a:t>
            </a:r>
            <a:r>
              <a:rPr lang="en-US" altLang="zh-TW" sz="1100" dirty="0"/>
              <a:t>RSX @550MHz</a:t>
            </a:r>
          </a:p>
          <a:p>
            <a:pPr marL="0" indent="0">
              <a:buNone/>
            </a:pPr>
            <a:r>
              <a:rPr lang="en-US" altLang="zh-TW" sz="1100" dirty="0"/>
              <a:t>1.8 TFLOPS floating point performance</a:t>
            </a:r>
          </a:p>
          <a:p>
            <a:pPr marL="0" indent="0">
              <a:buNone/>
            </a:pPr>
            <a:r>
              <a:rPr lang="en-US" altLang="zh-TW" sz="1100" dirty="0"/>
              <a:t>Full HD (up to 1080p) x 2 channels</a:t>
            </a:r>
          </a:p>
          <a:p>
            <a:pPr marL="0" indent="0">
              <a:buNone/>
            </a:pPr>
            <a:r>
              <a:rPr lang="en-US" altLang="zh-TW" sz="1100" dirty="0"/>
              <a:t>Multi-way programmable parallel floating point </a:t>
            </a:r>
            <a:r>
              <a:rPr lang="en-US" altLang="zh-TW" sz="1100" dirty="0" err="1"/>
              <a:t>shader</a:t>
            </a:r>
            <a:r>
              <a:rPr lang="en-US" altLang="zh-TW" sz="1100" dirty="0"/>
              <a:t> pipelines</a:t>
            </a:r>
          </a:p>
          <a:p>
            <a:pPr marL="0" indent="0">
              <a:buNone/>
            </a:pPr>
            <a:r>
              <a:rPr lang="en-US" altLang="zh-TW" sz="1100" b="1" dirty="0" err="1"/>
              <a:t>Sound:</a:t>
            </a:r>
            <a:r>
              <a:rPr lang="en-US" altLang="zh-TW" sz="1100" dirty="0" err="1"/>
              <a:t>Dolby</a:t>
            </a:r>
            <a:r>
              <a:rPr lang="en-US" altLang="zh-TW" sz="1100" dirty="0"/>
              <a:t> 5.1ch, DTS, LPCM, etc. (Cell-base processing)</a:t>
            </a:r>
          </a:p>
          <a:p>
            <a:pPr marL="0" indent="0">
              <a:buNone/>
            </a:pPr>
            <a:r>
              <a:rPr lang="en-US" altLang="zh-TW" sz="1100" b="1" dirty="0"/>
              <a:t>Memory:</a:t>
            </a:r>
            <a:endParaRPr lang="en-US" altLang="zh-TW" sz="1100" dirty="0"/>
          </a:p>
          <a:p>
            <a:pPr marL="0" indent="0">
              <a:buNone/>
            </a:pPr>
            <a:r>
              <a:rPr lang="en-US" altLang="zh-TW" sz="1100" dirty="0"/>
              <a:t>256MB XDR Main RAM @3.2GHz</a:t>
            </a:r>
          </a:p>
          <a:p>
            <a:pPr marL="0" indent="0">
              <a:buNone/>
            </a:pPr>
            <a:r>
              <a:rPr lang="en-US" altLang="zh-TW" sz="1100" dirty="0"/>
              <a:t>256MB GDDR3 VRAM @700MHz</a:t>
            </a:r>
          </a:p>
          <a:p>
            <a:pPr marL="0" indent="0">
              <a:buNone/>
            </a:pPr>
            <a:r>
              <a:rPr lang="en-US" altLang="zh-TW" sz="1100" b="1" dirty="0"/>
              <a:t>System Bandwidth:</a:t>
            </a:r>
            <a:endParaRPr lang="en-US" altLang="zh-TW" sz="1100" dirty="0"/>
          </a:p>
          <a:p>
            <a:pPr marL="0" indent="0">
              <a:buNone/>
            </a:pPr>
            <a:r>
              <a:rPr lang="en-US" altLang="zh-TW" sz="1100" dirty="0"/>
              <a:t>Main RAM: 25.6GB/s</a:t>
            </a:r>
          </a:p>
          <a:p>
            <a:pPr marL="0" indent="0">
              <a:buNone/>
            </a:pPr>
            <a:r>
              <a:rPr lang="en-US" altLang="zh-TW" sz="1100" dirty="0"/>
              <a:t>VRAM: 22.4GB/s</a:t>
            </a:r>
          </a:p>
          <a:p>
            <a:pPr marL="0" indent="0">
              <a:buNone/>
            </a:pPr>
            <a:r>
              <a:rPr lang="en-US" altLang="zh-TW" sz="1100" dirty="0"/>
              <a:t>RSX: 20GB/s (write) + 15GB/s (read)</a:t>
            </a:r>
          </a:p>
          <a:p>
            <a:pPr marL="0" indent="0">
              <a:buNone/>
            </a:pPr>
            <a:r>
              <a:rPr lang="en-US" altLang="zh-TW" sz="1100" dirty="0"/>
              <a:t>SB: 2.5GB/s (write) + 2.5GB/s (read)</a:t>
            </a:r>
          </a:p>
          <a:p>
            <a:pPr marL="0" indent="0">
              <a:buNone/>
            </a:pPr>
            <a:r>
              <a:rPr lang="en-US" altLang="zh-TW" sz="1100" b="1" dirty="0"/>
              <a:t>System Floating Point Performance:</a:t>
            </a:r>
            <a:r>
              <a:rPr lang="en-US" altLang="zh-TW" sz="1100" dirty="0"/>
              <a:t>2 TFLOPS</a:t>
            </a:r>
          </a:p>
          <a:p>
            <a:pPr marL="0" indent="0">
              <a:buNone/>
            </a:pPr>
            <a:r>
              <a:rPr lang="en-US" altLang="zh-TW" sz="1100" b="1" dirty="0"/>
              <a:t>Storage:</a:t>
            </a:r>
            <a:endParaRPr lang="en-US" altLang="zh-TW" sz="1100" dirty="0"/>
          </a:p>
          <a:p>
            <a:pPr marL="0" indent="0">
              <a:buNone/>
            </a:pPr>
            <a:r>
              <a:rPr lang="en-US" altLang="zh-TW" sz="1100" dirty="0"/>
              <a:t>HDD</a:t>
            </a:r>
          </a:p>
          <a:p>
            <a:pPr marL="0" indent="0">
              <a:buNone/>
            </a:pPr>
            <a:r>
              <a:rPr lang="en-US" altLang="zh-TW" sz="1100" dirty="0"/>
              <a:t>Detachable 2.5" HDD slot x 1</a:t>
            </a:r>
          </a:p>
          <a:p>
            <a:pPr marL="0" indent="0">
              <a:buNone/>
            </a:pPr>
            <a:r>
              <a:rPr lang="en-US" altLang="zh-TW" sz="1100" b="1" dirty="0" smtClean="0"/>
              <a:t>I/O:</a:t>
            </a:r>
            <a:endParaRPr lang="en-US" altLang="zh-TW" sz="1100" dirty="0" smtClean="0"/>
          </a:p>
          <a:p>
            <a:pPr marL="0" indent="0">
              <a:buNone/>
            </a:pPr>
            <a:r>
              <a:rPr lang="en-US" altLang="zh-TW" sz="1100" b="1" dirty="0" err="1" smtClean="0"/>
              <a:t>USB:</a:t>
            </a:r>
            <a:r>
              <a:rPr lang="en-US" altLang="zh-TW" sz="1100" dirty="0" err="1" smtClean="0"/>
              <a:t>Front</a:t>
            </a:r>
            <a:r>
              <a:rPr lang="en-US" altLang="zh-TW" sz="1100" dirty="0" smtClean="0"/>
              <a:t> x 4, Rear x 2 (USB2.0)</a:t>
            </a:r>
          </a:p>
          <a:p>
            <a:pPr marL="0" indent="0">
              <a:buNone/>
            </a:pPr>
            <a:r>
              <a:rPr lang="en-US" altLang="zh-TW" sz="1100" b="1" dirty="0" smtClean="0"/>
              <a:t>Memory </a:t>
            </a:r>
            <a:r>
              <a:rPr lang="en-US" altLang="zh-TW" sz="1100" b="1" dirty="0" err="1" smtClean="0"/>
              <a:t>Stick:</a:t>
            </a:r>
            <a:r>
              <a:rPr lang="en-US" altLang="zh-TW" sz="1100" dirty="0" err="1" smtClean="0"/>
              <a:t>standard</a:t>
            </a:r>
            <a:r>
              <a:rPr lang="en-US" altLang="zh-TW" sz="1100" dirty="0" smtClean="0"/>
              <a:t>/Duo, PRO x 1</a:t>
            </a:r>
          </a:p>
          <a:p>
            <a:pPr marL="0" indent="0">
              <a:buNone/>
            </a:pPr>
            <a:r>
              <a:rPr lang="en-US" altLang="zh-TW" sz="1100" b="1" dirty="0" err="1" smtClean="0"/>
              <a:t>SD:</a:t>
            </a:r>
            <a:r>
              <a:rPr lang="en-US" altLang="zh-TW" sz="1100" dirty="0" err="1" smtClean="0"/>
              <a:t>standard</a:t>
            </a:r>
            <a:r>
              <a:rPr lang="en-US" altLang="zh-TW" sz="1100" dirty="0" smtClean="0"/>
              <a:t>/mini x 1</a:t>
            </a:r>
          </a:p>
          <a:p>
            <a:pPr marL="0" indent="0">
              <a:buNone/>
            </a:pPr>
            <a:endParaRPr lang="en-US" altLang="zh-TW" sz="1100" dirty="0" smtClean="0"/>
          </a:p>
          <a:p>
            <a:pPr marL="0" indent="0">
              <a:buNone/>
            </a:pPr>
            <a:endParaRPr lang="zh-TW" altLang="en-US" sz="1100" dirty="0"/>
          </a:p>
        </p:txBody>
      </p:sp>
      <p:sp>
        <p:nvSpPr>
          <p:cNvPr id="7"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Sony PlayStation 3 Specs</a:t>
            </a:r>
            <a:endParaRPr lang="zh-TW" altLang="en-US" dirty="0">
              <a:latin typeface="Comic Sans MS" pitchFamily="66" charset="0"/>
            </a:endParaRPr>
          </a:p>
        </p:txBody>
      </p:sp>
      <p:sp>
        <p:nvSpPr>
          <p:cNvPr id="8" name="內容版面配置區 5"/>
          <p:cNvSpPr txBox="1">
            <a:spLocks/>
          </p:cNvSpPr>
          <p:nvPr/>
        </p:nvSpPr>
        <p:spPr>
          <a:xfrm>
            <a:off x="4499992" y="764703"/>
            <a:ext cx="4392488" cy="6093297"/>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TW" b="1" dirty="0" smtClean="0"/>
              <a:t>CompactFlash:</a:t>
            </a:r>
            <a:r>
              <a:rPr lang="en-US" altLang="zh-TW" dirty="0" smtClean="0"/>
              <a:t>(Type I, II) x 1</a:t>
            </a:r>
          </a:p>
          <a:p>
            <a:pPr marL="0" indent="0">
              <a:buFont typeface="Arial" pitchFamily="34" charset="0"/>
              <a:buNone/>
            </a:pPr>
            <a:r>
              <a:rPr lang="en-US" altLang="zh-TW" b="1" dirty="0" err="1" smtClean="0"/>
              <a:t>Communication:</a:t>
            </a:r>
            <a:r>
              <a:rPr lang="en-US" altLang="zh-TW" dirty="0" err="1" smtClean="0"/>
              <a:t>Ethernet</a:t>
            </a:r>
            <a:r>
              <a:rPr lang="en-US" altLang="zh-TW" dirty="0" smtClean="0"/>
              <a:t> (10BASE-T, 100BASE-TX, 1000BASE-T) x3 (input x 1 + output x 2)</a:t>
            </a:r>
          </a:p>
          <a:p>
            <a:pPr marL="0" indent="0">
              <a:buFont typeface="Arial" pitchFamily="34" charset="0"/>
              <a:buNone/>
            </a:pPr>
            <a:r>
              <a:rPr lang="en-US" altLang="zh-TW" b="1" dirty="0" err="1" smtClean="0"/>
              <a:t>Wi-Fi:</a:t>
            </a:r>
            <a:r>
              <a:rPr lang="en-US" altLang="zh-TW" dirty="0" err="1" smtClean="0"/>
              <a:t>IEEE</a:t>
            </a:r>
            <a:r>
              <a:rPr lang="en-US" altLang="zh-TW" dirty="0" smtClean="0"/>
              <a:t> 802.11 b/g</a:t>
            </a:r>
          </a:p>
          <a:p>
            <a:pPr marL="0" indent="0">
              <a:buFont typeface="Arial" pitchFamily="34" charset="0"/>
              <a:buNone/>
            </a:pPr>
            <a:r>
              <a:rPr lang="en-US" altLang="zh-TW" b="1" dirty="0" err="1" smtClean="0"/>
              <a:t>Bluetooth:</a:t>
            </a:r>
            <a:r>
              <a:rPr lang="en-US" altLang="zh-TW" dirty="0" err="1" smtClean="0"/>
              <a:t>Bluetooth</a:t>
            </a:r>
            <a:r>
              <a:rPr lang="en-US" altLang="zh-TW" dirty="0" smtClean="0"/>
              <a:t> 2.0 (EDR)</a:t>
            </a:r>
          </a:p>
          <a:p>
            <a:pPr marL="0" indent="0">
              <a:buFont typeface="Arial" pitchFamily="34" charset="0"/>
              <a:buNone/>
            </a:pPr>
            <a:r>
              <a:rPr lang="en-US" altLang="zh-TW" b="1" dirty="0" smtClean="0"/>
              <a:t>Controller:</a:t>
            </a:r>
            <a:endParaRPr lang="en-US" altLang="zh-TW" dirty="0" smtClean="0"/>
          </a:p>
          <a:p>
            <a:pPr marL="0" indent="0">
              <a:buFont typeface="Arial" pitchFamily="34" charset="0"/>
              <a:buNone/>
            </a:pPr>
            <a:r>
              <a:rPr lang="en-US" altLang="zh-TW" dirty="0" smtClean="0"/>
              <a:t>Bluetooth (up to 7)</a:t>
            </a:r>
          </a:p>
          <a:p>
            <a:pPr marL="0" indent="0">
              <a:buFont typeface="Arial" pitchFamily="34" charset="0"/>
              <a:buNone/>
            </a:pPr>
            <a:r>
              <a:rPr lang="en-US" altLang="zh-TW" dirty="0" smtClean="0"/>
              <a:t>USB2.0 (wired)</a:t>
            </a:r>
          </a:p>
          <a:p>
            <a:pPr marL="0" indent="0">
              <a:buFont typeface="Arial" pitchFamily="34" charset="0"/>
              <a:buNone/>
            </a:pPr>
            <a:r>
              <a:rPr lang="en-US" altLang="zh-TW" dirty="0" smtClean="0"/>
              <a:t>Wi-Fi (PSP®)</a:t>
            </a:r>
          </a:p>
          <a:p>
            <a:pPr marL="0" indent="0">
              <a:buFont typeface="Arial" pitchFamily="34" charset="0"/>
              <a:buNone/>
            </a:pPr>
            <a:r>
              <a:rPr lang="en-US" altLang="zh-TW" dirty="0" smtClean="0"/>
              <a:t>Network (over IP)</a:t>
            </a:r>
          </a:p>
          <a:p>
            <a:pPr marL="0" indent="0">
              <a:buFont typeface="Arial" pitchFamily="34" charset="0"/>
              <a:buNone/>
            </a:pPr>
            <a:r>
              <a:rPr lang="en-US" altLang="zh-TW" b="1" dirty="0" smtClean="0"/>
              <a:t>AV Output:</a:t>
            </a:r>
            <a:endParaRPr lang="en-US" altLang="zh-TW" dirty="0" smtClean="0"/>
          </a:p>
          <a:p>
            <a:pPr marL="0" indent="0">
              <a:buFont typeface="Arial" pitchFamily="34" charset="0"/>
              <a:buNone/>
            </a:pPr>
            <a:r>
              <a:rPr lang="en-US" altLang="zh-TW" b="1" dirty="0" smtClean="0"/>
              <a:t>Screen size:</a:t>
            </a:r>
            <a:r>
              <a:rPr lang="en-US" altLang="zh-TW" dirty="0" smtClean="0"/>
              <a:t>480i, 480p, 720p, 1080i, 1080p</a:t>
            </a:r>
          </a:p>
          <a:p>
            <a:pPr marL="0" indent="0">
              <a:buFont typeface="Arial" pitchFamily="34" charset="0"/>
              <a:buNone/>
            </a:pPr>
            <a:r>
              <a:rPr lang="en-US" altLang="zh-TW" b="1" dirty="0" smtClean="0"/>
              <a:t>HDMI:</a:t>
            </a:r>
            <a:r>
              <a:rPr lang="en-US" altLang="zh-TW" dirty="0" smtClean="0"/>
              <a:t>HDMI out x 2</a:t>
            </a:r>
          </a:p>
          <a:p>
            <a:pPr marL="0" indent="0">
              <a:buFont typeface="Arial" pitchFamily="34" charset="0"/>
              <a:buNone/>
            </a:pPr>
            <a:r>
              <a:rPr lang="en-US" altLang="zh-TW" b="1" dirty="0" err="1" smtClean="0"/>
              <a:t>Analog:</a:t>
            </a:r>
            <a:r>
              <a:rPr lang="en-US" altLang="zh-TW" dirty="0" err="1" smtClean="0"/>
              <a:t>AV</a:t>
            </a:r>
            <a:r>
              <a:rPr lang="en-US" altLang="zh-TW" dirty="0" smtClean="0"/>
              <a:t> MULTI OUT x 1</a:t>
            </a:r>
          </a:p>
          <a:p>
            <a:pPr marL="0" indent="0">
              <a:buFont typeface="Arial" pitchFamily="34" charset="0"/>
              <a:buNone/>
            </a:pPr>
            <a:r>
              <a:rPr lang="en-US" altLang="zh-TW" b="1" dirty="0" smtClean="0"/>
              <a:t>Digital </a:t>
            </a:r>
            <a:r>
              <a:rPr lang="en-US" altLang="zh-TW" b="1" dirty="0" err="1" smtClean="0"/>
              <a:t>audio:</a:t>
            </a:r>
            <a:r>
              <a:rPr lang="en-US" altLang="zh-TW" dirty="0" err="1" smtClean="0"/>
              <a:t>DIGITAL</a:t>
            </a:r>
            <a:r>
              <a:rPr lang="en-US" altLang="zh-TW" dirty="0" smtClean="0"/>
              <a:t> OUT (OPTICAL) x 1</a:t>
            </a:r>
          </a:p>
          <a:p>
            <a:pPr marL="0" indent="0">
              <a:buFont typeface="Arial" pitchFamily="34" charset="0"/>
              <a:buNone/>
            </a:pPr>
            <a:r>
              <a:rPr lang="en-US" altLang="zh-TW" b="1" dirty="0" smtClean="0"/>
              <a:t>CD Disc media (read only):</a:t>
            </a:r>
            <a:endParaRPr lang="en-US" altLang="zh-TW" dirty="0" smtClean="0"/>
          </a:p>
          <a:p>
            <a:pPr marL="0" indent="0">
              <a:buFont typeface="Arial" pitchFamily="34" charset="0"/>
              <a:buNone/>
            </a:pPr>
            <a:r>
              <a:rPr lang="en-US" altLang="zh-TW" dirty="0" smtClean="0"/>
              <a:t>PlayStation CD-ROM</a:t>
            </a:r>
          </a:p>
          <a:p>
            <a:pPr marL="0" indent="0">
              <a:buFont typeface="Arial" pitchFamily="34" charset="0"/>
              <a:buNone/>
            </a:pPr>
            <a:r>
              <a:rPr lang="en-US" altLang="zh-TW" dirty="0" smtClean="0"/>
              <a:t>PlayStation 2 CD-ROM</a:t>
            </a:r>
          </a:p>
          <a:p>
            <a:pPr marL="0" indent="0">
              <a:buFont typeface="Arial" pitchFamily="34" charset="0"/>
              <a:buNone/>
            </a:pPr>
            <a:r>
              <a:rPr lang="en-US" altLang="zh-TW" dirty="0" smtClean="0"/>
              <a:t>CD-DA (ROM), CD-R, CD-RW</a:t>
            </a:r>
          </a:p>
          <a:p>
            <a:pPr marL="0" indent="0">
              <a:buFont typeface="Arial" pitchFamily="34" charset="0"/>
              <a:buNone/>
            </a:pPr>
            <a:r>
              <a:rPr lang="en-US" altLang="zh-TW" dirty="0" smtClean="0"/>
              <a:t>SACD Hybrid (CD layer), SACD HD</a:t>
            </a:r>
          </a:p>
          <a:p>
            <a:pPr marL="0" indent="0">
              <a:buFont typeface="Arial" pitchFamily="34" charset="0"/>
              <a:buNone/>
            </a:pPr>
            <a:r>
              <a:rPr lang="en-US" altLang="zh-TW" dirty="0" err="1" smtClean="0"/>
              <a:t>DualDisc</a:t>
            </a:r>
            <a:r>
              <a:rPr lang="en-US" altLang="zh-TW" dirty="0" smtClean="0"/>
              <a:t> (audio side), </a:t>
            </a:r>
            <a:r>
              <a:rPr lang="en-US" altLang="zh-TW" dirty="0" err="1" smtClean="0"/>
              <a:t>DualDisc</a:t>
            </a:r>
            <a:r>
              <a:rPr lang="en-US" altLang="zh-TW" dirty="0" smtClean="0"/>
              <a:t> (DVD side)</a:t>
            </a:r>
          </a:p>
          <a:p>
            <a:pPr marL="0" indent="0">
              <a:buFont typeface="Arial" pitchFamily="34" charset="0"/>
              <a:buNone/>
            </a:pPr>
            <a:r>
              <a:rPr lang="en-US" altLang="zh-TW" b="1" dirty="0" smtClean="0"/>
              <a:t>DVD Disc media (read only):</a:t>
            </a:r>
            <a:endParaRPr lang="en-US" altLang="zh-TW" dirty="0" smtClean="0"/>
          </a:p>
          <a:p>
            <a:pPr marL="0" indent="0">
              <a:buFont typeface="Arial" pitchFamily="34" charset="0"/>
              <a:buNone/>
            </a:pPr>
            <a:r>
              <a:rPr lang="en-US" altLang="zh-TW" dirty="0" smtClean="0"/>
              <a:t>PlayStation 2 DVD-ROM</a:t>
            </a:r>
          </a:p>
          <a:p>
            <a:pPr marL="0" indent="0">
              <a:buFont typeface="Arial" pitchFamily="34" charset="0"/>
              <a:buNone/>
            </a:pPr>
            <a:r>
              <a:rPr lang="en-US" altLang="zh-TW" dirty="0" smtClean="0"/>
              <a:t>PLAYSTATION 3 DVD-ROM</a:t>
            </a:r>
          </a:p>
          <a:p>
            <a:pPr marL="0" indent="0">
              <a:buFont typeface="Arial" pitchFamily="34" charset="0"/>
              <a:buNone/>
            </a:pPr>
            <a:r>
              <a:rPr lang="en-US" altLang="zh-TW" dirty="0" smtClean="0"/>
              <a:t>DVD-Video: DVD-ROM, DVD-R, DVD-RW, DVD+R, DVD+RW</a:t>
            </a:r>
          </a:p>
          <a:p>
            <a:pPr marL="0" indent="0">
              <a:buFont typeface="Arial" pitchFamily="34" charset="0"/>
              <a:buNone/>
            </a:pPr>
            <a:r>
              <a:rPr lang="en-US" altLang="zh-TW" b="1" dirty="0" smtClean="0"/>
              <a:t>Blu-ray Disc media (read only):</a:t>
            </a:r>
            <a:endParaRPr lang="en-US" altLang="zh-TW" dirty="0" smtClean="0"/>
          </a:p>
          <a:p>
            <a:pPr marL="0" indent="0">
              <a:buFont typeface="Arial" pitchFamily="34" charset="0"/>
              <a:buNone/>
            </a:pPr>
            <a:r>
              <a:rPr lang="en-US" altLang="zh-TW" dirty="0" smtClean="0"/>
              <a:t>PLAYSTATION 3 BD-ROM</a:t>
            </a:r>
          </a:p>
          <a:p>
            <a:pPr marL="0" indent="0">
              <a:buFont typeface="Arial" pitchFamily="34" charset="0"/>
              <a:buNone/>
            </a:pPr>
            <a:r>
              <a:rPr lang="en-US" altLang="zh-TW" dirty="0" smtClean="0"/>
              <a:t>BD-Video: BD-ROM, BD-R, BD-RE</a:t>
            </a:r>
          </a:p>
          <a:p>
            <a:pPr marL="0" indent="0">
              <a:buFont typeface="Arial" pitchFamily="34" charset="0"/>
              <a:buNone/>
            </a:pPr>
            <a:endParaRPr lang="zh-TW" altLang="en-US" dirty="0"/>
          </a:p>
        </p:txBody>
      </p:sp>
    </p:spTree>
    <p:extLst>
      <p:ext uri="{BB962C8B-B14F-4D97-AF65-F5344CB8AC3E}">
        <p14:creationId xmlns:p14="http://schemas.microsoft.com/office/powerpoint/2010/main" val="19330927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Sony </a:t>
            </a:r>
            <a:r>
              <a:rPr lang="en-US" altLang="zh-TW" dirty="0" err="1" smtClean="0"/>
              <a:t>Playstation</a:t>
            </a:r>
            <a:r>
              <a:rPr lang="en-US" altLang="zh-TW" dirty="0" smtClean="0"/>
              <a:t> 4</a:t>
            </a:r>
            <a:endParaRPr lang="zh-TW" altLang="en-US" dirty="0"/>
          </a:p>
        </p:txBody>
      </p:sp>
      <p:sp>
        <p:nvSpPr>
          <p:cNvPr id="3" name="Content Placeholder 2"/>
          <p:cNvSpPr>
            <a:spLocks noGrp="1"/>
          </p:cNvSpPr>
          <p:nvPr>
            <p:ph idx="1"/>
          </p:nvPr>
        </p:nvSpPr>
        <p:spPr/>
        <p:txBody>
          <a:bodyPr>
            <a:normAutofit fontScale="92500" lnSpcReduction="20000"/>
          </a:bodyPr>
          <a:lstStyle/>
          <a:p>
            <a:r>
              <a:rPr lang="en-US" altLang="zh-TW" dirty="0"/>
              <a:t>The PlayStation 4 uses a processor developed by </a:t>
            </a:r>
            <a:r>
              <a:rPr lang="en-US" altLang="zh-TW" dirty="0">
                <a:hlinkClick r:id="rId2" tooltip="AMD"/>
              </a:rPr>
              <a:t>AMD</a:t>
            </a:r>
            <a:r>
              <a:rPr lang="en-US" altLang="zh-TW" dirty="0"/>
              <a:t> in cooperation with Sony</a:t>
            </a:r>
            <a:r>
              <a:rPr lang="en-US" altLang="zh-TW" dirty="0" smtClean="0"/>
              <a:t>.</a:t>
            </a:r>
          </a:p>
          <a:p>
            <a:r>
              <a:rPr lang="en-US" altLang="zh-TW" dirty="0" smtClean="0"/>
              <a:t>The </a:t>
            </a:r>
            <a:r>
              <a:rPr lang="en-US" altLang="zh-TW" dirty="0"/>
              <a:t>CPU consists of two </a:t>
            </a:r>
            <a:r>
              <a:rPr lang="en-US" altLang="zh-TW" dirty="0">
                <a:hlinkClick r:id="rId3" tooltip="Multi-core processor"/>
              </a:rPr>
              <a:t>quad-core</a:t>
            </a:r>
            <a:r>
              <a:rPr lang="en-US" altLang="zh-TW" dirty="0"/>
              <a:t> </a:t>
            </a:r>
            <a:r>
              <a:rPr lang="en-US" altLang="zh-TW" dirty="0">
                <a:hlinkClick r:id="rId4" tooltip="Jaguar (microarchitecture)"/>
              </a:rPr>
              <a:t>Jaguar modules</a:t>
            </a:r>
            <a:r>
              <a:rPr lang="en-US" altLang="zh-TW" dirty="0"/>
              <a:t> totaling 8 </a:t>
            </a:r>
            <a:r>
              <a:rPr lang="en-US" altLang="zh-TW" dirty="0">
                <a:hlinkClick r:id="rId5" tooltip="X86-64"/>
              </a:rPr>
              <a:t>x86-64</a:t>
            </a:r>
            <a:r>
              <a:rPr lang="en-US" altLang="zh-TW" dirty="0"/>
              <a:t> cores</a:t>
            </a:r>
            <a:r>
              <a:rPr lang="en-US" altLang="zh-TW" dirty="0" smtClean="0"/>
              <a:t>.</a:t>
            </a:r>
            <a:r>
              <a:rPr lang="en-US" altLang="zh-TW" dirty="0"/>
              <a:t> </a:t>
            </a:r>
            <a:endParaRPr lang="en-US" altLang="zh-TW" dirty="0" smtClean="0"/>
          </a:p>
          <a:p>
            <a:r>
              <a:rPr lang="en-US" altLang="zh-TW" dirty="0" smtClean="0"/>
              <a:t>The </a:t>
            </a:r>
            <a:r>
              <a:rPr lang="en-US" altLang="zh-TW" dirty="0"/>
              <a:t>GPU consists of 18 compute units to produce a theoretical peak performance of 1.84 </a:t>
            </a:r>
            <a:r>
              <a:rPr lang="en-US" altLang="zh-TW" dirty="0">
                <a:hlinkClick r:id="rId6" tooltip="FLOPS"/>
              </a:rPr>
              <a:t>TFLOPS</a:t>
            </a:r>
            <a:r>
              <a:rPr lang="en-US" altLang="zh-TW" dirty="0" smtClean="0"/>
              <a:t>.</a:t>
            </a:r>
          </a:p>
          <a:p>
            <a:r>
              <a:rPr lang="en-US" altLang="zh-TW" dirty="0" smtClean="0"/>
              <a:t>The </a:t>
            </a:r>
            <a:r>
              <a:rPr lang="en-US" altLang="zh-TW" dirty="0"/>
              <a:t>system's GDDR5 </a:t>
            </a:r>
            <a:r>
              <a:rPr lang="en-US" altLang="zh-TW" dirty="0" smtClean="0"/>
              <a:t> module </a:t>
            </a:r>
            <a:r>
              <a:rPr lang="en-US" altLang="zh-TW" dirty="0"/>
              <a:t>contains 8 GB of </a:t>
            </a:r>
            <a:r>
              <a:rPr lang="en-US" altLang="zh-TW" dirty="0">
                <a:hlinkClick r:id="rId7" tooltip="GDDR5"/>
              </a:rPr>
              <a:t>GDDR5</a:t>
            </a:r>
            <a:r>
              <a:rPr lang="en-US" altLang="zh-TW" dirty="0"/>
              <a:t> memory</a:t>
            </a:r>
            <a:r>
              <a:rPr lang="en-US" altLang="zh-TW" dirty="0" smtClean="0"/>
              <a:t>,</a:t>
            </a:r>
            <a:r>
              <a:rPr lang="en-US" altLang="zh-TW" dirty="0"/>
              <a:t> 16 times the amount of RAM found in the PS3 and is expected to give the console considerable longevity</a:t>
            </a:r>
            <a:r>
              <a:rPr lang="en-US" altLang="zh-TW" dirty="0" smtClean="0"/>
              <a:t>.</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88</a:t>
            </a:fld>
            <a:endParaRPr lang="zh-TW" altLang="en-US"/>
          </a:p>
        </p:txBody>
      </p:sp>
    </p:spTree>
    <p:extLst>
      <p:ext uri="{BB962C8B-B14F-4D97-AF65-F5344CB8AC3E}">
        <p14:creationId xmlns:p14="http://schemas.microsoft.com/office/powerpoint/2010/main" val="4834608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89</a:t>
            </a:fld>
            <a:endParaRPr lang="zh-TW" altLang="en-US"/>
          </a:p>
        </p:txBody>
      </p:sp>
      <p:sp>
        <p:nvSpPr>
          <p:cNvPr id="7" name="標題 1"/>
          <p:cNvSpPr>
            <a:spLocks noGrp="1"/>
          </p:cNvSpPr>
          <p:nvPr>
            <p:ph type="title"/>
          </p:nvPr>
        </p:nvSpPr>
        <p:spPr>
          <a:xfrm>
            <a:off x="467544" y="202630"/>
            <a:ext cx="8229600" cy="346050"/>
          </a:xfrm>
        </p:spPr>
        <p:txBody>
          <a:bodyPr>
            <a:normAutofit fontScale="90000"/>
          </a:bodyPr>
          <a:lstStyle/>
          <a:p>
            <a:r>
              <a:rPr lang="en-US" altLang="zh-TW" dirty="0" smtClean="0">
                <a:latin typeface="Comic Sans MS" pitchFamily="66" charset="0"/>
              </a:rPr>
              <a:t>Sony PlayStation Move</a:t>
            </a:r>
            <a:endParaRPr lang="zh-TW" altLang="en-US" dirty="0">
              <a:latin typeface="Comic Sans MS" pitchFamily="66" charset="0"/>
            </a:endParaRPr>
          </a:p>
        </p:txBody>
      </p:sp>
      <p:sp>
        <p:nvSpPr>
          <p:cNvPr id="2" name="內容版面配置區 1"/>
          <p:cNvSpPr>
            <a:spLocks noGrp="1"/>
          </p:cNvSpPr>
          <p:nvPr>
            <p:ph idx="1"/>
          </p:nvPr>
        </p:nvSpPr>
        <p:spPr>
          <a:xfrm>
            <a:off x="107504" y="3789040"/>
            <a:ext cx="8856984" cy="2996952"/>
          </a:xfrm>
        </p:spPr>
        <p:txBody>
          <a:bodyPr>
            <a:normAutofit fontScale="62500" lnSpcReduction="20000"/>
          </a:bodyPr>
          <a:lstStyle/>
          <a:p>
            <a:pPr marL="0" indent="0" algn="just">
              <a:buNone/>
            </a:pPr>
            <a:r>
              <a:rPr lang="en-US" altLang="zh-TW" dirty="0"/>
              <a:t>The PlayStation Move combines a video camera with a physical controller packed with motion-sensing electronics, making it the technological cross between Kinect and the Nintendo Wii. The Move Motion Controller, or "wand," combines a gyroscope, accelerometer, and magnetic sensor (a sort of digital "compass" that uses the Earth's magnetic field to determine the controller's orientation) to track the controller in three dimensions, while the glowing ball at the end gives the PlayStation Eye camera a visual reference for handling aiming, cursor movement, and other motion. Like Kinect, PlayStation Move requires room to function; Sony recommends 5 to 9 feet between the player and the </a:t>
            </a:r>
            <a:r>
              <a:rPr lang="en-US" altLang="zh-TW" dirty="0" smtClean="0"/>
              <a:t>PlayStation </a:t>
            </a:r>
            <a:r>
              <a:rPr lang="en-US" altLang="zh-TW" dirty="0"/>
              <a:t>Eye, but you can play anywhere from 2 to 10 feet of the camera.</a:t>
            </a:r>
            <a:endParaRPr lang="zh-TW" altLang="en-US" dirty="0"/>
          </a:p>
        </p:txBody>
      </p:sp>
      <p:pic>
        <p:nvPicPr>
          <p:cNvPr id="100354" name="Picture 2" descr="C:\Users\tantofish\Desktop\12_M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92696"/>
            <a:ext cx="4644008" cy="2956337"/>
          </a:xfrm>
          <a:prstGeom prst="rect">
            <a:avLst/>
          </a:prstGeom>
          <a:noFill/>
          <a:extLst>
            <a:ext uri="{909E8E84-426E-40DD-AFC4-6F175D3DCCD1}">
              <a14:hiddenFill xmlns:a14="http://schemas.microsoft.com/office/drawing/2010/main">
                <a:solidFill>
                  <a:srgbClr val="FFFFFF"/>
                </a:solidFill>
              </a14:hiddenFill>
            </a:ext>
          </a:extLst>
        </p:spPr>
      </p:pic>
      <p:pic>
        <p:nvPicPr>
          <p:cNvPr id="100355" name="Picture 3" descr="C:\Users\tantofish\Desktop\12_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9" y="697262"/>
            <a:ext cx="4499991" cy="295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7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More Demo</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sz="2400" dirty="0" err="1"/>
              <a:t>Augumented_Reality_cars</a:t>
            </a:r>
            <a:r>
              <a:rPr lang="en-US" altLang="zh-TW" sz="2400" dirty="0"/>
              <a:t>  (</a:t>
            </a:r>
            <a:r>
              <a:rPr lang="en-US" altLang="zh-TW" sz="2400" dirty="0" smtClean="0"/>
              <a:t>autostereoscopic </a:t>
            </a:r>
            <a:r>
              <a:rPr lang="en-US" altLang="zh-TW" sz="2400" dirty="0"/>
              <a:t>display)</a:t>
            </a:r>
          </a:p>
          <a:p>
            <a:r>
              <a:rPr lang="en-US" altLang="zh-TW" sz="2400" dirty="0"/>
              <a:t>3D_DDR  (3D Dance </a:t>
            </a:r>
            <a:r>
              <a:rPr lang="en-US" altLang="zh-TW" sz="2400" dirty="0" err="1"/>
              <a:t>Dance</a:t>
            </a:r>
            <a:r>
              <a:rPr lang="en-US" altLang="zh-TW" sz="2400" dirty="0"/>
              <a:t> Revolution, </a:t>
            </a:r>
            <a:r>
              <a:rPr lang="en-US" altLang="zh-TW" sz="2400" dirty="0" smtClean="0"/>
              <a:t>2006, gesture </a:t>
            </a:r>
            <a:r>
              <a:rPr lang="en-US" altLang="zh-TW" sz="2400" dirty="0"/>
              <a:t>recognition)</a:t>
            </a:r>
          </a:p>
          <a:p>
            <a:r>
              <a:rPr lang="en-US" altLang="zh-TW" sz="2400" dirty="0" err="1"/>
              <a:t>Mocap_skating</a:t>
            </a:r>
            <a:r>
              <a:rPr lang="en-US" altLang="zh-TW" sz="2400" dirty="0"/>
              <a:t> (motion capture with cameras and markers)</a:t>
            </a:r>
          </a:p>
          <a:p>
            <a:r>
              <a:rPr lang="en-US" altLang="zh-TW" sz="2400" dirty="0"/>
              <a:t>2014_2015_CHI (Robin etc. under 2015_CHI directory</a:t>
            </a:r>
            <a:r>
              <a:rPr lang="en-US" altLang="zh-TW" sz="2400" dirty="0" smtClean="0"/>
              <a:t>)</a:t>
            </a:r>
          </a:p>
          <a:p>
            <a:pPr marL="0" indent="0">
              <a:buNone/>
            </a:pPr>
            <a:r>
              <a:rPr lang="en-US" altLang="zh-TW" sz="2400" dirty="0"/>
              <a:t> </a:t>
            </a:r>
            <a:r>
              <a:rPr lang="en-US" altLang="zh-TW" sz="2400" dirty="0" smtClean="0"/>
              <a:t>     </a:t>
            </a:r>
            <a:r>
              <a:rPr lang="en-US" altLang="zh-TW" sz="2400" dirty="0" err="1" smtClean="0"/>
              <a:t>DigitEye</a:t>
            </a:r>
            <a:r>
              <a:rPr lang="en-US" altLang="zh-TW" sz="2400" dirty="0" smtClean="0"/>
              <a:t> (Fish </a:t>
            </a:r>
            <a:r>
              <a:rPr lang="en-US" altLang="zh-TW" sz="2400" dirty="0"/>
              <a:t>Eye app), </a:t>
            </a:r>
            <a:r>
              <a:rPr lang="en-US" altLang="zh-TW" sz="2400" dirty="0" err="1" smtClean="0"/>
              <a:t>Mike_TouchSense</a:t>
            </a:r>
            <a:r>
              <a:rPr lang="en-US" altLang="zh-TW" sz="2400" dirty="0"/>
              <a:t> </a:t>
            </a:r>
            <a:r>
              <a:rPr lang="en-US" altLang="zh-TW" sz="2400" dirty="0" smtClean="0"/>
              <a:t>(Users</a:t>
            </a:r>
            <a:r>
              <a:rPr lang="en-US" altLang="zh-TW" sz="2400" dirty="0"/>
              <a:t>' Finger </a:t>
            </a:r>
            <a:r>
              <a:rPr lang="en-US" altLang="zh-TW" sz="2400" dirty="0" smtClean="0"/>
              <a:t>Pads), Mute Robot (Kinect Apps)</a:t>
            </a:r>
          </a:p>
          <a:p>
            <a:r>
              <a:rPr lang="en-US" altLang="zh-TW" sz="2400" dirty="0" err="1" smtClean="0"/>
              <a:t>Birdly</a:t>
            </a:r>
            <a:r>
              <a:rPr lang="en-US" altLang="zh-TW" sz="2400" dirty="0" smtClean="0"/>
              <a:t> Project (Flying Eagles</a:t>
            </a:r>
            <a:r>
              <a:rPr lang="en-US" altLang="zh-TW" sz="2400" dirty="0"/>
              <a:t>, under </a:t>
            </a:r>
            <a:r>
              <a:rPr lang="en-US" altLang="zh-TW" sz="2400" dirty="0" smtClean="0"/>
              <a:t>2014_Flying_Eagle_SIGGRAPH_EMERGING_TECH directory)</a:t>
            </a:r>
          </a:p>
          <a:p>
            <a:r>
              <a:rPr lang="en-US" altLang="zh-TW" sz="2400" dirty="0" err="1" smtClean="0"/>
              <a:t>Flight_simulator</a:t>
            </a:r>
            <a:r>
              <a:rPr lang="en-US" altLang="zh-TW" sz="2400" dirty="0" smtClean="0"/>
              <a:t>  (360 degrees flight simulator by US air force)</a:t>
            </a:r>
            <a:endParaRPr lang="en-US" altLang="zh-TW" sz="2400"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a:t>
            </a:fld>
            <a:endParaRPr lang="zh-TW" altLang="en-US"/>
          </a:p>
        </p:txBody>
      </p:sp>
    </p:spTree>
    <p:extLst>
      <p:ext uri="{BB962C8B-B14F-4D97-AF65-F5344CB8AC3E}">
        <p14:creationId xmlns:p14="http://schemas.microsoft.com/office/powerpoint/2010/main" val="1777390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Comic Sans MS" pitchFamily="66" charset="0"/>
              </a:rPr>
              <a:t>Sony PlayStation </a:t>
            </a:r>
            <a:r>
              <a:rPr lang="en-US" altLang="zh-TW" dirty="0" smtClean="0">
                <a:latin typeface="Comic Sans MS" pitchFamily="66" charset="0"/>
              </a:rPr>
              <a:t>Move Specs</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b="1" dirty="0"/>
              <a:t>PlayStation Move Specifications and Details</a:t>
            </a:r>
            <a:endParaRPr lang="en-US" altLang="zh-TW" dirty="0"/>
          </a:p>
          <a:p>
            <a:r>
              <a:rPr lang="en-US" altLang="zh-TW" b="1" dirty="0"/>
              <a:t>Features</a:t>
            </a:r>
            <a:r>
              <a:rPr lang="en-US" altLang="zh-TW" dirty="0"/>
              <a:t/>
            </a:r>
            <a:br>
              <a:rPr lang="en-US" altLang="zh-TW" dirty="0"/>
            </a:br>
            <a:r>
              <a:rPr lang="en-US" altLang="zh-TW" dirty="0"/>
              <a:t>"The latency for the </a:t>
            </a:r>
            <a:r>
              <a:rPr lang="en-US" altLang="zh-TW" dirty="0" err="1"/>
              <a:t>Playstation</a:t>
            </a:r>
            <a:r>
              <a:rPr lang="en-US" altLang="zh-TW" dirty="0"/>
              <a:t> Move is under one frame" - Scott Rohde, vice president of product development, SCEA.</a:t>
            </a:r>
          </a:p>
          <a:p>
            <a:r>
              <a:rPr lang="en-US" altLang="zh-TW" b="1" dirty="0" err="1"/>
              <a:t>PlayStation®Move</a:t>
            </a:r>
            <a:r>
              <a:rPr lang="en-US" altLang="zh-TW" b="1" dirty="0"/>
              <a:t> motion controller</a:t>
            </a:r>
            <a:r>
              <a:rPr lang="en-US" altLang="zh-TW" dirty="0"/>
              <a:t/>
            </a:r>
            <a:br>
              <a:rPr lang="en-US" altLang="zh-TW" dirty="0"/>
            </a:br>
            <a:r>
              <a:rPr lang="en-US" altLang="zh-TW" dirty="0"/>
              <a:t>Three-axis gyroscope</a:t>
            </a:r>
            <a:br>
              <a:rPr lang="en-US" altLang="zh-TW" dirty="0"/>
            </a:br>
            <a:r>
              <a:rPr lang="en-US" altLang="zh-TW" dirty="0"/>
              <a:t>Three-axis accelerometer</a:t>
            </a:r>
            <a:br>
              <a:rPr lang="en-US" altLang="zh-TW" dirty="0"/>
            </a:br>
            <a:r>
              <a:rPr lang="en-US" altLang="zh-TW" dirty="0"/>
              <a:t>Terrestrial </a:t>
            </a:r>
            <a:r>
              <a:rPr lang="en-US" altLang="zh-TW" dirty="0" err="1"/>
              <a:t>megnetic</a:t>
            </a:r>
            <a:r>
              <a:rPr lang="en-US" altLang="zh-TW" dirty="0"/>
              <a:t> field sensor</a:t>
            </a:r>
            <a:br>
              <a:rPr lang="en-US" altLang="zh-TW" dirty="0"/>
            </a:br>
            <a:r>
              <a:rPr lang="en-US" altLang="zh-TW" dirty="0" err="1"/>
              <a:t>Colour</a:t>
            </a:r>
            <a:r>
              <a:rPr lang="en-US" altLang="zh-TW" dirty="0"/>
              <a:t>-changing sphere for </a:t>
            </a:r>
            <a:r>
              <a:rPr lang="en-US" altLang="zh-TW" dirty="0" err="1"/>
              <a:t>Playstation</a:t>
            </a:r>
            <a:r>
              <a:rPr lang="en-US" altLang="zh-TW" dirty="0"/>
              <a:t> Eye tracking</a:t>
            </a:r>
            <a:br>
              <a:rPr lang="en-US" altLang="zh-TW" dirty="0"/>
            </a:br>
            <a:r>
              <a:rPr lang="en-US" altLang="zh-TW" dirty="0"/>
              <a:t>Bluetooth® technology</a:t>
            </a:r>
            <a:br>
              <a:rPr lang="en-US" altLang="zh-TW" dirty="0"/>
            </a:br>
            <a:r>
              <a:rPr lang="en-US" altLang="zh-TW" dirty="0"/>
              <a:t>Vibration feedback</a:t>
            </a:r>
          </a:p>
          <a:p>
            <a:r>
              <a:rPr lang="en-US" altLang="zh-TW" b="1" dirty="0" err="1"/>
              <a:t>PlayStation®Move</a:t>
            </a:r>
            <a:r>
              <a:rPr lang="en-US" altLang="zh-TW" b="1" dirty="0"/>
              <a:t> sub-controller</a:t>
            </a:r>
            <a:r>
              <a:rPr lang="en-US" altLang="zh-TW" dirty="0"/>
              <a:t/>
            </a:r>
            <a:br>
              <a:rPr lang="en-US" altLang="zh-TW" dirty="0"/>
            </a:br>
            <a:r>
              <a:rPr lang="en-US" altLang="zh-TW" dirty="0"/>
              <a:t>Built-in lithium-ion rechargeable battery</a:t>
            </a:r>
            <a:br>
              <a:rPr lang="en-US" altLang="zh-TW" dirty="0"/>
            </a:br>
            <a:r>
              <a:rPr lang="en-US" altLang="zh-TW" dirty="0"/>
              <a:t>Bluetooth® technology</a:t>
            </a:r>
            <a:br>
              <a:rPr lang="en-US" altLang="zh-TW" dirty="0"/>
            </a:br>
            <a:r>
              <a:rPr lang="en-US" altLang="zh-TW" dirty="0"/>
              <a:t>2 DUALSHOCK® or SIXAXIS® Wireless Controller replacement capability.</a:t>
            </a:r>
          </a:p>
          <a:p>
            <a:r>
              <a:rPr lang="en-US" altLang="zh-TW" b="1" dirty="0"/>
              <a:t>PlayStation® Eye</a:t>
            </a:r>
            <a:r>
              <a:rPr lang="en-US" altLang="zh-TW" dirty="0"/>
              <a:t/>
            </a:r>
            <a:br>
              <a:rPr lang="en-US" altLang="zh-TW" dirty="0"/>
            </a:br>
            <a:r>
              <a:rPr lang="en-US" altLang="zh-TW" dirty="0"/>
              <a:t>Built-in four-capsule microphone array</a:t>
            </a:r>
            <a:br>
              <a:rPr lang="en-US" altLang="zh-TW" dirty="0"/>
            </a:br>
            <a:r>
              <a:rPr lang="en-US" altLang="zh-TW" dirty="0"/>
              <a:t>Echo cancellation</a:t>
            </a:r>
            <a:br>
              <a:rPr lang="en-US" altLang="zh-TW" dirty="0"/>
            </a:br>
            <a:r>
              <a:rPr lang="en-US" altLang="zh-TW" dirty="0"/>
              <a:t>Background noise suppression</a:t>
            </a:r>
          </a:p>
          <a:p>
            <a:r>
              <a:rPr lang="en-US" altLang="zh-TW" b="1" dirty="0"/>
              <a:t>Price</a:t>
            </a:r>
            <a:r>
              <a:rPr lang="en-US" altLang="zh-TW" dirty="0"/>
              <a:t/>
            </a:r>
            <a:br>
              <a:rPr lang="en-US" altLang="zh-TW" dirty="0"/>
            </a:br>
            <a:r>
              <a:rPr lang="en-US" altLang="zh-TW" dirty="0"/>
              <a:t>"Under $100" (£47)</a:t>
            </a:r>
          </a:p>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90</a:t>
            </a:fld>
            <a:endParaRPr lang="zh-TW" altLang="en-US"/>
          </a:p>
        </p:txBody>
      </p:sp>
    </p:spTree>
    <p:extLst>
      <p:ext uri="{BB962C8B-B14F-4D97-AF65-F5344CB8AC3E}">
        <p14:creationId xmlns:p14="http://schemas.microsoft.com/office/powerpoint/2010/main" val="40308962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55776" y="0"/>
            <a:ext cx="3960440" cy="562074"/>
          </a:xfrm>
        </p:spPr>
        <p:txBody>
          <a:bodyPr>
            <a:normAutofit fontScale="90000"/>
          </a:bodyPr>
          <a:lstStyle/>
          <a:p>
            <a:r>
              <a:rPr lang="en-US" altLang="zh-TW" dirty="0" err="1" smtClean="0">
                <a:latin typeface="Comic Sans MS" pitchFamily="66" charset="0"/>
              </a:rPr>
              <a:t>Comparism</a:t>
            </a:r>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91</a:t>
            </a:fld>
            <a:endParaRPr lang="zh-TW" altLang="en-US"/>
          </a:p>
        </p:txBody>
      </p:sp>
      <p:pic>
        <p:nvPicPr>
          <p:cNvPr id="101378" name="Picture 2" descr="C:\Users\tantofish\Desktop\12_w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77691"/>
            <a:ext cx="2404158" cy="2012915"/>
          </a:xfrm>
          <a:prstGeom prst="rect">
            <a:avLst/>
          </a:prstGeom>
          <a:noFill/>
          <a:extLst>
            <a:ext uri="{909E8E84-426E-40DD-AFC4-6F175D3DCCD1}">
              <a14:hiddenFill xmlns:a14="http://schemas.microsoft.com/office/drawing/2010/main">
                <a:solidFill>
                  <a:srgbClr val="FFFFFF"/>
                </a:solidFill>
              </a14:hiddenFill>
            </a:ext>
          </a:extLst>
        </p:spPr>
      </p:pic>
      <p:pic>
        <p:nvPicPr>
          <p:cNvPr id="101379" name="Picture 3" descr="C:\Users\tantofish\Desktop\12_kin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96005"/>
            <a:ext cx="2088232" cy="2176289"/>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Users\tantofish\Desktop\12_mo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696005"/>
            <a:ext cx="2470539" cy="2390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3086133049"/>
              </p:ext>
            </p:extLst>
          </p:nvPr>
        </p:nvGraphicFramePr>
        <p:xfrm>
          <a:off x="-1" y="2996952"/>
          <a:ext cx="9144000" cy="3504110"/>
        </p:xfrm>
        <a:graphic>
          <a:graphicData uri="http://schemas.openxmlformats.org/drawingml/2006/table">
            <a:tbl>
              <a:tblPr/>
              <a:tblGrid>
                <a:gridCol w="3048000"/>
                <a:gridCol w="3048000"/>
                <a:gridCol w="3048000"/>
              </a:tblGrid>
              <a:tr h="3312368">
                <a:tc>
                  <a:txBody>
                    <a:bodyPr/>
                    <a:lstStyle/>
                    <a:p>
                      <a:pPr algn="just"/>
                      <a:r>
                        <a:rPr lang="en-US" sz="1200" dirty="0" smtClean="0"/>
                        <a:t>For the </a:t>
                      </a:r>
                      <a:r>
                        <a:rPr lang="en-US" sz="1200" dirty="0"/>
                        <a:t>Wii, all the motion-control magic is in the remote. An accelerometer tracks movement, while an IR sensor monitors the positioning of lights emitted by the sensor bar. Its motion-sensing abilities weren't so great at first; initially, your movements with the </a:t>
                      </a:r>
                      <a:r>
                        <a:rPr lang="en-US" sz="1200" dirty="0" err="1"/>
                        <a:t>Wiimote</a:t>
                      </a:r>
                      <a:r>
                        <a:rPr lang="en-US" sz="1200" dirty="0"/>
                        <a:t> were reflected only approximately in games with gestures and broad motions. The addition of Wii </a:t>
                      </a:r>
                      <a:r>
                        <a:rPr lang="en-US" sz="1200" dirty="0" err="1"/>
                        <a:t>MotionPlus</a:t>
                      </a:r>
                      <a:r>
                        <a:rPr lang="en-US" sz="1200" dirty="0"/>
                        <a:t>, an accessory that gives the </a:t>
                      </a:r>
                      <a:r>
                        <a:rPr lang="en-US" sz="1200" dirty="0" err="1"/>
                        <a:t>Wiimote</a:t>
                      </a:r>
                      <a:r>
                        <a:rPr lang="en-US" sz="1200" dirty="0"/>
                        <a:t> a gyroscope sensor to complement the accelerometer, improves the motion detection greatly. Nintendo recently began to sell the Wii Remote Plus, a </a:t>
                      </a:r>
                      <a:r>
                        <a:rPr lang="en-US" sz="1200" dirty="0" err="1"/>
                        <a:t>Wiimote</a:t>
                      </a:r>
                      <a:r>
                        <a:rPr lang="en-US" sz="1200" dirty="0"/>
                        <a:t> with built-in </a:t>
                      </a:r>
                      <a:r>
                        <a:rPr lang="en-US" sz="1200" dirty="0" err="1"/>
                        <a:t>MotionPlus</a:t>
                      </a:r>
                      <a:r>
                        <a:rPr lang="en-US" sz="1200" dirty="0"/>
                        <a:t> sensors, removing the need for a separate accessory. The Wii's biggest weakness (</a:t>
                      </a:r>
                      <a:r>
                        <a:rPr lang="en-US" sz="1200" dirty="0" err="1"/>
                        <a:t>wiikness</a:t>
                      </a:r>
                      <a:r>
                        <a:rPr lang="en-US" sz="1200" dirty="0"/>
                        <a:t>?) is its graphics; unlike the PlayStation 3 and Xbox 360, the Wii doesn't display high-definition content.</a:t>
                      </a:r>
                    </a:p>
                  </a:txBody>
                  <a:tcPr marL="72000" marR="72000" marT="14695" marB="14695" anchor="ctr">
                    <a:lnL>
                      <a:noFill/>
                    </a:lnL>
                    <a:lnR>
                      <a:noFill/>
                    </a:lnR>
                    <a:lnT>
                      <a:noFill/>
                    </a:lnT>
                    <a:lnB>
                      <a:noFill/>
                    </a:lnB>
                    <a:solidFill>
                      <a:srgbClr val="FFFFFF"/>
                    </a:solidFill>
                  </a:tcPr>
                </a:tc>
                <a:tc>
                  <a:txBody>
                    <a:bodyPr/>
                    <a:lstStyle/>
                    <a:p>
                      <a:pPr algn="just"/>
                      <a:r>
                        <a:rPr lang="en-US" sz="1200" dirty="0" smtClean="0"/>
                        <a:t>Thanks </a:t>
                      </a:r>
                      <a:r>
                        <a:rPr lang="en-US" sz="1200" dirty="0"/>
                        <a:t>to a sophisticated depth-sensing camera (actually a single color camera for image recognition, and two monochrome cameras placed a few inches apart to determine where you are in a three-dimensional space), Kinect can track your movements without a physical controller. All of the heavy lifting is handled by the Kinect sensor and the console, and you can navigate menus and play games without laying a finger on a piece of plastic. A microphone array adds voice recognition to the mix, letting users control the system using voice commands or hand-waves. Because the system is camera-only, it needs a lot of space; Microsoft recommends 6 to 8 feet between the Kinect sensor and the user.</a:t>
                      </a:r>
                    </a:p>
                  </a:txBody>
                  <a:tcPr marL="72000" marR="72000" marT="14695" marB="14695" anchor="ctr">
                    <a:lnL>
                      <a:noFill/>
                    </a:lnL>
                    <a:lnR>
                      <a:noFill/>
                    </a:lnR>
                    <a:lnT>
                      <a:noFill/>
                    </a:lnT>
                    <a:lnB>
                      <a:noFill/>
                    </a:lnB>
                    <a:solidFill>
                      <a:srgbClr val="FFFFFF"/>
                    </a:solidFill>
                  </a:tcPr>
                </a:tc>
                <a:tc>
                  <a:txBody>
                    <a:bodyPr/>
                    <a:lstStyle/>
                    <a:p>
                      <a:pPr algn="just"/>
                      <a:r>
                        <a:rPr lang="en-US" sz="1200" dirty="0" smtClean="0"/>
                        <a:t>The </a:t>
                      </a:r>
                      <a:r>
                        <a:rPr lang="en-US" sz="1200" dirty="0"/>
                        <a:t>PlayStation Move combines a video camera with a physical controller packed with motion-sensing electronics, making it the technological cross between Kinect and the Nintendo Wii. The Move Motion Controller, or "wand," combines a gyroscope, accelerometer, and magnetic sensor (a sort of digital "compass" that uses the Earth's magnetic field to determine the controller's orientation) to track the controller in three dimensions, while the glowing ball at the end gives the PlayStation Eye camera a visual reference for handling aiming, cursor movement, and other motion. Like Kinect, PlayStation Move requires room to function; Sony recommends 5 to 9 feet between the player and the </a:t>
                      </a:r>
                      <a:r>
                        <a:rPr lang="en-US" sz="1200" dirty="0" err="1"/>
                        <a:t>Playstation</a:t>
                      </a:r>
                      <a:r>
                        <a:rPr lang="en-US" sz="1200" dirty="0"/>
                        <a:t> Eye, but you can play anywhere from 2 to 10 feet of the camera.</a:t>
                      </a:r>
                    </a:p>
                  </a:txBody>
                  <a:tcPr marL="72000" marR="72000" marT="14695" marB="14695" anchor="ctr">
                    <a:lnL>
                      <a:noFill/>
                    </a:lnL>
                    <a:lnR>
                      <a:noFill/>
                    </a:lnR>
                    <a:lnT>
                      <a:noFill/>
                    </a:lnT>
                    <a:lnB>
                      <a:noFill/>
                    </a:lnB>
                    <a:solidFill>
                      <a:srgbClr val="FFFFFF"/>
                    </a:solidFill>
                  </a:tcPr>
                </a:tc>
              </a:tr>
            </a:tbl>
          </a:graphicData>
        </a:graphic>
      </p:graphicFrame>
      <p:sp>
        <p:nvSpPr>
          <p:cNvPr id="9" name="標題 1"/>
          <p:cNvSpPr txBox="1">
            <a:spLocks/>
          </p:cNvSpPr>
          <p:nvPr/>
        </p:nvSpPr>
        <p:spPr>
          <a:xfrm>
            <a:off x="6156176" y="41028"/>
            <a:ext cx="2459124"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Comic Sans MS" pitchFamily="66" charset="0"/>
              </a:rPr>
              <a:t>-The System</a:t>
            </a:r>
            <a:endParaRPr lang="zh-TW" altLang="en-US" sz="2800" dirty="0">
              <a:latin typeface="Comic Sans MS" pitchFamily="66" charset="0"/>
            </a:endParaRPr>
          </a:p>
        </p:txBody>
      </p:sp>
    </p:spTree>
    <p:extLst>
      <p:ext uri="{BB962C8B-B14F-4D97-AF65-F5344CB8AC3E}">
        <p14:creationId xmlns:p14="http://schemas.microsoft.com/office/powerpoint/2010/main" val="24550301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92</a:t>
            </a:fld>
            <a:endParaRPr lang="zh-TW" altLang="en-US"/>
          </a:p>
        </p:txBody>
      </p:sp>
      <p:pic>
        <p:nvPicPr>
          <p:cNvPr id="101378" name="Picture 2" descr="C:\Users\tantofish\Desktop\12_w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77691"/>
            <a:ext cx="2404158" cy="2012915"/>
          </a:xfrm>
          <a:prstGeom prst="rect">
            <a:avLst/>
          </a:prstGeom>
          <a:noFill/>
          <a:extLst>
            <a:ext uri="{909E8E84-426E-40DD-AFC4-6F175D3DCCD1}">
              <a14:hiddenFill xmlns:a14="http://schemas.microsoft.com/office/drawing/2010/main">
                <a:solidFill>
                  <a:srgbClr val="FFFFFF"/>
                </a:solidFill>
              </a14:hiddenFill>
            </a:ext>
          </a:extLst>
        </p:spPr>
      </p:pic>
      <p:pic>
        <p:nvPicPr>
          <p:cNvPr id="101379" name="Picture 3" descr="C:\Users\tantofish\Desktop\12_kin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96005"/>
            <a:ext cx="2088232" cy="2176289"/>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Users\tantofish\Desktop\12_mo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696005"/>
            <a:ext cx="2470539" cy="2390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593145258"/>
              </p:ext>
            </p:extLst>
          </p:nvPr>
        </p:nvGraphicFramePr>
        <p:xfrm>
          <a:off x="-1" y="2996952"/>
          <a:ext cx="9144000" cy="3686990"/>
        </p:xfrm>
        <a:graphic>
          <a:graphicData uri="http://schemas.openxmlformats.org/drawingml/2006/table">
            <a:tbl>
              <a:tblPr/>
              <a:tblGrid>
                <a:gridCol w="3048000"/>
                <a:gridCol w="3048000"/>
                <a:gridCol w="3048000"/>
              </a:tblGrid>
              <a:tr h="3312368">
                <a:tc>
                  <a:txBody>
                    <a:bodyPr/>
                    <a:lstStyle/>
                    <a:p>
                      <a:pPr algn="just"/>
                      <a:r>
                        <a:rPr lang="en-US" altLang="zh-TW" sz="1200" b="0" i="0" kern="1200" dirty="0" smtClean="0">
                          <a:solidFill>
                            <a:schemeClr val="tx1"/>
                          </a:solidFill>
                          <a:effectLst/>
                          <a:latin typeface="+mn-lt"/>
                          <a:ea typeface="+mn-ea"/>
                          <a:cs typeface="+mn-cs"/>
                        </a:rPr>
                        <a:t>Unlike Kinect and PlayStation Move, the Wii's motion control system is integral to the console itself. If you have the console, you already have the motion control. Starting from scratch, the Wii is easily the least expensive of the three set-ups, costing just $199 for everything you need. The default Wii bundle includes the system, a Wii remote, a Wii </a:t>
                      </a:r>
                      <a:r>
                        <a:rPr lang="en-US" altLang="zh-TW" sz="1200" b="0" i="0" kern="1200" dirty="0" err="1" smtClean="0">
                          <a:solidFill>
                            <a:schemeClr val="tx1"/>
                          </a:solidFill>
                          <a:effectLst/>
                          <a:latin typeface="+mn-lt"/>
                          <a:ea typeface="+mn-ea"/>
                          <a:cs typeface="+mn-cs"/>
                        </a:rPr>
                        <a:t>nunchuck</a:t>
                      </a:r>
                      <a:r>
                        <a:rPr lang="en-US" altLang="zh-TW" sz="1200" b="0" i="0" kern="1200" dirty="0" smtClean="0">
                          <a:solidFill>
                            <a:schemeClr val="tx1"/>
                          </a:solidFill>
                          <a:effectLst/>
                          <a:latin typeface="+mn-lt"/>
                          <a:ea typeface="+mn-ea"/>
                          <a:cs typeface="+mn-cs"/>
                        </a:rPr>
                        <a:t>, the Wii </a:t>
                      </a:r>
                      <a:r>
                        <a:rPr lang="en-US" altLang="zh-TW" sz="1200" b="0" i="0" kern="1200" dirty="0" err="1" smtClean="0">
                          <a:solidFill>
                            <a:schemeClr val="tx1"/>
                          </a:solidFill>
                          <a:effectLst/>
                          <a:latin typeface="+mn-lt"/>
                          <a:ea typeface="+mn-ea"/>
                          <a:cs typeface="+mn-cs"/>
                        </a:rPr>
                        <a:t>MotionPlus</a:t>
                      </a:r>
                      <a:r>
                        <a:rPr lang="en-US" altLang="zh-TW" sz="1200" b="0" i="0" kern="1200" dirty="0" smtClean="0">
                          <a:solidFill>
                            <a:schemeClr val="tx1"/>
                          </a:solidFill>
                          <a:effectLst/>
                          <a:latin typeface="+mn-lt"/>
                          <a:ea typeface="+mn-ea"/>
                          <a:cs typeface="+mn-cs"/>
                        </a:rPr>
                        <a:t> accessory, and copies of Wii Sports and Wii Sports Resort. Nintendo also offers a limited edition bundle for the same price, celebrating the 25th anniversary of Super Mario Bros. with a red Wii, a red </a:t>
                      </a:r>
                      <a:r>
                        <a:rPr lang="en-US" altLang="zh-TW" sz="1200" b="0" i="0" kern="1200" dirty="0" err="1" smtClean="0">
                          <a:solidFill>
                            <a:schemeClr val="tx1"/>
                          </a:solidFill>
                          <a:effectLst/>
                          <a:latin typeface="+mn-lt"/>
                          <a:ea typeface="+mn-ea"/>
                          <a:cs typeface="+mn-cs"/>
                        </a:rPr>
                        <a:t>Wiimote</a:t>
                      </a:r>
                      <a:r>
                        <a:rPr lang="en-US" altLang="zh-TW" sz="1200" b="0" i="0" kern="1200" dirty="0" smtClean="0">
                          <a:solidFill>
                            <a:schemeClr val="tx1"/>
                          </a:solidFill>
                          <a:effectLst/>
                          <a:latin typeface="+mn-lt"/>
                          <a:ea typeface="+mn-ea"/>
                          <a:cs typeface="+mn-cs"/>
                        </a:rPr>
                        <a:t> with integrated </a:t>
                      </a:r>
                      <a:r>
                        <a:rPr lang="en-US" altLang="zh-TW" sz="1200" b="0" i="0" kern="1200" dirty="0" err="1" smtClean="0">
                          <a:solidFill>
                            <a:schemeClr val="tx1"/>
                          </a:solidFill>
                          <a:effectLst/>
                          <a:latin typeface="+mn-lt"/>
                          <a:ea typeface="+mn-ea"/>
                          <a:cs typeface="+mn-cs"/>
                        </a:rPr>
                        <a:t>MotionPlus</a:t>
                      </a:r>
                      <a:r>
                        <a:rPr lang="en-US" altLang="zh-TW" sz="1200" b="0" i="0" kern="1200" dirty="0" smtClean="0">
                          <a:solidFill>
                            <a:schemeClr val="tx1"/>
                          </a:solidFill>
                          <a:effectLst/>
                          <a:latin typeface="+mn-lt"/>
                          <a:ea typeface="+mn-ea"/>
                          <a:cs typeface="+mn-cs"/>
                        </a:rPr>
                        <a:t>, and copies of Wii Sports and New Super Mario Bros. Wii. If you already have the system, you can pick up additional </a:t>
                      </a:r>
                      <a:r>
                        <a:rPr lang="en-US" altLang="zh-TW" sz="1200" b="0" i="0" kern="1200" dirty="0" err="1" smtClean="0">
                          <a:solidFill>
                            <a:schemeClr val="tx1"/>
                          </a:solidFill>
                          <a:effectLst/>
                          <a:latin typeface="+mn-lt"/>
                          <a:ea typeface="+mn-ea"/>
                          <a:cs typeface="+mn-cs"/>
                        </a:rPr>
                        <a:t>Wiimotes</a:t>
                      </a:r>
                      <a:r>
                        <a:rPr lang="en-US" altLang="zh-TW" sz="1200" b="0" i="0" kern="1200" dirty="0" smtClean="0">
                          <a:solidFill>
                            <a:schemeClr val="tx1"/>
                          </a:solidFill>
                          <a:effectLst/>
                          <a:latin typeface="+mn-lt"/>
                          <a:ea typeface="+mn-ea"/>
                          <a:cs typeface="+mn-cs"/>
                        </a:rPr>
                        <a:t> with integrated </a:t>
                      </a:r>
                      <a:r>
                        <a:rPr lang="en-US" altLang="zh-TW" sz="1200" b="0" i="0" kern="1200" dirty="0" err="1" smtClean="0">
                          <a:solidFill>
                            <a:schemeClr val="tx1"/>
                          </a:solidFill>
                          <a:effectLst/>
                          <a:latin typeface="+mn-lt"/>
                          <a:ea typeface="+mn-ea"/>
                          <a:cs typeface="+mn-cs"/>
                        </a:rPr>
                        <a:t>MotionPlus</a:t>
                      </a:r>
                      <a:r>
                        <a:rPr lang="en-US" altLang="zh-TW" sz="1200" b="0" i="0" kern="1200" dirty="0" smtClean="0">
                          <a:solidFill>
                            <a:schemeClr val="tx1"/>
                          </a:solidFill>
                          <a:effectLst/>
                          <a:latin typeface="+mn-lt"/>
                          <a:ea typeface="+mn-ea"/>
                          <a:cs typeface="+mn-cs"/>
                        </a:rPr>
                        <a:t> for $40 each, and </a:t>
                      </a:r>
                      <a:r>
                        <a:rPr lang="en-US" altLang="zh-TW" sz="1200" b="0" i="0" kern="1200" dirty="0" err="1" smtClean="0">
                          <a:solidFill>
                            <a:schemeClr val="tx1"/>
                          </a:solidFill>
                          <a:effectLst/>
                          <a:latin typeface="+mn-lt"/>
                          <a:ea typeface="+mn-ea"/>
                          <a:cs typeface="+mn-cs"/>
                        </a:rPr>
                        <a:t>Nunchuck</a:t>
                      </a:r>
                      <a:r>
                        <a:rPr lang="en-US" altLang="zh-TW" sz="1200" b="0" i="0" kern="1200" dirty="0" smtClean="0">
                          <a:solidFill>
                            <a:schemeClr val="tx1"/>
                          </a:solidFill>
                          <a:effectLst/>
                          <a:latin typeface="+mn-lt"/>
                          <a:ea typeface="+mn-ea"/>
                          <a:cs typeface="+mn-cs"/>
                        </a:rPr>
                        <a:t> accessories for $20 each.</a:t>
                      </a:r>
                      <a:endParaRPr lang="en-US" sz="1200" dirty="0"/>
                    </a:p>
                  </a:txBody>
                  <a:tcPr marL="72000" marR="72000" marT="14695" marB="14695" anchor="ctr">
                    <a:lnL>
                      <a:noFill/>
                    </a:lnL>
                    <a:lnR>
                      <a:noFill/>
                    </a:lnR>
                    <a:lnT>
                      <a:noFill/>
                    </a:lnT>
                    <a:lnB>
                      <a:noFill/>
                    </a:lnB>
                    <a:solidFill>
                      <a:srgbClr val="FFFFFF"/>
                    </a:solidFill>
                  </a:tcPr>
                </a:tc>
                <a:tc>
                  <a:txBody>
                    <a:bodyPr/>
                    <a:lstStyle/>
                    <a:p>
                      <a:pPr algn="just"/>
                      <a:r>
                        <a:rPr lang="en-US" altLang="zh-TW" sz="1200" b="0" i="0" kern="1200" dirty="0" smtClean="0">
                          <a:solidFill>
                            <a:schemeClr val="tx1"/>
                          </a:solidFill>
                          <a:effectLst/>
                          <a:latin typeface="+mn-lt"/>
                          <a:ea typeface="+mn-ea"/>
                          <a:cs typeface="+mn-cs"/>
                        </a:rPr>
                        <a:t>Kinect itself costs $150, and includes a copy of the game, Kinect Adventures. If you don't have </a:t>
                      </a:r>
                      <a:r>
                        <a:rPr lang="en-US" altLang="zh-TW" sz="1200" b="0" i="0" kern="1200" dirty="0" err="1" smtClean="0">
                          <a:solidFill>
                            <a:schemeClr val="tx1"/>
                          </a:solidFill>
                          <a:effectLst/>
                          <a:latin typeface="+mn-lt"/>
                          <a:ea typeface="+mn-ea"/>
                          <a:cs typeface="+mn-cs"/>
                        </a:rPr>
                        <a:t>an</a:t>
                      </a:r>
                      <a:r>
                        <a:rPr lang="en-US" altLang="zh-TW" sz="1200" b="0" i="0" kern="1200" dirty="0" err="1" smtClean="0">
                          <a:solidFill>
                            <a:schemeClr val="tx1"/>
                          </a:solidFill>
                          <a:effectLst/>
                          <a:latin typeface="+mn-lt"/>
                          <a:ea typeface="+mn-ea"/>
                          <a:cs typeface="+mn-cs"/>
                          <a:hlinkClick r:id="rId5"/>
                        </a:rPr>
                        <a:t>Xbox</a:t>
                      </a:r>
                      <a:r>
                        <a:rPr lang="en-US" altLang="zh-TW" sz="1200" b="0" i="0" kern="1200" dirty="0" smtClean="0">
                          <a:solidFill>
                            <a:schemeClr val="tx1"/>
                          </a:solidFill>
                          <a:effectLst/>
                          <a:latin typeface="+mn-lt"/>
                          <a:ea typeface="+mn-ea"/>
                          <a:cs typeface="+mn-cs"/>
                          <a:hlinkClick r:id="rId5"/>
                        </a:rPr>
                        <a:t> 360</a:t>
                      </a:r>
                      <a:r>
                        <a:rPr lang="en-US" altLang="zh-TW" sz="1200" b="0" i="0" kern="1200" dirty="0" smtClean="0">
                          <a:solidFill>
                            <a:schemeClr val="tx1"/>
                          </a:solidFill>
                          <a:effectLst/>
                          <a:latin typeface="+mn-lt"/>
                          <a:ea typeface="+mn-ea"/>
                          <a:cs typeface="+mn-cs"/>
                        </a:rPr>
                        <a:t>, you can pick up a Kinect bundle, including a 4GB Xbox 360, for $299. It's $50 less than Kinect and the 4GB Xbox 360, but if you want storage space, you might want to spring for Kinect and the 250GB Xbox 360 for $449. Either way, you only need Kinect itself for motion-controlled multiplayer games; unlike PlayStation Move and the Nintendo Wii, Kinect doesn't require additional controllers for additional players.</a:t>
                      </a:r>
                      <a:endParaRPr lang="en-US" sz="1200" dirty="0"/>
                    </a:p>
                  </a:txBody>
                  <a:tcPr marL="72000" marR="72000" marT="14695" marB="14695" anchor="ctr">
                    <a:lnL>
                      <a:noFill/>
                    </a:lnL>
                    <a:lnR>
                      <a:noFill/>
                    </a:lnR>
                    <a:lnT>
                      <a:noFill/>
                    </a:lnT>
                    <a:lnB>
                      <a:noFill/>
                    </a:lnB>
                    <a:solidFill>
                      <a:srgbClr val="FFFFFF"/>
                    </a:solidFill>
                  </a:tcPr>
                </a:tc>
                <a:tc>
                  <a:txBody>
                    <a:bodyPr/>
                    <a:lstStyle/>
                    <a:p>
                      <a:pPr algn="just"/>
                      <a:r>
                        <a:rPr lang="en-US" altLang="zh-TW" sz="1200" b="0" i="0" kern="1200" dirty="0" smtClean="0">
                          <a:solidFill>
                            <a:schemeClr val="tx1"/>
                          </a:solidFill>
                          <a:effectLst/>
                          <a:latin typeface="+mn-lt"/>
                          <a:ea typeface="+mn-ea"/>
                          <a:cs typeface="+mn-cs"/>
                        </a:rPr>
                        <a:t>If you already have a </a:t>
                      </a:r>
                      <a:r>
                        <a:rPr lang="en-US" altLang="zh-TW" sz="1200" b="0" i="0" kern="1200" dirty="0" err="1" smtClean="0">
                          <a:solidFill>
                            <a:schemeClr val="tx1"/>
                          </a:solidFill>
                          <a:effectLst/>
                          <a:latin typeface="+mn-lt"/>
                          <a:ea typeface="+mn-ea"/>
                          <a:cs typeface="+mn-cs"/>
                        </a:rPr>
                        <a:t>Playstation</a:t>
                      </a:r>
                      <a:r>
                        <a:rPr lang="en-US" altLang="zh-TW" sz="1200" b="0" i="0" kern="1200" dirty="0" smtClean="0">
                          <a:solidFill>
                            <a:schemeClr val="tx1"/>
                          </a:solidFill>
                          <a:effectLst/>
                          <a:latin typeface="+mn-lt"/>
                          <a:ea typeface="+mn-ea"/>
                          <a:cs typeface="+mn-cs"/>
                        </a:rPr>
                        <a:t> 3, the </a:t>
                      </a:r>
                      <a:r>
                        <a:rPr lang="en-US" altLang="zh-TW" sz="1200" b="0" i="0" kern="1200" dirty="0" err="1" smtClean="0">
                          <a:solidFill>
                            <a:schemeClr val="tx1"/>
                          </a:solidFill>
                          <a:effectLst/>
                          <a:latin typeface="+mn-lt"/>
                          <a:ea typeface="+mn-ea"/>
                          <a:cs typeface="+mn-cs"/>
                        </a:rPr>
                        <a:t>Playstation</a:t>
                      </a:r>
                      <a:r>
                        <a:rPr lang="en-US" altLang="zh-TW" sz="1200" b="0" i="0" kern="1200" dirty="0" smtClean="0">
                          <a:solidFill>
                            <a:schemeClr val="tx1"/>
                          </a:solidFill>
                          <a:effectLst/>
                          <a:latin typeface="+mn-lt"/>
                          <a:ea typeface="+mn-ea"/>
                          <a:cs typeface="+mn-cs"/>
                        </a:rPr>
                        <a:t> Move Sports Champions Bundle gives you the PlayStation Eye, a Move Motion Controller, and a copy of Sports Champions for $99. If you want to go all-in with a new console, the $399</a:t>
                      </a:r>
                      <a:r>
                        <a:rPr lang="en-US" altLang="zh-TW" sz="1200" b="0" i="0" kern="1200" dirty="0" smtClean="0">
                          <a:solidFill>
                            <a:schemeClr val="tx1"/>
                          </a:solidFill>
                          <a:effectLst/>
                          <a:latin typeface="+mn-lt"/>
                          <a:ea typeface="+mn-ea"/>
                          <a:cs typeface="+mn-cs"/>
                          <a:hlinkClick r:id="rId6"/>
                        </a:rPr>
                        <a:t>PlayStation 3</a:t>
                      </a:r>
                      <a:r>
                        <a:rPr lang="en-US" altLang="zh-TW" sz="1200" b="0" i="0" kern="1200" dirty="0" smtClean="0">
                          <a:solidFill>
                            <a:schemeClr val="tx1"/>
                          </a:solidFill>
                          <a:effectLst/>
                          <a:latin typeface="+mn-lt"/>
                          <a:ea typeface="+mn-ea"/>
                          <a:cs typeface="+mn-cs"/>
                        </a:rPr>
                        <a:t>with PS Move bundle includes everything in the Sports Champions Bundle, plus a 320GB PS3 system. Piecemeal, the PlayStation Eye costs $40, each Move Motion Controller is $50, and each optional Navigation Controller runs $30. For multiplayer games, you'll need at least one extra Move Motion Controller on top of the one included in the bundle.</a:t>
                      </a:r>
                      <a:endParaRPr lang="en-US" sz="1200" dirty="0"/>
                    </a:p>
                  </a:txBody>
                  <a:tcPr marL="72000" marR="72000" marT="14695" marB="14695" anchor="ctr">
                    <a:lnL>
                      <a:noFill/>
                    </a:lnL>
                    <a:lnR>
                      <a:noFill/>
                    </a:lnR>
                    <a:lnT>
                      <a:noFill/>
                    </a:lnT>
                    <a:lnB>
                      <a:noFill/>
                    </a:lnB>
                    <a:solidFill>
                      <a:srgbClr val="FFFFFF"/>
                    </a:solidFill>
                  </a:tcPr>
                </a:tc>
              </a:tr>
            </a:tbl>
          </a:graphicData>
        </a:graphic>
      </p:graphicFrame>
      <p:sp>
        <p:nvSpPr>
          <p:cNvPr id="10" name="標題 1"/>
          <p:cNvSpPr>
            <a:spLocks noGrp="1"/>
          </p:cNvSpPr>
          <p:nvPr>
            <p:ph type="title"/>
          </p:nvPr>
        </p:nvSpPr>
        <p:spPr>
          <a:xfrm>
            <a:off x="2555776" y="0"/>
            <a:ext cx="3960440" cy="562074"/>
          </a:xfrm>
        </p:spPr>
        <p:txBody>
          <a:bodyPr>
            <a:normAutofit fontScale="90000"/>
          </a:bodyPr>
          <a:lstStyle/>
          <a:p>
            <a:r>
              <a:rPr lang="en-US" altLang="zh-TW" dirty="0" err="1" smtClean="0">
                <a:latin typeface="Comic Sans MS" pitchFamily="66" charset="0"/>
              </a:rPr>
              <a:t>Comparism</a:t>
            </a:r>
            <a:endParaRPr lang="zh-TW" altLang="en-US" dirty="0">
              <a:latin typeface="Comic Sans MS" pitchFamily="66" charset="0"/>
            </a:endParaRPr>
          </a:p>
        </p:txBody>
      </p:sp>
      <p:sp>
        <p:nvSpPr>
          <p:cNvPr id="11" name="標題 1"/>
          <p:cNvSpPr txBox="1">
            <a:spLocks/>
          </p:cNvSpPr>
          <p:nvPr/>
        </p:nvSpPr>
        <p:spPr>
          <a:xfrm>
            <a:off x="6156176" y="41028"/>
            <a:ext cx="2459124"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Comic Sans MS" pitchFamily="66" charset="0"/>
              </a:rPr>
              <a:t>-The Deal</a:t>
            </a:r>
            <a:endParaRPr lang="zh-TW" altLang="en-US" sz="2800" dirty="0">
              <a:latin typeface="Comic Sans MS" pitchFamily="66" charset="0"/>
            </a:endParaRPr>
          </a:p>
        </p:txBody>
      </p:sp>
    </p:spTree>
    <p:extLst>
      <p:ext uri="{BB962C8B-B14F-4D97-AF65-F5344CB8AC3E}">
        <p14:creationId xmlns:p14="http://schemas.microsoft.com/office/powerpoint/2010/main" val="3722679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93</a:t>
            </a:fld>
            <a:endParaRPr lang="zh-TW" altLang="en-US"/>
          </a:p>
        </p:txBody>
      </p:sp>
      <p:pic>
        <p:nvPicPr>
          <p:cNvPr id="101378" name="Picture 2" descr="C:\Users\tantofish\Desktop\12_w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77691"/>
            <a:ext cx="2404158" cy="2012915"/>
          </a:xfrm>
          <a:prstGeom prst="rect">
            <a:avLst/>
          </a:prstGeom>
          <a:noFill/>
          <a:extLst>
            <a:ext uri="{909E8E84-426E-40DD-AFC4-6F175D3DCCD1}">
              <a14:hiddenFill xmlns:a14="http://schemas.microsoft.com/office/drawing/2010/main">
                <a:solidFill>
                  <a:srgbClr val="FFFFFF"/>
                </a:solidFill>
              </a14:hiddenFill>
            </a:ext>
          </a:extLst>
        </p:spPr>
      </p:pic>
      <p:pic>
        <p:nvPicPr>
          <p:cNvPr id="101379" name="Picture 3" descr="C:\Users\tantofish\Desktop\12_kin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96005"/>
            <a:ext cx="2088232" cy="2176289"/>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Users\tantofish\Desktop\12_mo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696005"/>
            <a:ext cx="2470539" cy="2390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3157392992"/>
              </p:ext>
            </p:extLst>
          </p:nvPr>
        </p:nvGraphicFramePr>
        <p:xfrm>
          <a:off x="-1" y="2996952"/>
          <a:ext cx="9144000" cy="3312368"/>
        </p:xfrm>
        <a:graphic>
          <a:graphicData uri="http://schemas.openxmlformats.org/drawingml/2006/table">
            <a:tbl>
              <a:tblPr/>
              <a:tblGrid>
                <a:gridCol w="3048000"/>
                <a:gridCol w="3048000"/>
                <a:gridCol w="3048000"/>
              </a:tblGrid>
              <a:tr h="3312368">
                <a:tc>
                  <a:txBody>
                    <a:bodyPr/>
                    <a:lstStyle/>
                    <a:p>
                      <a:pPr algn="just"/>
                      <a:r>
                        <a:rPr lang="en-US" altLang="zh-TW" sz="1600" b="0" i="0" kern="1200" dirty="0" smtClean="0">
                          <a:solidFill>
                            <a:schemeClr val="tx1"/>
                          </a:solidFill>
                          <a:effectLst/>
                          <a:latin typeface="+mn-lt"/>
                          <a:ea typeface="+mn-ea"/>
                          <a:cs typeface="+mn-cs"/>
                        </a:rPr>
                        <a:t>While Kinect and PlayStation Move are both very new, the Wii has been around since 2006, and it has developed a very large library in that time. Some of the more notable games that take advantage of the Wii's motion-sensing abilities include Mario Kart Wii, </a:t>
                      </a:r>
                      <a:r>
                        <a:rPr lang="en-US" altLang="zh-TW" sz="1600" b="0" i="0" kern="1200" dirty="0" err="1" smtClean="0">
                          <a:solidFill>
                            <a:schemeClr val="tx1"/>
                          </a:solidFill>
                          <a:effectLst/>
                          <a:latin typeface="+mn-lt"/>
                          <a:ea typeface="+mn-ea"/>
                          <a:cs typeface="+mn-cs"/>
                        </a:rPr>
                        <a:t>Rayman</a:t>
                      </a:r>
                      <a:r>
                        <a:rPr lang="en-US" altLang="zh-TW" sz="1600" b="0" i="0" kern="1200" dirty="0" smtClean="0">
                          <a:solidFill>
                            <a:schemeClr val="tx1"/>
                          </a:solidFill>
                          <a:effectLst/>
                          <a:latin typeface="+mn-lt"/>
                          <a:ea typeface="+mn-ea"/>
                          <a:cs typeface="+mn-cs"/>
                        </a:rPr>
                        <a:t> Raving </a:t>
                      </a:r>
                      <a:r>
                        <a:rPr lang="en-US" altLang="zh-TW" sz="1600" b="0" i="0" kern="1200" dirty="0" err="1" smtClean="0">
                          <a:solidFill>
                            <a:schemeClr val="tx1"/>
                          </a:solidFill>
                          <a:effectLst/>
                          <a:latin typeface="+mn-lt"/>
                          <a:ea typeface="+mn-ea"/>
                          <a:cs typeface="+mn-cs"/>
                        </a:rPr>
                        <a:t>Rabbids</a:t>
                      </a:r>
                      <a:r>
                        <a:rPr lang="en-US" altLang="zh-TW" sz="1600" b="0" i="0" kern="1200" dirty="0" smtClean="0">
                          <a:solidFill>
                            <a:schemeClr val="tx1"/>
                          </a:solidFill>
                          <a:effectLst/>
                          <a:latin typeface="+mn-lt"/>
                          <a:ea typeface="+mn-ea"/>
                          <a:cs typeface="+mn-cs"/>
                        </a:rPr>
                        <a:t>, Boom </a:t>
                      </a:r>
                      <a:r>
                        <a:rPr lang="en-US" altLang="zh-TW" sz="1600" b="0" i="0" kern="1200" dirty="0" err="1" smtClean="0">
                          <a:solidFill>
                            <a:schemeClr val="tx1"/>
                          </a:solidFill>
                          <a:effectLst/>
                          <a:latin typeface="+mn-lt"/>
                          <a:ea typeface="+mn-ea"/>
                          <a:cs typeface="+mn-cs"/>
                        </a:rPr>
                        <a:t>Blox</a:t>
                      </a:r>
                      <a:r>
                        <a:rPr lang="en-US" altLang="zh-TW" sz="1600" b="0" i="0" kern="1200" dirty="0" smtClean="0">
                          <a:solidFill>
                            <a:schemeClr val="tx1"/>
                          </a:solidFill>
                          <a:effectLst/>
                          <a:latin typeface="+mn-lt"/>
                          <a:ea typeface="+mn-ea"/>
                          <a:cs typeface="+mn-cs"/>
                        </a:rPr>
                        <a:t>, Red Steel 2, and many others.</a:t>
                      </a:r>
                      <a:endParaRPr lang="en-US" sz="1600" dirty="0"/>
                    </a:p>
                  </a:txBody>
                  <a:tcPr marL="72000" marR="72000" marT="14695" marB="14695" anchor="ctr">
                    <a:lnL>
                      <a:noFill/>
                    </a:lnL>
                    <a:lnR>
                      <a:noFill/>
                    </a:lnR>
                    <a:lnT>
                      <a:noFill/>
                    </a:lnT>
                    <a:lnB>
                      <a:noFill/>
                    </a:lnB>
                    <a:solidFill>
                      <a:srgbClr val="FFFFFF"/>
                    </a:solidFill>
                  </a:tcPr>
                </a:tc>
                <a:tc>
                  <a:txBody>
                    <a:bodyPr/>
                    <a:lstStyle/>
                    <a:p>
                      <a:pPr algn="just"/>
                      <a:r>
                        <a:rPr lang="en-US" altLang="zh-TW" sz="1600" b="0" i="0" kern="1200" dirty="0" smtClean="0">
                          <a:solidFill>
                            <a:schemeClr val="tx1"/>
                          </a:solidFill>
                          <a:effectLst/>
                          <a:latin typeface="+mn-lt"/>
                          <a:ea typeface="+mn-ea"/>
                          <a:cs typeface="+mn-cs"/>
                        </a:rPr>
                        <a:t>Including titles like sports mini-game compilation </a:t>
                      </a:r>
                      <a:r>
                        <a:rPr lang="en-US" altLang="zh-TW" sz="1600" b="0" i="0" kern="1200" dirty="0" err="1" smtClean="0">
                          <a:solidFill>
                            <a:schemeClr val="tx1"/>
                          </a:solidFill>
                          <a:effectLst/>
                          <a:latin typeface="+mn-lt"/>
                          <a:ea typeface="+mn-ea"/>
                          <a:cs typeface="+mn-cs"/>
                        </a:rPr>
                        <a:t>MotionSports</a:t>
                      </a:r>
                      <a:r>
                        <a:rPr lang="en-US" altLang="zh-TW" sz="1600" b="0" i="0" kern="1200" dirty="0" smtClean="0">
                          <a:solidFill>
                            <a:schemeClr val="tx1"/>
                          </a:solidFill>
                          <a:effectLst/>
                          <a:latin typeface="+mn-lt"/>
                          <a:ea typeface="+mn-ea"/>
                          <a:cs typeface="+mn-cs"/>
                        </a:rPr>
                        <a:t>, dance game Dance Central, and painfully cute virtual pet game </a:t>
                      </a:r>
                      <a:r>
                        <a:rPr lang="en-US" altLang="zh-TW" sz="1600" b="0" i="0" kern="1200" dirty="0" err="1" smtClean="0">
                          <a:solidFill>
                            <a:schemeClr val="tx1"/>
                          </a:solidFill>
                          <a:effectLst/>
                          <a:latin typeface="+mn-lt"/>
                          <a:ea typeface="+mn-ea"/>
                          <a:cs typeface="+mn-cs"/>
                        </a:rPr>
                        <a:t>Kinectimals</a:t>
                      </a:r>
                      <a:r>
                        <a:rPr lang="en-US" altLang="zh-TW" sz="1600" b="0" i="0" kern="1200" dirty="0" smtClean="0">
                          <a:solidFill>
                            <a:schemeClr val="tx1"/>
                          </a:solidFill>
                          <a:effectLst/>
                          <a:latin typeface="+mn-lt"/>
                          <a:ea typeface="+mn-ea"/>
                          <a:cs typeface="+mn-cs"/>
                        </a:rPr>
                        <a:t>.</a:t>
                      </a:r>
                      <a:endParaRPr lang="en-US" sz="1600" dirty="0"/>
                    </a:p>
                  </a:txBody>
                  <a:tcPr marL="72000" marR="72000" marT="14695" marB="14695" anchor="ctr">
                    <a:lnL>
                      <a:noFill/>
                    </a:lnL>
                    <a:lnR>
                      <a:noFill/>
                    </a:lnR>
                    <a:lnT>
                      <a:noFill/>
                    </a:lnT>
                    <a:lnB>
                      <a:noFill/>
                    </a:lnB>
                    <a:solidFill>
                      <a:srgbClr val="FFFFFF"/>
                    </a:solidFill>
                  </a:tcPr>
                </a:tc>
                <a:tc>
                  <a:txBody>
                    <a:bodyPr/>
                    <a:lstStyle/>
                    <a:p>
                      <a:pPr algn="just"/>
                      <a:r>
                        <a:rPr lang="en-US" altLang="zh-TW" sz="1600" b="0" i="0" kern="1200" dirty="0" smtClean="0">
                          <a:solidFill>
                            <a:schemeClr val="tx1"/>
                          </a:solidFill>
                          <a:effectLst/>
                          <a:latin typeface="+mn-lt"/>
                          <a:ea typeface="+mn-ea"/>
                          <a:cs typeface="+mn-cs"/>
                        </a:rPr>
                        <a:t>Besides the bundled Sports Champions, a Wii Sports-like mini-game compilation, several Move-exclusive games are currently available, including virtual pet game </a:t>
                      </a:r>
                      <a:r>
                        <a:rPr lang="en-US" altLang="zh-TW" sz="1600" b="0" i="0" kern="1200" dirty="0" err="1" smtClean="0">
                          <a:solidFill>
                            <a:schemeClr val="tx1"/>
                          </a:solidFill>
                          <a:effectLst/>
                          <a:latin typeface="+mn-lt"/>
                          <a:ea typeface="+mn-ea"/>
                          <a:cs typeface="+mn-cs"/>
                        </a:rPr>
                        <a:t>EyePet</a:t>
                      </a:r>
                      <a:r>
                        <a:rPr lang="en-US" altLang="zh-TW" sz="1600" b="0" i="0" kern="1200" dirty="0" smtClean="0">
                          <a:solidFill>
                            <a:schemeClr val="tx1"/>
                          </a:solidFill>
                          <a:effectLst/>
                          <a:latin typeface="+mn-lt"/>
                          <a:ea typeface="+mn-ea"/>
                          <a:cs typeface="+mn-cs"/>
                        </a:rPr>
                        <a:t> and quirky pseudo-skating game Kung-Fu Rider. Besides Move-specific games, several currently available and upcoming PS3 titles support Move control schemes, including Resident Evil 5, Heavy Rain, and </a:t>
                      </a:r>
                      <a:r>
                        <a:rPr lang="en-US" altLang="zh-TW" sz="1600" b="0" i="0" kern="1200" dirty="0" err="1" smtClean="0">
                          <a:solidFill>
                            <a:schemeClr val="tx1"/>
                          </a:solidFill>
                          <a:effectLst/>
                          <a:latin typeface="+mn-lt"/>
                          <a:ea typeface="+mn-ea"/>
                          <a:cs typeface="+mn-cs"/>
                        </a:rPr>
                        <a:t>LittleBigPlanet</a:t>
                      </a:r>
                      <a:r>
                        <a:rPr lang="en-US" altLang="zh-TW" sz="1600" b="0" i="0" kern="1200" dirty="0" smtClean="0">
                          <a:solidFill>
                            <a:schemeClr val="tx1"/>
                          </a:solidFill>
                          <a:effectLst/>
                          <a:latin typeface="+mn-lt"/>
                          <a:ea typeface="+mn-ea"/>
                          <a:cs typeface="+mn-cs"/>
                        </a:rPr>
                        <a:t> 2.</a:t>
                      </a:r>
                      <a:endParaRPr lang="en-US" sz="1600" dirty="0"/>
                    </a:p>
                  </a:txBody>
                  <a:tcPr marL="72000" marR="72000" marT="14695" marB="14695" anchor="ctr">
                    <a:lnL>
                      <a:noFill/>
                    </a:lnL>
                    <a:lnR>
                      <a:noFill/>
                    </a:lnR>
                    <a:lnT>
                      <a:noFill/>
                    </a:lnT>
                    <a:lnB>
                      <a:noFill/>
                    </a:lnB>
                    <a:solidFill>
                      <a:srgbClr val="FFFFFF"/>
                    </a:solidFill>
                  </a:tcPr>
                </a:tc>
              </a:tr>
            </a:tbl>
          </a:graphicData>
        </a:graphic>
      </p:graphicFrame>
      <p:sp>
        <p:nvSpPr>
          <p:cNvPr id="10" name="標題 1"/>
          <p:cNvSpPr>
            <a:spLocks noGrp="1"/>
          </p:cNvSpPr>
          <p:nvPr>
            <p:ph type="title"/>
          </p:nvPr>
        </p:nvSpPr>
        <p:spPr>
          <a:xfrm>
            <a:off x="2555776" y="0"/>
            <a:ext cx="3960440" cy="562074"/>
          </a:xfrm>
        </p:spPr>
        <p:txBody>
          <a:bodyPr>
            <a:normAutofit fontScale="90000"/>
          </a:bodyPr>
          <a:lstStyle/>
          <a:p>
            <a:r>
              <a:rPr lang="en-US" altLang="zh-TW" dirty="0" err="1" smtClean="0">
                <a:latin typeface="Comic Sans MS" pitchFamily="66" charset="0"/>
              </a:rPr>
              <a:t>Comparism</a:t>
            </a:r>
            <a:endParaRPr lang="zh-TW" altLang="en-US" dirty="0">
              <a:latin typeface="Comic Sans MS" pitchFamily="66" charset="0"/>
            </a:endParaRPr>
          </a:p>
        </p:txBody>
      </p:sp>
      <p:sp>
        <p:nvSpPr>
          <p:cNvPr id="11" name="標題 1"/>
          <p:cNvSpPr txBox="1">
            <a:spLocks/>
          </p:cNvSpPr>
          <p:nvPr/>
        </p:nvSpPr>
        <p:spPr>
          <a:xfrm>
            <a:off x="6156176" y="41028"/>
            <a:ext cx="2459124"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Comic Sans MS" pitchFamily="66" charset="0"/>
              </a:rPr>
              <a:t>-The Games</a:t>
            </a:r>
            <a:endParaRPr lang="zh-TW" altLang="en-US" sz="2800" dirty="0">
              <a:latin typeface="Comic Sans MS" pitchFamily="66" charset="0"/>
            </a:endParaRPr>
          </a:p>
        </p:txBody>
      </p:sp>
    </p:spTree>
    <p:extLst>
      <p:ext uri="{BB962C8B-B14F-4D97-AF65-F5344CB8AC3E}">
        <p14:creationId xmlns:p14="http://schemas.microsoft.com/office/powerpoint/2010/main" val="32826875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a:xfrm>
            <a:off x="3141788" y="6355209"/>
            <a:ext cx="2895600" cy="365125"/>
          </a:xfrm>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a:xfrm>
            <a:off x="6570788" y="6355209"/>
            <a:ext cx="2133600" cy="365125"/>
          </a:xfrm>
        </p:spPr>
        <p:txBody>
          <a:bodyPr/>
          <a:lstStyle/>
          <a:p>
            <a:fld id="{73DA0BB7-265A-403C-9275-D587AB510EDC}" type="slidenum">
              <a:rPr lang="zh-TW" altLang="en-US" smtClean="0"/>
              <a:pPr/>
              <a:t>94</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4277588208"/>
              </p:ext>
            </p:extLst>
          </p:nvPr>
        </p:nvGraphicFramePr>
        <p:xfrm>
          <a:off x="35497" y="3085859"/>
          <a:ext cx="9108503" cy="3221997"/>
        </p:xfrm>
        <a:graphic>
          <a:graphicData uri="http://schemas.openxmlformats.org/drawingml/2006/table">
            <a:tbl>
              <a:tblPr/>
              <a:tblGrid>
                <a:gridCol w="2969915"/>
                <a:gridCol w="3096344"/>
                <a:gridCol w="3042244"/>
              </a:tblGrid>
              <a:tr h="820691">
                <a:tc>
                  <a:txBody>
                    <a:bodyPr/>
                    <a:lstStyle/>
                    <a:p>
                      <a:pPr algn="l"/>
                      <a:r>
                        <a:rPr lang="en-US" sz="1200" b="1" dirty="0"/>
                        <a:t>The pros</a:t>
                      </a:r>
                      <a:r>
                        <a:rPr lang="en-US" sz="1200" b="1" dirty="0" smtClean="0"/>
                        <a:t>:</a:t>
                      </a:r>
                    </a:p>
                    <a:p>
                      <a:pPr algn="l"/>
                      <a:r>
                        <a:rPr lang="en-US" sz="1200" dirty="0" smtClean="0"/>
                        <a:t>Inexpensive</a:t>
                      </a:r>
                      <a:r>
                        <a:rPr lang="en-US" sz="1200" dirty="0"/>
                        <a:t>. Huge game library.</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pros</a:t>
                      </a:r>
                      <a:r>
                        <a:rPr lang="en-US" sz="1200" b="1" dirty="0" smtClean="0"/>
                        <a:t>:</a:t>
                      </a:r>
                    </a:p>
                    <a:p>
                      <a:pPr algn="l"/>
                      <a:r>
                        <a:rPr lang="en-US" sz="1200" dirty="0" smtClean="0"/>
                        <a:t>Totally </a:t>
                      </a:r>
                      <a:r>
                        <a:rPr lang="en-US" sz="1200" dirty="0"/>
                        <a:t>hands-free. One Kinect accommodates multiple players. Voice control is very cool and works well.</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pros</a:t>
                      </a:r>
                      <a:r>
                        <a:rPr lang="en-US" sz="1200" b="1" dirty="0" smtClean="0"/>
                        <a:t>:</a:t>
                      </a:r>
                    </a:p>
                    <a:p>
                      <a:pPr algn="l"/>
                      <a:r>
                        <a:rPr lang="en-US" sz="1200" dirty="0" smtClean="0"/>
                        <a:t>Least </a:t>
                      </a:r>
                      <a:r>
                        <a:rPr lang="en-US" sz="1200" dirty="0"/>
                        <a:t>expensive entry bundle. Very accurate motion tracking.</a:t>
                      </a:r>
                    </a:p>
                  </a:txBody>
                  <a:tcPr marL="72000" marR="72000" marT="23573" marB="23573" anchor="ctr">
                    <a:lnL>
                      <a:noFill/>
                    </a:lnL>
                    <a:lnR>
                      <a:noFill/>
                    </a:lnR>
                    <a:lnT>
                      <a:noFill/>
                    </a:lnT>
                    <a:lnB>
                      <a:noFill/>
                    </a:lnB>
                    <a:solidFill>
                      <a:srgbClr val="FFFFFF"/>
                    </a:solidFill>
                  </a:tcPr>
                </a:tc>
              </a:tr>
              <a:tr h="525242">
                <a:tc>
                  <a:txBody>
                    <a:bodyPr/>
                    <a:lstStyle/>
                    <a:p>
                      <a:pPr algn="l"/>
                      <a:r>
                        <a:rPr lang="en-US" sz="1200" b="1" dirty="0"/>
                        <a:t>The cons</a:t>
                      </a:r>
                      <a:r>
                        <a:rPr lang="en-US" sz="1200" b="1" dirty="0" smtClean="0"/>
                        <a:t>:</a:t>
                      </a:r>
                    </a:p>
                    <a:p>
                      <a:pPr algn="l"/>
                      <a:r>
                        <a:rPr lang="en-US" sz="1200" dirty="0" smtClean="0"/>
                        <a:t>The </a:t>
                      </a:r>
                      <a:r>
                        <a:rPr lang="en-US" sz="1200" dirty="0"/>
                        <a:t>least accurate motion sensing of the three systems. Not high-def.</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cons</a:t>
                      </a:r>
                      <a:r>
                        <a:rPr lang="en-US" sz="1200" b="1" dirty="0" smtClean="0"/>
                        <a:t>:</a:t>
                      </a:r>
                    </a:p>
                    <a:p>
                      <a:pPr algn="l"/>
                      <a:r>
                        <a:rPr lang="en-US" sz="1200" dirty="0" smtClean="0"/>
                        <a:t>Requires </a:t>
                      </a:r>
                      <a:r>
                        <a:rPr lang="en-US" sz="1200" dirty="0"/>
                        <a:t>a lot of space. Slightly more lag </a:t>
                      </a:r>
                      <a:r>
                        <a:rPr lang="en-US" sz="1200" dirty="0" err="1"/>
                        <a:t>whan</a:t>
                      </a:r>
                      <a:r>
                        <a:rPr lang="en-US" sz="1200" dirty="0"/>
                        <a:t> than </a:t>
                      </a:r>
                      <a:r>
                        <a:rPr lang="en-US" sz="1200" dirty="0" err="1"/>
                        <a:t>Playstation</a:t>
                      </a:r>
                      <a:r>
                        <a:rPr lang="en-US" sz="1200" dirty="0"/>
                        <a:t> Move.</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cons</a:t>
                      </a:r>
                      <a:r>
                        <a:rPr lang="en-US" sz="1200" b="1" dirty="0" smtClean="0"/>
                        <a:t>:</a:t>
                      </a:r>
                    </a:p>
                    <a:p>
                      <a:pPr algn="l"/>
                      <a:r>
                        <a:rPr lang="en-US" sz="1200" dirty="0" smtClean="0"/>
                        <a:t>Requires </a:t>
                      </a:r>
                      <a:r>
                        <a:rPr lang="en-US" sz="1200" dirty="0"/>
                        <a:t>a wand, sometimes two, depending on the game, for each player.</a:t>
                      </a:r>
                    </a:p>
                  </a:txBody>
                  <a:tcPr marL="72000" marR="72000" marT="23573" marB="23573" anchor="ctr">
                    <a:lnL>
                      <a:noFill/>
                    </a:lnL>
                    <a:lnR>
                      <a:noFill/>
                    </a:lnR>
                    <a:lnT>
                      <a:noFill/>
                    </a:lnT>
                    <a:lnB>
                      <a:noFill/>
                    </a:lnB>
                    <a:solidFill>
                      <a:srgbClr val="FFFFFF"/>
                    </a:solidFill>
                  </a:tcPr>
                </a:tc>
              </a:tr>
              <a:tr h="1805520">
                <a:tc>
                  <a:txBody>
                    <a:bodyPr/>
                    <a:lstStyle/>
                    <a:p>
                      <a:pPr algn="l"/>
                      <a:r>
                        <a:rPr lang="en-US" sz="1200" b="1"/>
                        <a:t>The bottom line:</a:t>
                      </a:r>
                      <a:r>
                        <a:rPr lang="en-US" sz="1200"/>
                        <a:t>The Wii's been around the longest, and while both Kinect and PlayStation Move are more technically impressive with their advanced motion sensing and graphics, the Wii has the biggest library of motion-sensing games.</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bottom </a:t>
                      </a:r>
                      <a:r>
                        <a:rPr lang="en-US" sz="1200" b="1" dirty="0" err="1"/>
                        <a:t>line:</a:t>
                      </a:r>
                      <a:r>
                        <a:rPr lang="en-US" sz="1200" dirty="0" err="1"/>
                        <a:t>If</a:t>
                      </a:r>
                      <a:r>
                        <a:rPr lang="en-US" sz="1200" dirty="0"/>
                        <a:t> you have the room for it, Kinect offers both multiplayer motion gaming and voice-controlled menu navigation right out of the box. If your Xbox 360 is wedged into the corner of a cramped studio apartment, though, you'll probably have some problems playing.</a:t>
                      </a:r>
                    </a:p>
                  </a:txBody>
                  <a:tcPr marL="72000" marR="72000" marT="23573" marB="23573" anchor="ctr">
                    <a:lnL>
                      <a:noFill/>
                    </a:lnL>
                    <a:lnR>
                      <a:noFill/>
                    </a:lnR>
                    <a:lnT>
                      <a:noFill/>
                    </a:lnT>
                    <a:lnB>
                      <a:noFill/>
                    </a:lnB>
                    <a:solidFill>
                      <a:srgbClr val="FFFFFF"/>
                    </a:solidFill>
                  </a:tcPr>
                </a:tc>
                <a:tc>
                  <a:txBody>
                    <a:bodyPr/>
                    <a:lstStyle/>
                    <a:p>
                      <a:pPr algn="l"/>
                      <a:r>
                        <a:rPr lang="en-US" sz="1200" b="1" dirty="0"/>
                        <a:t>The bottom line</a:t>
                      </a:r>
                      <a:r>
                        <a:rPr lang="en-US" sz="1200" b="1" dirty="0" smtClean="0"/>
                        <a:t>:</a:t>
                      </a:r>
                    </a:p>
                    <a:p>
                      <a:pPr algn="l"/>
                      <a:r>
                        <a:rPr lang="en-US" sz="1200" dirty="0" smtClean="0"/>
                        <a:t>Sony's </a:t>
                      </a:r>
                      <a:r>
                        <a:rPr lang="en-US" sz="1200" dirty="0"/>
                        <a:t>motion gaming system isn't quite as accessible as Kinect, where players can just jump in and out of games without any calibration, but it tracks motion better than the Wii, and supports a broader range of games.</a:t>
                      </a:r>
                    </a:p>
                  </a:txBody>
                  <a:tcPr marL="72000" marR="72000" marT="23573" marB="23573" anchor="ctr">
                    <a:lnL>
                      <a:noFill/>
                    </a:lnL>
                    <a:lnR>
                      <a:noFill/>
                    </a:lnR>
                    <a:lnT>
                      <a:noFill/>
                    </a:lnT>
                    <a:lnB>
                      <a:noFill/>
                    </a:lnB>
                    <a:solidFill>
                      <a:srgbClr val="FFFFFF"/>
                    </a:solidFill>
                  </a:tcPr>
                </a:tc>
              </a:tr>
            </a:tbl>
          </a:graphicData>
        </a:graphic>
      </p:graphicFrame>
      <p:pic>
        <p:nvPicPr>
          <p:cNvPr id="9" name="Picture 2" descr="C:\Users\tantofish\Desktop\12_w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77691"/>
            <a:ext cx="2404158" cy="20129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antofish\Desktop\12_kin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96005"/>
            <a:ext cx="2088232" cy="21762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tantofish\Desktop\12_mo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696005"/>
            <a:ext cx="2470539" cy="2390995"/>
          </a:xfrm>
          <a:prstGeom prst="rect">
            <a:avLst/>
          </a:prstGeom>
          <a:noFill/>
          <a:extLst>
            <a:ext uri="{909E8E84-426E-40DD-AFC4-6F175D3DCCD1}">
              <a14:hiddenFill xmlns:a14="http://schemas.microsoft.com/office/drawing/2010/main">
                <a:solidFill>
                  <a:srgbClr val="FFFFFF"/>
                </a:solidFill>
              </a14:hiddenFill>
            </a:ext>
          </a:extLst>
        </p:spPr>
      </p:pic>
      <p:sp>
        <p:nvSpPr>
          <p:cNvPr id="13" name="標題 1"/>
          <p:cNvSpPr>
            <a:spLocks noGrp="1"/>
          </p:cNvSpPr>
          <p:nvPr>
            <p:ph type="title"/>
          </p:nvPr>
        </p:nvSpPr>
        <p:spPr>
          <a:xfrm>
            <a:off x="2555776" y="0"/>
            <a:ext cx="3960440" cy="562074"/>
          </a:xfrm>
        </p:spPr>
        <p:txBody>
          <a:bodyPr>
            <a:normAutofit fontScale="90000"/>
          </a:bodyPr>
          <a:lstStyle/>
          <a:p>
            <a:r>
              <a:rPr lang="en-US" altLang="zh-TW" dirty="0" err="1" smtClean="0">
                <a:latin typeface="Comic Sans MS" pitchFamily="66" charset="0"/>
              </a:rPr>
              <a:t>Comparism</a:t>
            </a:r>
            <a:endParaRPr lang="zh-TW" altLang="en-US" dirty="0">
              <a:latin typeface="Comic Sans MS" pitchFamily="66" charset="0"/>
            </a:endParaRPr>
          </a:p>
        </p:txBody>
      </p:sp>
      <p:sp>
        <p:nvSpPr>
          <p:cNvPr id="14" name="標題 1"/>
          <p:cNvSpPr txBox="1">
            <a:spLocks/>
          </p:cNvSpPr>
          <p:nvPr/>
        </p:nvSpPr>
        <p:spPr>
          <a:xfrm>
            <a:off x="6156176" y="41028"/>
            <a:ext cx="2987824"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Comic Sans MS" pitchFamily="66" charset="0"/>
              </a:rPr>
              <a:t>-pros and cons</a:t>
            </a:r>
            <a:endParaRPr lang="zh-TW" altLang="en-US" sz="2800" dirty="0">
              <a:latin typeface="Comic Sans MS" pitchFamily="66" charset="0"/>
            </a:endParaRPr>
          </a:p>
        </p:txBody>
      </p:sp>
    </p:spTree>
    <p:extLst>
      <p:ext uri="{BB962C8B-B14F-4D97-AF65-F5344CB8AC3E}">
        <p14:creationId xmlns:p14="http://schemas.microsoft.com/office/powerpoint/2010/main" val="40049801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95</a:t>
            </a:fld>
            <a:endParaRPr lang="zh-TW" altLang="en-US"/>
          </a:p>
        </p:txBody>
      </p:sp>
      <p:pic>
        <p:nvPicPr>
          <p:cNvPr id="108546" name="Picture 2" descr="C:\Users\tantofish\Desktop\12_kinect_wii_move_sal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7089" y="1124744"/>
            <a:ext cx="6091535" cy="4232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antofish\Desktop\12_w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0178" y="5481556"/>
            <a:ext cx="1139686" cy="954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antofish\Desktop\12_kin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3728" y="5462114"/>
            <a:ext cx="955109" cy="995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antofish\Desktop\12_mo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5462114"/>
            <a:ext cx="1080120" cy="1045343"/>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1"/>
          <p:cNvSpPr>
            <a:spLocks noGrp="1"/>
          </p:cNvSpPr>
          <p:nvPr>
            <p:ph type="title"/>
          </p:nvPr>
        </p:nvSpPr>
        <p:spPr>
          <a:xfrm>
            <a:off x="1115616" y="0"/>
            <a:ext cx="5400600" cy="908720"/>
          </a:xfrm>
        </p:spPr>
        <p:txBody>
          <a:bodyPr>
            <a:noAutofit/>
          </a:bodyPr>
          <a:lstStyle/>
          <a:p>
            <a:r>
              <a:rPr lang="en-US" altLang="zh-TW" sz="2800" dirty="0" err="1" smtClean="0">
                <a:latin typeface="Comic Sans MS" pitchFamily="66" charset="0"/>
              </a:rPr>
              <a:t>Comparisn</a:t>
            </a:r>
            <a:r>
              <a:rPr lang="en-US" altLang="zh-TW" sz="2800" dirty="0" smtClean="0">
                <a:latin typeface="Comic Sans MS" pitchFamily="66" charset="0"/>
              </a:rPr>
              <a:t> (2007-2010)</a:t>
            </a:r>
            <a:endParaRPr lang="zh-TW" altLang="en-US" sz="2800" dirty="0">
              <a:latin typeface="Comic Sans MS" pitchFamily="66" charset="0"/>
            </a:endParaRPr>
          </a:p>
        </p:txBody>
      </p:sp>
      <p:sp>
        <p:nvSpPr>
          <p:cNvPr id="12" name="標題 1"/>
          <p:cNvSpPr txBox="1">
            <a:spLocks/>
          </p:cNvSpPr>
          <p:nvPr/>
        </p:nvSpPr>
        <p:spPr>
          <a:xfrm>
            <a:off x="6156176" y="41028"/>
            <a:ext cx="2459124" cy="7956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Comic Sans MS" pitchFamily="66" charset="0"/>
              </a:rPr>
              <a:t>-Initial Sales</a:t>
            </a:r>
            <a:endParaRPr lang="zh-TW" altLang="en-US" sz="2800" dirty="0">
              <a:latin typeface="Comic Sans MS" pitchFamily="66" charset="0"/>
            </a:endParaRPr>
          </a:p>
        </p:txBody>
      </p:sp>
    </p:spTree>
    <p:extLst>
      <p:ext uri="{BB962C8B-B14F-4D97-AF65-F5344CB8AC3E}">
        <p14:creationId xmlns:p14="http://schemas.microsoft.com/office/powerpoint/2010/main" val="28573306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smtClean="0"/>
              <a:t>Conclusion of game controllers</a:t>
            </a:r>
            <a:endParaRPr lang="zh-TW" altLang="en-US" dirty="0"/>
          </a:p>
        </p:txBody>
      </p:sp>
      <p:sp>
        <p:nvSpPr>
          <p:cNvPr id="3" name="Content Placeholder 2"/>
          <p:cNvSpPr>
            <a:spLocks noGrp="1"/>
          </p:cNvSpPr>
          <p:nvPr>
            <p:ph idx="1"/>
          </p:nvPr>
        </p:nvSpPr>
        <p:spPr/>
        <p:txBody>
          <a:bodyPr/>
          <a:lstStyle/>
          <a:p>
            <a:r>
              <a:rPr lang="en-US" altLang="zh-TW" dirty="0"/>
              <a:t>Innovative HCI determines initial sales</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96</a:t>
            </a:fld>
            <a:endParaRPr lang="zh-TW" altLang="en-US"/>
          </a:p>
        </p:txBody>
      </p:sp>
    </p:spTree>
    <p:extLst>
      <p:ext uri="{BB962C8B-B14F-4D97-AF65-F5344CB8AC3E}">
        <p14:creationId xmlns:p14="http://schemas.microsoft.com/office/powerpoint/2010/main" val="38542883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GPU/Graphics Hardware</a:t>
            </a:r>
            <a:endParaRPr lang="zh-TW" altLang="en-US" dirty="0"/>
          </a:p>
        </p:txBody>
      </p:sp>
      <p:sp>
        <p:nvSpPr>
          <p:cNvPr id="3" name="Content Placeholder 2"/>
          <p:cNvSpPr>
            <a:spLocks noGrp="1"/>
          </p:cNvSpPr>
          <p:nvPr>
            <p:ph idx="1"/>
          </p:nvPr>
        </p:nvSpPr>
        <p:spPr/>
        <p:txBody>
          <a:bodyPr/>
          <a:lstStyle/>
          <a:p>
            <a:r>
              <a:rPr lang="en-US" altLang="zh-TW" dirty="0" smtClean="0"/>
              <a:t>Moor’s Law</a:t>
            </a:r>
          </a:p>
          <a:p>
            <a:r>
              <a:rPr lang="en-US" altLang="zh-TW" dirty="0" smtClean="0"/>
              <a:t>GPGPU</a:t>
            </a:r>
          </a:p>
          <a:p>
            <a:r>
              <a:rPr lang="en-US" altLang="zh-TW" dirty="0" smtClean="0"/>
              <a:t>Easy for VR development: </a:t>
            </a:r>
            <a:r>
              <a:rPr lang="en-US" altLang="zh-TW" smtClean="0"/>
              <a:t>Real-time response</a:t>
            </a:r>
            <a:endParaRPr lang="zh-TW" altLang="en-US" dirty="0"/>
          </a:p>
        </p:txBody>
      </p:sp>
      <p:sp>
        <p:nvSpPr>
          <p:cNvPr id="4" name="Footer Placeholder 3"/>
          <p:cNvSpPr>
            <a:spLocks noGrp="1"/>
          </p:cNvSpPr>
          <p:nvPr>
            <p:ph type="ftr" sz="quarter" idx="11"/>
          </p:nvPr>
        </p:nvSpPr>
        <p:spPr/>
        <p:txBody>
          <a:bodyPr/>
          <a:lstStyle/>
          <a:p>
            <a:r>
              <a:rPr lang="en-US" altLang="zh-TW" smtClean="0"/>
              <a:t>Communications &amp; Multimedia Lab</a:t>
            </a:r>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97</a:t>
            </a:fld>
            <a:endParaRPr lang="zh-TW" altLang="en-US"/>
          </a:p>
        </p:txBody>
      </p:sp>
    </p:spTree>
    <p:extLst>
      <p:ext uri="{BB962C8B-B14F-4D97-AF65-F5344CB8AC3E}">
        <p14:creationId xmlns:p14="http://schemas.microsoft.com/office/powerpoint/2010/main" val="6615802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descr="C:\Users\tantofish\Desktop\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9110630" cy="6597352"/>
          </a:xfrm>
          <a:prstGeom prst="rect">
            <a:avLst/>
          </a:prstGeom>
          <a:noFill/>
          <a:extLst>
            <a:ext uri="{909E8E84-426E-40DD-AFC4-6F175D3DCCD1}">
              <a14:hiddenFill xmlns:a14="http://schemas.microsoft.com/office/drawing/2010/main">
                <a:solidFill>
                  <a:srgbClr val="FFFFFF"/>
                </a:solidFill>
              </a14:hiddenFill>
            </a:ext>
          </a:extLst>
        </p:spPr>
      </p:pic>
      <p:sp>
        <p:nvSpPr>
          <p:cNvPr id="5" name="頁尾版面配置區 4"/>
          <p:cNvSpPr>
            <a:spLocks noGrp="1"/>
          </p:cNvSpPr>
          <p:nvPr>
            <p:ph type="ftr" sz="quarter" idx="11"/>
          </p:nvPr>
        </p:nvSpPr>
        <p:spPr/>
        <p:txBody>
          <a:bodyPr/>
          <a:lstStyle/>
          <a:p>
            <a:r>
              <a:rPr lang="en-US" altLang="zh-TW" smtClean="0"/>
              <a:t>Communications &amp; Multimedia Lab</a:t>
            </a:r>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98</a:t>
            </a:fld>
            <a:endParaRPr lang="zh-TW" altLang="en-US"/>
          </a:p>
        </p:txBody>
      </p:sp>
    </p:spTree>
    <p:extLst>
      <p:ext uri="{BB962C8B-B14F-4D97-AF65-F5344CB8AC3E}">
        <p14:creationId xmlns:p14="http://schemas.microsoft.com/office/powerpoint/2010/main" val="9400430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8"/>
            <a:ext cx="9129688" cy="659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1"/>
          </p:nvPr>
        </p:nvSpPr>
        <p:spPr/>
        <p:txBody>
          <a:bodyPr/>
          <a:lstStyle/>
          <a:p>
            <a:r>
              <a:rPr lang="en-US" altLang="zh-TW" smtClean="0"/>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99</a:t>
            </a:fld>
            <a:endParaRPr lang="zh-TW" altLang="en-US"/>
          </a:p>
        </p:txBody>
      </p:sp>
    </p:spTree>
    <p:extLst>
      <p:ext uri="{BB962C8B-B14F-4D97-AF65-F5344CB8AC3E}">
        <p14:creationId xmlns:p14="http://schemas.microsoft.com/office/powerpoint/2010/main" val="1007200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6766</TotalTime>
  <Words>12955</Words>
  <Application>Microsoft Office PowerPoint</Application>
  <PresentationFormat>如螢幕大小 (4:3)</PresentationFormat>
  <Paragraphs>2307</Paragraphs>
  <Slides>262</Slides>
  <Notes>45</Notes>
  <HiddenSlides>0</HiddenSlides>
  <MMClips>0</MMClips>
  <ScaleCrop>false</ScaleCrop>
  <HeadingPairs>
    <vt:vector size="8" baseType="variant">
      <vt:variant>
        <vt:lpstr>使用字型</vt:lpstr>
      </vt:variant>
      <vt:variant>
        <vt:i4>18</vt:i4>
      </vt:variant>
      <vt:variant>
        <vt:lpstr>佈景主題</vt:lpstr>
      </vt:variant>
      <vt:variant>
        <vt:i4>1</vt:i4>
      </vt:variant>
      <vt:variant>
        <vt:lpstr>內嵌 OLE 伺服程式</vt:lpstr>
      </vt:variant>
      <vt:variant>
        <vt:i4>2</vt:i4>
      </vt:variant>
      <vt:variant>
        <vt:lpstr>投影片標題</vt:lpstr>
      </vt:variant>
      <vt:variant>
        <vt:i4>262</vt:i4>
      </vt:variant>
    </vt:vector>
  </HeadingPairs>
  <TitlesOfParts>
    <vt:vector size="283" baseType="lpstr">
      <vt:lpstr>Angelina</vt:lpstr>
      <vt:lpstr>Arial Unicode MS</vt:lpstr>
      <vt:lpstr>helvetica,geneva,arial</vt:lpstr>
      <vt:lpstr>SamsungIFBd</vt:lpstr>
      <vt:lpstr>SamsungIFRg</vt:lpstr>
      <vt:lpstr>文鼎誰的字體</vt:lpstr>
      <vt:lpstr>新細明體</vt:lpstr>
      <vt:lpstr>標楷體</vt:lpstr>
      <vt:lpstr>Arial</vt:lpstr>
      <vt:lpstr>Calibri</vt:lpstr>
      <vt:lpstr>Cambria</vt:lpstr>
      <vt:lpstr>Cambria Math</vt:lpstr>
      <vt:lpstr>Comic Sans MS</vt:lpstr>
      <vt:lpstr>Courier New</vt:lpstr>
      <vt:lpstr>Ebrima</vt:lpstr>
      <vt:lpstr>Times New Roman</vt:lpstr>
      <vt:lpstr>Wingdings</vt:lpstr>
      <vt:lpstr>Wingdings 2</vt:lpstr>
      <vt:lpstr>Office 佈景主題</vt:lpstr>
      <vt:lpstr>Equation</vt:lpstr>
      <vt:lpstr>Visio</vt:lpstr>
      <vt:lpstr>Virtual Reality</vt:lpstr>
      <vt:lpstr>Course syllabus</vt:lpstr>
      <vt:lpstr>Part II, III</vt:lpstr>
      <vt:lpstr>Table of contents (course slides)</vt:lpstr>
      <vt:lpstr>Virtual Reality(虛擬實境)</vt:lpstr>
      <vt:lpstr>Terminologies Used</vt:lpstr>
      <vt:lpstr>V.R. Conditions to Meet</vt:lpstr>
      <vt:lpstr>DEMO video to know the devices in VR</vt:lpstr>
      <vt:lpstr>More Demo</vt:lpstr>
      <vt:lpstr>Expected capabilities from taking this course</vt:lpstr>
      <vt:lpstr>VR and recent developments Wearable devices:  Google glasses Oculus HMD  (Appendix 1) Google Cardboard  VR HMD (Appendix 2)</vt:lpstr>
      <vt:lpstr>Google Glass: Specification</vt:lpstr>
      <vt:lpstr>PowerPoint 簡報</vt:lpstr>
      <vt:lpstr>Google Glass 2013</vt:lpstr>
      <vt:lpstr>Google Glass </vt:lpstr>
      <vt:lpstr>UNC See-through  Head-mounted display (1989)</vt:lpstr>
      <vt:lpstr>UNC-US AF Head-mounted display (1989)</vt:lpstr>
      <vt:lpstr>Sony HMD</vt:lpstr>
      <vt:lpstr>Canon Mixed Reality HMD</vt:lpstr>
      <vt:lpstr>Meta Glasses: Meta Inc. and Epson Inc.</vt:lpstr>
      <vt:lpstr>PowerPoint 簡報</vt:lpstr>
      <vt:lpstr>Why important</vt:lpstr>
      <vt:lpstr>New VR/AR glasses design</vt:lpstr>
      <vt:lpstr>3D/Stereo Display Sources from ITRI (工研院, 前瞻顯示計畫)</vt:lpstr>
      <vt:lpstr>Types of 3D/Stereo Displays for 3D TV and Animation</vt:lpstr>
      <vt:lpstr>3D Display: Multi-Projectors</vt:lpstr>
      <vt:lpstr>PowerPoint 簡報</vt:lpstr>
      <vt:lpstr>PowerPoint 簡報</vt:lpstr>
      <vt:lpstr>Virtual Reality 1994 prediction: Research Directions and Future Trend</vt:lpstr>
      <vt:lpstr>Basic Equipment (video demo)</vt:lpstr>
      <vt:lpstr>Scientific Visualization</vt:lpstr>
      <vt:lpstr>Medical applications</vt:lpstr>
      <vt:lpstr>radiation treatment planning </vt:lpstr>
      <vt:lpstr>PowerPoint 簡報</vt:lpstr>
      <vt:lpstr>radiation treatment planning</vt:lpstr>
      <vt:lpstr>Ming’s brain vessels, MRI, for tumor scan</vt:lpstr>
      <vt:lpstr>Virtual Cockpits</vt:lpstr>
      <vt:lpstr>Telepresence</vt:lpstr>
      <vt:lpstr>CAD/CAM</vt:lpstr>
      <vt:lpstr>Entertainment</vt:lpstr>
      <vt:lpstr>Virtual Reality 1994 prediction: Research Directions and Future Trend</vt:lpstr>
      <vt:lpstr>Virtual Reality Research Directions and Future Trend</vt:lpstr>
      <vt:lpstr>PowerPoint 簡報</vt:lpstr>
      <vt:lpstr>PowerPoint 簡報</vt:lpstr>
      <vt:lpstr>Disney Future World entertainment: VR  (since 1994)</vt:lpstr>
      <vt:lpstr>PowerPoint 簡報</vt:lpstr>
      <vt:lpstr>PowerPoint 簡報</vt:lpstr>
      <vt:lpstr>Data glove (1995)</vt:lpstr>
      <vt:lpstr>PowerPoint 簡報</vt:lpstr>
      <vt:lpstr>Human Factors</vt:lpstr>
      <vt:lpstr>Human factors part 2</vt:lpstr>
      <vt:lpstr>PowerPoint 簡報</vt:lpstr>
      <vt:lpstr>Short questions</vt:lpstr>
      <vt:lpstr>Motion sickness</vt:lpstr>
      <vt:lpstr>Virtual Reality TERM PROJECT LISTING </vt:lpstr>
      <vt:lpstr>VR Term Project (II): graphics oriented:  </vt:lpstr>
      <vt:lpstr>VR Term Project (III)</vt:lpstr>
      <vt:lpstr>Research topics </vt:lpstr>
      <vt:lpstr>PowerPoint 簡報</vt:lpstr>
      <vt:lpstr>PowerPoint 簡報</vt:lpstr>
      <vt:lpstr>VR Game in an Arcade</vt:lpstr>
      <vt:lpstr>SEGA SATURN by SEGA</vt:lpstr>
      <vt:lpstr>Sony PLAYSTATION Specifications</vt:lpstr>
      <vt:lpstr>SEGA SATURN 主機性能介紹</vt:lpstr>
      <vt:lpstr>Recent development in game consoles (2006-2014)</vt:lpstr>
      <vt:lpstr>Nintendo 64 Specs</vt:lpstr>
      <vt:lpstr>Nintendo Wii Specs</vt:lpstr>
      <vt:lpstr>Nintendo Wii</vt:lpstr>
      <vt:lpstr>Nintendo Wii</vt:lpstr>
      <vt:lpstr>Wii Market performance 2007</vt:lpstr>
      <vt:lpstr>Nintendo:  Wii remote Why is it successful? </vt:lpstr>
      <vt:lpstr>Trend: Virtual Reality  in 1994 and 2005 Research Directions and Future Trend</vt:lpstr>
      <vt:lpstr>PowerPoint 簡報</vt:lpstr>
      <vt:lpstr>Virtual Reality (1994 prediction)Research Directions and Future Trend</vt:lpstr>
      <vt:lpstr>Virtual Reality (1994) Research Directions and Future Trend</vt:lpstr>
      <vt:lpstr>New player: Microsoft Xbox, Xbox 360, Xbox one</vt:lpstr>
      <vt:lpstr>PowerPoint 簡報</vt:lpstr>
      <vt:lpstr>Huge loss between 2001 to 2005</vt:lpstr>
      <vt:lpstr>Microsoft Xbox 360</vt:lpstr>
      <vt:lpstr>Microsoft Xbox 360 Specs</vt:lpstr>
      <vt:lpstr>Microsoft Xbox Kinect</vt:lpstr>
      <vt:lpstr>Microsoft Xbox Kinect Specs</vt:lpstr>
      <vt:lpstr>Microsoft Xbox Kinect</vt:lpstr>
      <vt:lpstr>Microsoft Xbox Kinect</vt:lpstr>
      <vt:lpstr>Sony PlayStation 3,4</vt:lpstr>
      <vt:lpstr>Sony PlayStation 3</vt:lpstr>
      <vt:lpstr>Sony PlayStation 3 Specs</vt:lpstr>
      <vt:lpstr>Sony Playstation 4</vt:lpstr>
      <vt:lpstr>Sony PlayStation Move</vt:lpstr>
      <vt:lpstr>Sony PlayStation Move Specs</vt:lpstr>
      <vt:lpstr>Comparism</vt:lpstr>
      <vt:lpstr>Comparism</vt:lpstr>
      <vt:lpstr>Comparism</vt:lpstr>
      <vt:lpstr>Comparism</vt:lpstr>
      <vt:lpstr>Comparisn (2007-2010)</vt:lpstr>
      <vt:lpstr>Conclusion of game controllers</vt:lpstr>
      <vt:lpstr>GPU/Graphics Hardware</vt:lpstr>
      <vt:lpstr>PowerPoint 簡報</vt:lpstr>
      <vt:lpstr>PowerPoint 簡報</vt:lpstr>
      <vt:lpstr>Illumination model</vt:lpstr>
      <vt:lpstr>PowerPoint 簡報</vt:lpstr>
      <vt:lpstr>Faster specular reflection calculation: Halfway vector approximation</vt:lpstr>
      <vt:lpstr>Polygon shading : linear interpolation</vt:lpstr>
      <vt:lpstr>Phong Shading</vt:lpstr>
      <vt:lpstr>PowerPoint 簡報</vt:lpstr>
      <vt:lpstr>PowerPoint 簡報</vt:lpstr>
      <vt:lpstr>PowerPoint 簡報</vt:lpstr>
      <vt:lpstr>PowerPoint 簡報</vt:lpstr>
      <vt:lpstr>PowerPoint 簡報</vt:lpstr>
      <vt:lpstr>Bit operation</vt:lpstr>
      <vt:lpstr>Exam examples</vt:lpstr>
      <vt:lpstr>Scan Conversion (a triangle)</vt:lpstr>
      <vt:lpstr>Gouraud Shading</vt:lpstr>
      <vt:lpstr>Gouraud Shading</vt:lpstr>
      <vt:lpstr>Shading 2</vt:lpstr>
      <vt:lpstr>Visibility testing</vt:lpstr>
      <vt:lpstr>Space Tracing System</vt:lpstr>
      <vt:lpstr>PowerPoint 簡報</vt:lpstr>
      <vt:lpstr>PowerPoint 簡報</vt:lpstr>
      <vt:lpstr>Critical Parameter in Tracker</vt:lpstr>
      <vt:lpstr>Reduce the Latency</vt:lpstr>
      <vt:lpstr>PowerPoint 簡報</vt:lpstr>
      <vt:lpstr>PowerPoint 簡報</vt:lpstr>
      <vt:lpstr>PowerPoint 簡報</vt:lpstr>
      <vt:lpstr>Sources</vt:lpstr>
      <vt:lpstr>Simulation History</vt:lpstr>
      <vt:lpstr>PowerPoint 簡報</vt:lpstr>
      <vt:lpstr>PowerPoint 簡報</vt:lpstr>
      <vt:lpstr>PowerPoint 簡報</vt:lpstr>
      <vt:lpstr>Convolution</vt:lpstr>
      <vt:lpstr>PowerPoint 簡報</vt:lpstr>
      <vt:lpstr>Molecular binding problem (1)</vt:lpstr>
      <vt:lpstr>PowerPoint 簡報</vt:lpstr>
      <vt:lpstr>PowerPoint 簡報</vt:lpstr>
      <vt:lpstr>PowerPoint 簡報</vt:lpstr>
      <vt:lpstr>Two ways to solve the molecular binding problem</vt:lpstr>
      <vt:lpstr>Molecular binding problem (2)</vt:lpstr>
      <vt:lpstr>Computational Complexity</vt:lpstr>
      <vt:lpstr>Annealing genetic algorithm (1)</vt:lpstr>
      <vt:lpstr>PowerPoint 簡報</vt:lpstr>
      <vt:lpstr>PowerPoint 簡報</vt:lpstr>
      <vt:lpstr>Annealing genetic algorithm (5)</vt:lpstr>
      <vt:lpstr>Result (2)</vt:lpstr>
      <vt:lpstr>PowerPoint 簡報</vt:lpstr>
      <vt:lpstr>Protein DHFR (dihydrofolate reductase) with inhibitors</vt:lpstr>
      <vt:lpstr>Conclusion</vt:lpstr>
      <vt:lpstr>Optical Trackers Environment setup</vt:lpstr>
      <vt:lpstr>Algorithms: Inferring 3D position</vt:lpstr>
      <vt:lpstr>Algorithms: Inferring 3D position</vt:lpstr>
      <vt:lpstr>Algorithms: System errors</vt:lpstr>
      <vt:lpstr>Algorithms: System errors</vt:lpstr>
      <vt:lpstr>Algorithms: Multiple views</vt:lpstr>
      <vt:lpstr>Performance Evaluation</vt:lpstr>
      <vt:lpstr>PowerPoint 簡報</vt:lpstr>
      <vt:lpstr>PowerPoint 簡報</vt:lpstr>
      <vt:lpstr>Overview</vt:lpstr>
      <vt:lpstr>Mechanical Structure</vt:lpstr>
      <vt:lpstr>PowerPoint 簡報</vt:lpstr>
      <vt:lpstr>Force feedback 2 Joystick</vt:lpstr>
      <vt:lpstr>PowerPoint 簡報</vt:lpstr>
      <vt:lpstr>Patents</vt:lpstr>
      <vt:lpstr>Force Feedback Wheel</vt:lpstr>
      <vt:lpstr>Why implementing a force feedback joystick</vt:lpstr>
      <vt:lpstr>A simple flight simulator</vt:lpstr>
      <vt:lpstr>Flow Control</vt:lpstr>
      <vt:lpstr>Newton's Three Laws of Motion</vt:lpstr>
      <vt:lpstr>PowerPoint 簡報</vt:lpstr>
      <vt:lpstr>PowerPoint 簡報</vt:lpstr>
      <vt:lpstr>Generating forces</vt:lpstr>
      <vt:lpstr>How about in a sand paper?</vt:lpstr>
      <vt:lpstr>Sand paper simulation</vt:lpstr>
      <vt:lpstr>How to measure force (torque)? strain gauge</vt:lpstr>
      <vt:lpstr>PowerPoint 簡報</vt:lpstr>
      <vt:lpstr>Principles of strain gauge</vt:lpstr>
      <vt:lpstr>A force feedback Joystick model</vt:lpstr>
      <vt:lpstr>Force model continued (1)</vt:lpstr>
      <vt:lpstr>Force model: final</vt:lpstr>
      <vt:lpstr>How to simulate the behavior of objects --- Theory</vt:lpstr>
      <vt:lpstr>Simulate a simple spring, stiffness K, mass m, and no viscosity</vt:lpstr>
      <vt:lpstr>An Analog system with delay T</vt:lpstr>
      <vt:lpstr>Transfer function between output force and input position</vt:lpstr>
      <vt:lpstr>Control theory analysis: unstable condition appears when ….</vt:lpstr>
      <vt:lpstr>A magic joystick here!</vt:lpstr>
      <vt:lpstr>PowerPoint 簡報</vt:lpstr>
      <vt:lpstr>Self-Design in the past</vt:lpstr>
      <vt:lpstr>System Architecture: motion chair + controllable display</vt:lpstr>
      <vt:lpstr>Ray tracing: Turner Whitted</vt:lpstr>
      <vt:lpstr>The Rendering Equation [Kajiya 86]</vt:lpstr>
      <vt:lpstr>A simple recursive ray tracing</vt:lpstr>
      <vt:lpstr>PowerPoint 簡報</vt:lpstr>
      <vt:lpstr>Ray tracing(1)</vt:lpstr>
      <vt:lpstr>Simple recursive ray tracing</vt:lpstr>
      <vt:lpstr>Shadow in ray tracing</vt:lpstr>
      <vt:lpstr>Ray Tracing Algorithm</vt:lpstr>
      <vt:lpstr>Ray-object intersection acceleration</vt:lpstr>
      <vt:lpstr>What is still missing in ray-traced images?</vt:lpstr>
      <vt:lpstr>The Rendering Equation [Kajiya 86]</vt:lpstr>
      <vt:lpstr>Radiosity (熱輻射法)</vt:lpstr>
      <vt:lpstr>PowerPoint 簡報</vt:lpstr>
      <vt:lpstr>Radiosity Methods</vt:lpstr>
      <vt:lpstr>2.1 Gathering vs. shooting</vt:lpstr>
      <vt:lpstr>1.2 Form-factor</vt:lpstr>
      <vt:lpstr>PowerPoint 簡報</vt:lpstr>
      <vt:lpstr>PowerPoint 簡報</vt:lpstr>
      <vt:lpstr>PowerPoint 簡報</vt:lpstr>
      <vt:lpstr>PowerPoint 簡報</vt:lpstr>
      <vt:lpstr>2.2 Shooting algorithm ( iteration )</vt:lpstr>
      <vt:lpstr>Result 1: Steel Mill with millions of polygons: Progressive refinement of radiosity</vt:lpstr>
      <vt:lpstr>VR Chap 8 (1)</vt:lpstr>
      <vt:lpstr>Outline:</vt:lpstr>
      <vt:lpstr>Will VR Meet Your goals ?</vt:lpstr>
      <vt:lpstr>PowerPoint 簡報</vt:lpstr>
      <vt:lpstr>Is VR the Appropriate Medium?</vt:lpstr>
      <vt:lpstr>What Makes an Application a Good Candidiate for VR?</vt:lpstr>
      <vt:lpstr>PowerPoint 簡報</vt:lpstr>
      <vt:lpstr>PowerPoint 簡報</vt:lpstr>
      <vt:lpstr>Creating a VR Application</vt:lpstr>
      <vt:lpstr>Adapting from Other Media</vt:lpstr>
      <vt:lpstr>Virtual Reality Oral Present  - Chapter 8  Part II</vt:lpstr>
      <vt:lpstr>Creating a VR Application</vt:lpstr>
      <vt:lpstr>Adapting from an Existing VR Experience</vt:lpstr>
      <vt:lpstr>Creating a New VR Experience</vt:lpstr>
      <vt:lpstr>The Experience Creation Process</vt:lpstr>
      <vt:lpstr>The Experience Creation Process</vt:lpstr>
      <vt:lpstr>The Experience Creation Process</vt:lpstr>
      <vt:lpstr>The Experience Creation Process</vt:lpstr>
      <vt:lpstr>Designing a VR Experience</vt:lpstr>
      <vt:lpstr>Design Deliberately</vt:lpstr>
      <vt:lpstr>Design with the System in Mind</vt:lpstr>
      <vt:lpstr>Design with the Venue in Mind</vt:lpstr>
      <vt:lpstr>Design with the Audience in Mind</vt:lpstr>
      <vt:lpstr>Design with the Audience in Mind</vt:lpstr>
      <vt:lpstr>Experience Design: Applying VR to a Problem (III)</vt:lpstr>
      <vt:lpstr>Outline</vt:lpstr>
      <vt:lpstr>Consider Design Tradeoffs</vt:lpstr>
      <vt:lpstr>Consider Design Tradeoffs</vt:lpstr>
      <vt:lpstr>Consider Design Tradeoffs</vt:lpstr>
      <vt:lpstr>Consider Design Tradeoffs</vt:lpstr>
      <vt:lpstr>Consider Design Tradeoffs</vt:lpstr>
      <vt:lpstr>Consider Design Tradeoffs</vt:lpstr>
      <vt:lpstr>Consider Design Tradeoffs</vt:lpstr>
      <vt:lpstr>Design the User Objective</vt:lpstr>
      <vt:lpstr>Design the End of the Experience</vt:lpstr>
      <vt:lpstr>Design the End of the Experience</vt:lpstr>
      <vt:lpstr>Design the End of the Experience</vt:lpstr>
      <vt:lpstr>Design the End of the Experience</vt:lpstr>
      <vt:lpstr>Design the End of the Experience</vt:lpstr>
      <vt:lpstr>Document, Deploy, and Evaluate the Experience</vt:lpstr>
      <vt:lpstr>Document, Deploy, and Evaluate the Experience</vt:lpstr>
      <vt:lpstr>Document, Deploy, and Evaluate the Experience</vt:lpstr>
      <vt:lpstr>The Future of VR Design</vt:lpstr>
      <vt:lpstr>The Future of VR Design</vt:lpstr>
      <vt:lpstr>The Future of VR Design</vt:lpstr>
      <vt:lpstr>Human Factors</vt:lpstr>
      <vt:lpstr>Human factors part 2</vt:lpstr>
      <vt:lpstr>PowerPoint 簡報</vt:lpstr>
      <vt:lpstr>Short questions</vt:lpstr>
      <vt:lpstr>Motion sickness</vt:lpstr>
      <vt:lpstr>Virtual Reality TERM PROJECT LISTING </vt:lpstr>
      <vt:lpstr>VR Term Project (II): graphics oriented:  </vt:lpstr>
      <vt:lpstr>VR Term Project (III)</vt:lpstr>
      <vt:lpstr>Final project schedules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tantofish</dc:creator>
  <cp:lastModifiedBy>Ming Ouhyoung</cp:lastModifiedBy>
  <cp:revision>455</cp:revision>
  <cp:lastPrinted>2012-02-19T05:13:08Z</cp:lastPrinted>
  <dcterms:created xsi:type="dcterms:W3CDTF">2012-02-16T02:49:38Z</dcterms:created>
  <dcterms:modified xsi:type="dcterms:W3CDTF">2015-02-22T23:57:08Z</dcterms:modified>
</cp:coreProperties>
</file>