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34" r:id="rId5"/>
    <p:sldId id="335" r:id="rId6"/>
    <p:sldId id="268" r:id="rId7"/>
    <p:sldId id="263" r:id="rId8"/>
    <p:sldId id="262" r:id="rId9"/>
    <p:sldId id="295" r:id="rId10"/>
    <p:sldId id="297" r:id="rId11"/>
    <p:sldId id="264" r:id="rId12"/>
    <p:sldId id="260" r:id="rId13"/>
    <p:sldId id="265" r:id="rId14"/>
    <p:sldId id="323" r:id="rId15"/>
    <p:sldId id="299" r:id="rId16"/>
    <p:sldId id="303" r:id="rId17"/>
    <p:sldId id="304" r:id="rId18"/>
    <p:sldId id="301" r:id="rId19"/>
    <p:sldId id="302" r:id="rId20"/>
    <p:sldId id="300" r:id="rId21"/>
    <p:sldId id="267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71" r:id="rId37"/>
    <p:sldId id="344" r:id="rId38"/>
    <p:sldId id="345" r:id="rId39"/>
    <p:sldId id="284" r:id="rId40"/>
    <p:sldId id="287" r:id="rId41"/>
    <p:sldId id="289" r:id="rId42"/>
    <p:sldId id="290" r:id="rId43"/>
    <p:sldId id="291" r:id="rId44"/>
    <p:sldId id="292" r:id="rId45"/>
    <p:sldId id="288" r:id="rId46"/>
    <p:sldId id="342" r:id="rId47"/>
    <p:sldId id="343" r:id="rId48"/>
    <p:sldId id="305" r:id="rId49"/>
    <p:sldId id="306" r:id="rId50"/>
    <p:sldId id="307" r:id="rId51"/>
    <p:sldId id="324" r:id="rId52"/>
    <p:sldId id="341" r:id="rId53"/>
    <p:sldId id="336" r:id="rId54"/>
    <p:sldId id="337" r:id="rId55"/>
    <p:sldId id="338" r:id="rId56"/>
    <p:sldId id="339" r:id="rId57"/>
    <p:sldId id="340" r:id="rId58"/>
    <p:sldId id="331" r:id="rId59"/>
    <p:sldId id="333" r:id="rId60"/>
    <p:sldId id="314" r:id="rId61"/>
    <p:sldId id="346" r:id="rId62"/>
    <p:sldId id="347" r:id="rId63"/>
    <p:sldId id="348" r:id="rId64"/>
    <p:sldId id="319" r:id="rId65"/>
    <p:sldId id="321" r:id="rId66"/>
    <p:sldId id="322" r:id="rId6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88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29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5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969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307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88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68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51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20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98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66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56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936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4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1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73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75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797345D-0FA0-4113-8E08-318AC27871CD}" type="datetimeFigureOut">
              <a:rPr lang="zh-TW" altLang="en-US" smtClean="0"/>
              <a:t>2014/3/24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7F2DCCC-17B3-4F47-8AA0-87308948E7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559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OpenGL &amp; GLUT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0693" y="3881677"/>
            <a:ext cx="9440034" cy="1049867"/>
          </a:xfrm>
        </p:spPr>
        <p:txBody>
          <a:bodyPr>
            <a:normAutofit/>
          </a:bodyPr>
          <a:lstStyle/>
          <a:p>
            <a:pPr algn="r"/>
            <a:endParaRPr lang="en-US" altLang="zh-TW" sz="2400" dirty="0" smtClean="0"/>
          </a:p>
          <a:p>
            <a:pPr algn="r"/>
            <a:r>
              <a:rPr lang="en-US" altLang="zh-TW" sz="2400" dirty="0" smtClean="0"/>
              <a:t>TA: I Chiang</a:t>
            </a:r>
            <a:endParaRPr lang="zh-TW" altLang="en-US" sz="2400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370693" y="5787752"/>
            <a:ext cx="9440034" cy="10498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TW" dirty="0"/>
              <a:t>Material resource: </a:t>
            </a:r>
            <a:r>
              <a:rPr lang="en-US" altLang="zh-TW" dirty="0" smtClean="0"/>
              <a:t>CMU </a:t>
            </a:r>
            <a:r>
              <a:rPr lang="en-US" altLang="zh-TW" dirty="0"/>
              <a:t>15-462 </a:t>
            </a:r>
            <a:r>
              <a:rPr lang="en-US" altLang="zh-TW" dirty="0" smtClean="0"/>
              <a:t>Computer Graphics Courses</a:t>
            </a:r>
          </a:p>
          <a:p>
            <a:pPr>
              <a:spcBef>
                <a:spcPts val="0"/>
              </a:spcBef>
            </a:pPr>
            <a:r>
              <a:rPr lang="en-US" altLang="zh-TW" dirty="0"/>
              <a:t>	</a:t>
            </a:r>
            <a:r>
              <a:rPr lang="en-US" altLang="zh-TW" dirty="0" smtClean="0"/>
              <a:t>		</a:t>
            </a:r>
            <a:r>
              <a:rPr lang="en-US" altLang="zh-TW" dirty="0"/>
              <a:t> </a:t>
            </a:r>
            <a:r>
              <a:rPr lang="en-US" altLang="zh-TW" dirty="0" smtClean="0"/>
              <a:t>   Slides: </a:t>
            </a:r>
            <a:r>
              <a:rPr lang="en-US" altLang="zh-TW" dirty="0" err="1" smtClean="0">
                <a:effectLst/>
              </a:rPr>
              <a:t>Tsung-Shian</a:t>
            </a:r>
            <a:r>
              <a:rPr lang="en-US" altLang="zh-TW" dirty="0" smtClean="0">
                <a:effectLst/>
              </a:rPr>
              <a:t> Huang and Yu </a:t>
            </a:r>
            <a:r>
              <a:rPr lang="en-US" altLang="zh-TW" dirty="0" err="1" smtClean="0">
                <a:effectLst/>
              </a:rPr>
              <a:t>Tu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906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3795" y="1580050"/>
            <a:ext cx="10353762" cy="51255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glFlush</a:t>
            </a:r>
            <a:r>
              <a:rPr lang="en-US" altLang="zh-TW" sz="2800" dirty="0"/>
              <a:t>()</a:t>
            </a:r>
          </a:p>
          <a:p>
            <a:pPr lvl="1"/>
            <a:r>
              <a:rPr lang="en-US" altLang="zh-TW" sz="2400" dirty="0"/>
              <a:t>Forces previously issued OpenGL commands to begin execution. </a:t>
            </a:r>
          </a:p>
          <a:p>
            <a:r>
              <a:rPr lang="en-US" altLang="zh-TW" sz="2800" dirty="0" smtClean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glFinish</a:t>
            </a:r>
            <a:r>
              <a:rPr lang="en-US" altLang="zh-TW" sz="2800" dirty="0"/>
              <a:t>()</a:t>
            </a:r>
          </a:p>
          <a:p>
            <a:pPr lvl="1"/>
            <a:r>
              <a:rPr lang="en-US" altLang="zh-TW" sz="2400" dirty="0"/>
              <a:t>Forces previous issued OpenGL commands to complete.</a:t>
            </a:r>
          </a:p>
          <a:p>
            <a:r>
              <a:rPr lang="en-US" altLang="zh-TW" sz="2800" dirty="0" smtClean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glutSwapBuffers</a:t>
            </a:r>
            <a:r>
              <a:rPr lang="en-US" altLang="zh-TW" sz="2800" dirty="0"/>
              <a:t>()</a:t>
            </a:r>
          </a:p>
          <a:p>
            <a:pPr lvl="1"/>
            <a:r>
              <a:rPr lang="en-US" altLang="zh-TW" sz="2400" dirty="0"/>
              <a:t>Swap front and back buffers</a:t>
            </a:r>
            <a:r>
              <a:rPr lang="en-US" altLang="zh-TW" sz="2400" dirty="0" smtClean="0"/>
              <a:t>.</a:t>
            </a:r>
            <a:endParaRPr lang="en-US" altLang="zh-TW" sz="24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Completion of Drawing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38296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Drawing Primitives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079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Types of </a:t>
            </a:r>
            <a:r>
              <a:rPr lang="en-US" altLang="zh-TW" b="1" dirty="0"/>
              <a:t>Primitives</a:t>
            </a:r>
            <a:endParaRPr lang="zh-TW" altLang="en-US" b="1" dirty="0"/>
          </a:p>
        </p:txBody>
      </p:sp>
      <p:grpSp>
        <p:nvGrpSpPr>
          <p:cNvPr id="14" name="群組 13"/>
          <p:cNvGrpSpPr>
            <a:grpSpLocks noChangeAspect="1"/>
          </p:cNvGrpSpPr>
          <p:nvPr/>
        </p:nvGrpSpPr>
        <p:grpSpPr>
          <a:xfrm>
            <a:off x="1254999" y="1734795"/>
            <a:ext cx="9671354" cy="4836833"/>
            <a:chOff x="782188" y="1580050"/>
            <a:chExt cx="10983858" cy="5493242"/>
          </a:xfrm>
        </p:grpSpPr>
        <p:pic>
          <p:nvPicPr>
            <p:cNvPr id="12" name="圖片 11" descr="畫面剪輯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"/>
            <a:stretch/>
          </p:blipFill>
          <p:spPr>
            <a:xfrm>
              <a:off x="782188" y="1580050"/>
              <a:ext cx="10964335" cy="2810267"/>
            </a:xfrm>
            <a:prstGeom prst="rect">
              <a:avLst/>
            </a:prstGeom>
          </p:spPr>
        </p:pic>
        <p:pic>
          <p:nvPicPr>
            <p:cNvPr id="13" name="圖片 12" descr="畫面剪輯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" t="11717" r="-128" b="-1411"/>
            <a:stretch/>
          </p:blipFill>
          <p:spPr>
            <a:xfrm>
              <a:off x="782188" y="4390317"/>
              <a:ext cx="10983858" cy="268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5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Vertex Attributes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73244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Each vertex must be specified by at least a position (</a:t>
            </a:r>
            <a:r>
              <a:rPr lang="en-US" altLang="zh-TW" sz="2800" dirty="0" err="1">
                <a:solidFill>
                  <a:srgbClr val="FFC000"/>
                </a:solidFill>
              </a:rPr>
              <a:t>glVertex</a:t>
            </a:r>
            <a:r>
              <a:rPr lang="en-US" altLang="zh-TW" sz="2800" dirty="0"/>
              <a:t>).</a:t>
            </a:r>
          </a:p>
          <a:p>
            <a:r>
              <a:rPr lang="en-US" altLang="zh-TW" sz="2800" dirty="0" smtClean="0"/>
              <a:t>OpenGL </a:t>
            </a:r>
            <a:r>
              <a:rPr lang="en-US" altLang="zh-TW" sz="2800" dirty="0"/>
              <a:t>has other built in attributes:</a:t>
            </a:r>
          </a:p>
          <a:p>
            <a:pPr lvl="1"/>
            <a:r>
              <a:rPr lang="en-US" altLang="zh-TW" sz="2600" dirty="0" smtClean="0">
                <a:solidFill>
                  <a:srgbClr val="FFC000"/>
                </a:solidFill>
              </a:rPr>
              <a:t>Color</a:t>
            </a:r>
          </a:p>
          <a:p>
            <a:pPr lvl="1"/>
            <a:r>
              <a:rPr lang="en-US" altLang="zh-TW" sz="2600" dirty="0" smtClean="0">
                <a:solidFill>
                  <a:srgbClr val="FFC000"/>
                </a:solidFill>
              </a:rPr>
              <a:t>Normal</a:t>
            </a:r>
            <a:endParaRPr lang="en-US" altLang="zh-TW" sz="2600" dirty="0">
              <a:solidFill>
                <a:srgbClr val="FFC000"/>
              </a:solidFill>
            </a:endParaRPr>
          </a:p>
          <a:p>
            <a:pPr lvl="1"/>
            <a:r>
              <a:rPr lang="en-US" altLang="zh-TW" sz="2600" dirty="0" smtClean="0">
                <a:solidFill>
                  <a:srgbClr val="FFC000"/>
                </a:solidFill>
              </a:rPr>
              <a:t>Texture Coordinate</a:t>
            </a:r>
            <a:endParaRPr lang="en-US" altLang="zh-TW" sz="2600" dirty="0">
              <a:solidFill>
                <a:srgbClr val="FFC000"/>
              </a:solidFill>
            </a:endParaRPr>
          </a:p>
          <a:p>
            <a:pPr marL="36900" indent="0">
              <a:buFont typeface="Wingdings 2" charset="2"/>
              <a:buNone/>
            </a:pPr>
            <a:endParaRPr lang="en-US" altLang="zh-TW" sz="2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29" y="3229007"/>
            <a:ext cx="3174603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4127" y="1605808"/>
            <a:ext cx="10353762" cy="4058751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2" algn="ctr">
              <a:spcBef>
                <a:spcPts val="0"/>
              </a:spcBef>
            </a:pPr>
            <a:r>
              <a:rPr lang="en-US" altLang="zh-TW" sz="2800" dirty="0" smtClean="0"/>
              <a:t>Can only effective between a </a:t>
            </a:r>
            <a:r>
              <a:rPr lang="en-US" altLang="zh-TW" sz="2800" b="1" dirty="0" err="1" smtClean="0">
                <a:solidFill>
                  <a:srgbClr val="FFC000"/>
                </a:solidFill>
              </a:rPr>
              <a:t>glBegin</a:t>
            </a:r>
            <a:r>
              <a:rPr lang="en-US" altLang="zh-TW" sz="2800" b="1" dirty="0" smtClean="0">
                <a:solidFill>
                  <a:srgbClr val="FFC000"/>
                </a:solidFill>
              </a:rPr>
              <a:t>()</a:t>
            </a:r>
            <a:r>
              <a:rPr lang="en-US" altLang="zh-TW" sz="2800" dirty="0" smtClean="0"/>
              <a:t> and </a:t>
            </a:r>
            <a:r>
              <a:rPr lang="en-US" altLang="zh-TW" sz="2800" b="1" dirty="0" err="1" smtClean="0">
                <a:solidFill>
                  <a:srgbClr val="FFC000"/>
                </a:solidFill>
              </a:rPr>
              <a:t>glEnd</a:t>
            </a:r>
            <a:r>
              <a:rPr lang="en-US" altLang="zh-TW" sz="2800" b="1" dirty="0" smtClean="0">
                <a:solidFill>
                  <a:srgbClr val="FFC000"/>
                </a:solidFill>
              </a:rPr>
              <a:t>()</a:t>
            </a:r>
            <a:r>
              <a:rPr lang="en-US" altLang="zh-TW" sz="2800" dirty="0" smtClean="0">
                <a:solidFill>
                  <a:srgbClr val="FFC000"/>
                </a:solidFill>
              </a:rPr>
              <a:t> </a:t>
            </a:r>
            <a:r>
              <a:rPr lang="en-US" altLang="zh-TW" sz="2800" dirty="0" smtClean="0"/>
              <a:t>pair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Specifying </a:t>
            </a:r>
            <a:r>
              <a:rPr lang="en-US" altLang="zh-TW" b="1" dirty="0" smtClean="0"/>
              <a:t>The Vertices</a:t>
            </a:r>
            <a:endParaRPr lang="en-US" altLang="zh-TW" b="1" dirty="0"/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850" y="2358143"/>
            <a:ext cx="7289800" cy="3886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304652" y="2409659"/>
            <a:ext cx="26527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700" b="1" dirty="0">
                <a:solidFill>
                  <a:srgbClr val="0066FF"/>
                </a:solidFill>
                <a:latin typeface="Courier New" panose="02070309020205020404" pitchFamily="49" charset="0"/>
                <a:ea typeface="新細明體" panose="02020500000000000000" pitchFamily="18" charset="-120"/>
              </a:rPr>
              <a:t>gl</a:t>
            </a:r>
            <a:r>
              <a:rPr lang="en-US" altLang="zh-TW" sz="2700" b="1" dirty="0">
                <a:solidFill>
                  <a:schemeClr val="bg1"/>
                </a:solidFill>
                <a:latin typeface="Courier New" panose="02070309020205020404" pitchFamily="49" charset="0"/>
                <a:ea typeface="新細明體" panose="02020500000000000000" pitchFamily="18" charset="-120"/>
              </a:rPr>
              <a:t>Vertex</a:t>
            </a:r>
            <a:r>
              <a:rPr lang="en-US" altLang="zh-TW" sz="2700" b="1" dirty="0">
                <a:solidFill>
                  <a:srgbClr val="FF0000"/>
                </a:solidFill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r>
              <a:rPr lang="en-US" altLang="zh-TW" sz="2700" b="1" dirty="0">
                <a:solidFill>
                  <a:srgbClr val="009900"/>
                </a:solidFill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TW" sz="2700" b="1" dirty="0">
                <a:solidFill>
                  <a:srgbClr val="333399"/>
                </a:solidFill>
                <a:latin typeface="Courier New" panose="02070309020205020404" pitchFamily="49" charset="0"/>
                <a:ea typeface="新細明體" panose="02020500000000000000" pitchFamily="18" charset="-12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3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Color Representation</a:t>
            </a: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RGBA: </a:t>
            </a:r>
            <a:r>
              <a:rPr lang="en-US" altLang="zh-TW" sz="2800" dirty="0" smtClean="0">
                <a:solidFill>
                  <a:srgbClr val="FF0000"/>
                </a:solidFill>
              </a:rPr>
              <a:t>red</a:t>
            </a: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altLang="zh-TW" sz="2800" dirty="0" smtClean="0">
                <a:solidFill>
                  <a:srgbClr val="00B050"/>
                </a:solidFill>
              </a:rPr>
              <a:t>green</a:t>
            </a: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altLang="zh-TW" sz="2800" dirty="0" smtClean="0">
                <a:solidFill>
                  <a:srgbClr val="00B0F0"/>
                </a:solidFill>
              </a:rPr>
              <a:t>blue</a:t>
            </a: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, alpha</a:t>
            </a:r>
          </a:p>
          <a:p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Each channel has intensity from 0.0~1.0</a:t>
            </a:r>
          </a:p>
          <a:p>
            <a:pPr lvl="1"/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Values outside this interval will be clamp to 0.0 or 1.0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Alpha is used in blending and transparency</a:t>
            </a:r>
          </a:p>
          <a:p>
            <a:pPr>
              <a:spcBef>
                <a:spcPts val="1200"/>
              </a:spcBef>
            </a:pP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Specify a color:</a:t>
            </a:r>
          </a:p>
          <a:p>
            <a:pPr lvl="1"/>
            <a:r>
              <a:rPr lang="en-US" altLang="zh-TW" sz="2800" dirty="0" err="1" smtClean="0">
                <a:solidFill>
                  <a:srgbClr val="FFC000"/>
                </a:solidFill>
              </a:rPr>
              <a:t>glColor</a:t>
            </a: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{34}{</a:t>
            </a:r>
            <a:r>
              <a:rPr lang="en-US" altLang="zh-TW" sz="2800" dirty="0" err="1" smtClean="0">
                <a:solidFill>
                  <a:schemeClr val="tx1">
                    <a:lumMod val="95000"/>
                  </a:schemeClr>
                </a:solidFill>
              </a:rPr>
              <a:t>sifd</a:t>
            </a: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}[v](</a:t>
            </a: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…</a:t>
            </a: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03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Normal Vector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2800" dirty="0" err="1" smtClean="0">
                <a:solidFill>
                  <a:srgbClr val="FFC000"/>
                </a:solidFill>
              </a:rPr>
              <a:t>glNormal</a:t>
            </a:r>
            <a:r>
              <a:rPr lang="en-US" altLang="zh-TW" sz="2800" dirty="0" smtClean="0"/>
              <a:t>{34}{</a:t>
            </a:r>
            <a:r>
              <a:rPr lang="en-US" altLang="zh-TW" sz="2800" dirty="0" err="1" smtClean="0"/>
              <a:t>isfd</a:t>
            </a:r>
            <a:r>
              <a:rPr lang="en-US" altLang="zh-TW" sz="2800" dirty="0" smtClean="0"/>
              <a:t>}[v](</a:t>
            </a:r>
            <a:r>
              <a:rPr lang="en-US" altLang="zh-TW" sz="2800" i="1" dirty="0" smtClean="0"/>
              <a:t>TYPE* normal</a:t>
            </a:r>
            <a:r>
              <a:rPr lang="en-US" altLang="zh-TW" sz="2800" dirty="0" smtClean="0"/>
              <a:t>);</a:t>
            </a:r>
          </a:p>
          <a:p>
            <a:pPr lvl="1" eaLnBrk="1" hangingPunct="1"/>
            <a:r>
              <a:rPr lang="en-US" altLang="zh-TW" sz="2800" dirty="0" smtClean="0"/>
              <a:t>Assign normal vector for vertices</a:t>
            </a:r>
          </a:p>
          <a:p>
            <a:pPr lvl="1"/>
            <a:r>
              <a:rPr lang="en-US" altLang="zh-TW" sz="2800" dirty="0"/>
              <a:t>T</a:t>
            </a:r>
            <a:r>
              <a:rPr lang="en-US" altLang="zh-TW" sz="2800" dirty="0" smtClean="0"/>
              <a:t>he normal vector should be assigned before </a:t>
            </a:r>
            <a:r>
              <a:rPr lang="en-US" altLang="zh-TW" sz="2800" dirty="0"/>
              <a:t>vertex </a:t>
            </a:r>
            <a:r>
              <a:rPr lang="en-US" altLang="zh-TW" sz="2800" dirty="0" smtClean="0"/>
              <a:t>assigned</a:t>
            </a:r>
          </a:p>
          <a:p>
            <a:pPr lvl="1" eaLnBrk="1" hangingPunct="1"/>
            <a:r>
              <a:rPr lang="en-US" altLang="zh-TW" sz="2800" dirty="0" smtClean="0"/>
              <a:t>Normal vectors must be normalize.</a:t>
            </a:r>
          </a:p>
          <a:p>
            <a:pPr lvl="1" eaLnBrk="1" hangingPunct="1"/>
            <a:r>
              <a:rPr lang="en-US" altLang="zh-TW" sz="2800" dirty="0" smtClean="0"/>
              <a:t>OpenGL can automatically normalize normal vector by </a:t>
            </a:r>
            <a:r>
              <a:rPr lang="en-US" altLang="zh-TW" sz="2800" b="1" dirty="0" err="1" smtClean="0">
                <a:solidFill>
                  <a:srgbClr val="0099FF"/>
                </a:solidFill>
              </a:rPr>
              <a:t>glEnable</a:t>
            </a:r>
            <a:r>
              <a:rPr lang="en-US" altLang="zh-TW" sz="2800" b="1" dirty="0" smtClean="0">
                <a:solidFill>
                  <a:srgbClr val="0099FF"/>
                </a:solidFill>
              </a:rPr>
              <a:t>( GL_NORMALIZE )</a:t>
            </a:r>
            <a:r>
              <a:rPr lang="en-US" altLang="zh-TW" sz="2800" b="1" dirty="0" smtClean="0"/>
              <a:t> </a:t>
            </a:r>
            <a:endParaRPr lang="en-US" altLang="zh-TW" sz="2800" dirty="0" smtClean="0"/>
          </a:p>
          <a:p>
            <a:pPr eaLnBrk="1" hangingPunct="1"/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3375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Drawing Primitives</a:t>
            </a:r>
            <a:endParaRPr lang="zh-TW" altLang="en-US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951340" y="1695961"/>
            <a:ext cx="102786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solidFill>
                  <a:srgbClr val="FFFF00"/>
                </a:solidFill>
                <a:latin typeface="Comic Sans MS" pitchFamily="66" charset="0"/>
              </a:rPr>
              <a:t>glBegin</a:t>
            </a:r>
            <a:r>
              <a:rPr lang="en-US" altLang="zh-TW" sz="2400" dirty="0">
                <a:solidFill>
                  <a:srgbClr val="FFFF00"/>
                </a:solidFill>
                <a:latin typeface="Comic Sans MS" pitchFamily="66" charset="0"/>
              </a:rPr>
              <a:t>(GL_TRIANGLES);</a:t>
            </a:r>
          </a:p>
          <a:p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for (k=0;k&lt;3;k++)</a:t>
            </a:r>
          </a:p>
          <a:p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{</a:t>
            </a:r>
          </a:p>
          <a:p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	glTexCoord2fv(object[</a:t>
            </a:r>
            <a:r>
              <a:rPr lang="en-US" altLang="zh-TW" sz="24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]-&gt;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tList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[object[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]-&gt;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faceList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[j][k].t].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ptr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);</a:t>
            </a:r>
          </a:p>
          <a:p>
            <a:r>
              <a:rPr lang="en-US" altLang="zh-TW" sz="2400" dirty="0" smtClean="0">
                <a:solidFill>
                  <a:srgbClr val="FFC000"/>
                </a:solidFill>
                <a:latin typeface="Comic Sans MS" pitchFamily="66" charset="0"/>
              </a:rPr>
              <a:t>	glNormal3fv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(object[</a:t>
            </a:r>
            <a:r>
              <a:rPr lang="en-US" altLang="zh-TW" sz="24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]-&gt;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nList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[object[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]-&gt;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faceList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[j][k].n].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ptr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);</a:t>
            </a:r>
          </a:p>
          <a:p>
            <a:r>
              <a:rPr lang="en-US" altLang="zh-TW" sz="2400" dirty="0" smtClean="0">
                <a:solidFill>
                  <a:srgbClr val="FFC000"/>
                </a:solidFill>
                <a:latin typeface="Comic Sans MS" pitchFamily="66" charset="0"/>
              </a:rPr>
              <a:t>	glVertex3fv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(object[</a:t>
            </a:r>
            <a:r>
              <a:rPr lang="en-US" altLang="zh-TW" sz="24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]-&gt;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vList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[object[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i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]-&gt;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faceList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[j][k].v].</a:t>
            </a:r>
            <a:r>
              <a:rPr lang="en-US" altLang="zh-TW" sz="2400" dirty="0" err="1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ptr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);	</a:t>
            </a:r>
          </a:p>
          <a:p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}</a:t>
            </a:r>
          </a:p>
          <a:p>
            <a:r>
              <a:rPr lang="en-US" altLang="zh-TW" sz="2400" dirty="0" err="1">
                <a:solidFill>
                  <a:srgbClr val="FFFF00"/>
                </a:solidFill>
                <a:latin typeface="Comic Sans MS" pitchFamily="66" charset="0"/>
              </a:rPr>
              <a:t>glEnd</a:t>
            </a:r>
            <a:r>
              <a:rPr lang="en-US" altLang="zh-TW" sz="2400" dirty="0">
                <a:solidFill>
                  <a:srgbClr val="FFFF00"/>
                </a:solidFill>
                <a:latin typeface="Comic Sans MS" pitchFamily="66" charset="0"/>
              </a:rPr>
              <a:t>();</a:t>
            </a:r>
            <a:endParaRPr lang="zh-TW" altLang="en-US" sz="2400" dirty="0">
              <a:solidFill>
                <a:srgbClr val="FFFF00"/>
              </a:solidFill>
              <a:uFillTx/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6485" r="9899"/>
          <a:stretch/>
        </p:blipFill>
        <p:spPr bwMode="auto">
          <a:xfrm>
            <a:off x="7662573" y="4022852"/>
            <a:ext cx="3271234" cy="266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416413" y="4884618"/>
            <a:ext cx="1763554" cy="12934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dirty="0" smtClean="0"/>
              <a:t>OBJ file: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dirty="0" smtClean="0"/>
              <a:t>v, </a:t>
            </a:r>
            <a:r>
              <a:rPr lang="en-US" altLang="zh-TW" sz="2800" dirty="0" err="1" smtClean="0"/>
              <a:t>vt</a:t>
            </a:r>
            <a:r>
              <a:rPr lang="en-US" altLang="zh-TW" sz="2800" dirty="0" smtClean="0"/>
              <a:t>, </a:t>
            </a:r>
            <a:r>
              <a:rPr lang="en-US" altLang="zh-TW" sz="2800" dirty="0" err="1" smtClean="0"/>
              <a:t>vn</a:t>
            </a:r>
            <a:endParaRPr lang="en-US" altLang="zh-TW" sz="2800" dirty="0" smtClean="0"/>
          </a:p>
          <a:p>
            <a:pPr marL="36900" indent="0">
              <a:buNone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0785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/>
              <a:t>glBegin</a:t>
            </a:r>
            <a:r>
              <a:rPr lang="en-US" altLang="zh-TW" b="1" dirty="0" smtClean="0"/>
              <a:t>/</a:t>
            </a:r>
            <a:r>
              <a:rPr lang="en-US" altLang="zh-TW" b="1" dirty="0" err="1" smtClean="0"/>
              <a:t>glEnd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680933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TW" sz="2800" dirty="0" smtClean="0"/>
              <a:t>Pros</a:t>
            </a:r>
            <a:r>
              <a:rPr lang="en-US" altLang="zh-TW" sz="28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Very </a:t>
            </a:r>
            <a:r>
              <a:rPr lang="en-US" altLang="zh-TW" sz="2800" dirty="0"/>
              <a:t>simple to use for simple objects.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Can </a:t>
            </a:r>
            <a:r>
              <a:rPr lang="en-US" altLang="zh-TW" sz="2800" dirty="0"/>
              <a:t>easily specify attributes. 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/>
              <a:t>Cons</a:t>
            </a:r>
            <a:r>
              <a:rPr lang="en-US" altLang="zh-TW" sz="28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Very </a:t>
            </a:r>
            <a:r>
              <a:rPr lang="en-US" altLang="zh-TW" sz="2800" dirty="0"/>
              <a:t>cumbersome to specify many </a:t>
            </a:r>
            <a:r>
              <a:rPr lang="en-US" altLang="zh-TW" sz="2800" dirty="0" smtClean="0"/>
              <a:t>objects.</a:t>
            </a:r>
            <a:endParaRPr lang="en-US" altLang="zh-TW" sz="2800" dirty="0"/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Code </a:t>
            </a:r>
            <a:r>
              <a:rPr lang="en-US" altLang="zh-TW" sz="2800" dirty="0"/>
              <a:t>is verbose.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Extremely </a:t>
            </a:r>
            <a:r>
              <a:rPr lang="en-US" altLang="zh-TW" sz="2800" dirty="0"/>
              <a:t>slow. </a:t>
            </a:r>
          </a:p>
          <a:p>
            <a:pPr lvl="2">
              <a:spcBef>
                <a:spcPts val="0"/>
              </a:spcBef>
            </a:pPr>
            <a:r>
              <a:rPr lang="en-US" altLang="zh-TW" sz="2800" dirty="0" smtClean="0"/>
              <a:t>Several </a:t>
            </a:r>
            <a:r>
              <a:rPr lang="en-US" altLang="zh-TW" sz="2800" dirty="0"/>
              <a:t>function calls per-vertex, which add up really fast. </a:t>
            </a:r>
          </a:p>
          <a:p>
            <a:pPr lvl="2">
              <a:spcBef>
                <a:spcPts val="0"/>
              </a:spcBef>
            </a:pPr>
            <a:r>
              <a:rPr lang="en-US" altLang="zh-TW" sz="2800" dirty="0" smtClean="0"/>
              <a:t>Have </a:t>
            </a:r>
            <a:r>
              <a:rPr lang="en-US" altLang="zh-TW" sz="2800" dirty="0"/>
              <a:t>to send all vertex data from CPU to GPU every frame. </a:t>
            </a:r>
          </a:p>
        </p:txBody>
      </p:sp>
    </p:spTree>
    <p:extLst>
      <p:ext uri="{BB962C8B-B14F-4D97-AF65-F5344CB8AC3E}">
        <p14:creationId xmlns:p14="http://schemas.microsoft.com/office/powerpoint/2010/main" val="32185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Vertex </a:t>
            </a:r>
            <a:r>
              <a:rPr lang="en-US" altLang="zh-TW" b="1" dirty="0" smtClean="0"/>
              <a:t>Arrays</a:t>
            </a:r>
            <a:endParaRPr lang="zh-TW" altLang="en-US" b="1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913794" y="1732449"/>
            <a:ext cx="10741585" cy="4058751"/>
          </a:xfrm>
        </p:spPr>
        <p:txBody>
          <a:bodyPr>
            <a:noAutofit/>
          </a:bodyPr>
          <a:lstStyle/>
          <a:p>
            <a:pPr marL="36900" lvl="1" indent="0">
              <a:spcBef>
                <a:spcPts val="0"/>
              </a:spcBef>
              <a:buNone/>
            </a:pPr>
            <a:r>
              <a:rPr lang="en-US" altLang="zh-TW" sz="2800" dirty="0"/>
              <a:t>Store the vertices data in VGA </a:t>
            </a:r>
            <a:r>
              <a:rPr lang="en-US" altLang="zh-TW" sz="2800" dirty="0" smtClean="0"/>
              <a:t>memory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/>
              <a:t>Pros</a:t>
            </a:r>
            <a:r>
              <a:rPr lang="en-US" altLang="zh-TW" sz="28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Still </a:t>
            </a:r>
            <a:r>
              <a:rPr lang="en-US" altLang="zh-TW" sz="2600" dirty="0"/>
              <a:t>quite easy to use.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Requires </a:t>
            </a:r>
            <a:r>
              <a:rPr lang="en-US" altLang="zh-TW" sz="2600" dirty="0"/>
              <a:t>only a bit of setup.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Much </a:t>
            </a:r>
            <a:r>
              <a:rPr lang="en-US" altLang="zh-TW" sz="2600" dirty="0"/>
              <a:t>faster than Begin/End. 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/>
              <a:t>Cons</a:t>
            </a:r>
            <a:r>
              <a:rPr lang="en-US" altLang="zh-TW" sz="28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For </a:t>
            </a:r>
            <a:r>
              <a:rPr lang="en-US" altLang="zh-TW" sz="2600" dirty="0"/>
              <a:t>client-side vertex arrays, still pretty slow.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Still </a:t>
            </a:r>
            <a:r>
              <a:rPr lang="en-US" altLang="zh-TW" sz="2600" dirty="0"/>
              <a:t>have to send all the vertex data from CPU to GPU every frame. </a:t>
            </a:r>
          </a:p>
          <a:p>
            <a:pPr lvl="1">
              <a:spcBef>
                <a:spcPts val="0"/>
              </a:spcBef>
            </a:pPr>
            <a:endParaRPr lang="zh-TW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374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What is OpenGL?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A low-level </a:t>
            </a:r>
            <a:r>
              <a:rPr lang="en-US" altLang="zh-TW" sz="2800" b="1" dirty="0" smtClean="0"/>
              <a:t>graphics </a:t>
            </a:r>
            <a:r>
              <a:rPr lang="en-US" altLang="zh-TW" sz="2800" b="1" dirty="0"/>
              <a:t>rendering </a:t>
            </a:r>
            <a:r>
              <a:rPr lang="en-US" altLang="zh-TW" sz="2800" b="1" dirty="0" smtClean="0"/>
              <a:t>API. </a:t>
            </a:r>
            <a:r>
              <a:rPr lang="en-US" altLang="zh-TW" sz="2800" b="1" dirty="0"/>
              <a:t>OS </a:t>
            </a:r>
            <a:r>
              <a:rPr lang="en-US" altLang="zh-TW" sz="2800" b="1" dirty="0" smtClean="0"/>
              <a:t>independent</a:t>
            </a:r>
            <a:r>
              <a:rPr lang="en-US" altLang="zh-TW" sz="2800" dirty="0" smtClean="0"/>
              <a:t>.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Interact </a:t>
            </a:r>
            <a:r>
              <a:rPr lang="en-US" altLang="zh-TW" sz="2800" b="1" dirty="0"/>
              <a:t>with </a:t>
            </a:r>
            <a:r>
              <a:rPr lang="en-US" altLang="zh-TW" sz="2800" b="1" dirty="0" smtClean="0"/>
              <a:t>Graphics Processing Unit </a:t>
            </a:r>
            <a:r>
              <a:rPr lang="en-US" altLang="zh-TW" sz="2800" b="1" dirty="0"/>
              <a:t>(GPU</a:t>
            </a:r>
            <a:r>
              <a:rPr lang="en-US" altLang="zh-TW" sz="2800" b="1" dirty="0" smtClean="0"/>
              <a:t>)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85" y="3091234"/>
            <a:ext cx="9545382" cy="32770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70479" y="3812146"/>
            <a:ext cx="1365160" cy="14037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1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Display List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lvl="1" indent="0">
              <a:spcBef>
                <a:spcPts val="0"/>
              </a:spcBef>
              <a:buNone/>
            </a:pPr>
            <a:r>
              <a:rPr lang="en-US" altLang="zh-TW" sz="2800" dirty="0"/>
              <a:t>Store the OpenGL </a:t>
            </a:r>
            <a:r>
              <a:rPr lang="en-US" altLang="zh-TW" sz="2800" dirty="0" smtClean="0"/>
              <a:t>commands</a:t>
            </a:r>
            <a:endParaRPr lang="zh-TW" altLang="en-US" sz="2800" dirty="0"/>
          </a:p>
          <a:p>
            <a:pPr>
              <a:spcBef>
                <a:spcPts val="0"/>
              </a:spcBef>
            </a:pPr>
            <a:r>
              <a:rPr lang="en-US" altLang="zh-TW" sz="2800" dirty="0"/>
              <a:t>Pros: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Very </a:t>
            </a:r>
            <a:r>
              <a:rPr lang="en-US" altLang="zh-TW" sz="2600" dirty="0"/>
              <a:t>fast, sometimes fastest of any method. 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/>
              <a:t>Cons</a:t>
            </a:r>
            <a:r>
              <a:rPr lang="en-US" altLang="zh-TW" sz="28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Only </a:t>
            </a:r>
            <a:r>
              <a:rPr lang="en-US" altLang="zh-TW" sz="2600" dirty="0"/>
              <a:t>works with unchanging geometry.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Can </a:t>
            </a:r>
            <a:r>
              <a:rPr lang="en-US" altLang="zh-TW" sz="2600" dirty="0"/>
              <a:t>consume a lot of GPU memory. </a:t>
            </a:r>
          </a:p>
        </p:txBody>
      </p:sp>
    </p:spTree>
    <p:extLst>
      <p:ext uri="{BB962C8B-B14F-4D97-AF65-F5344CB8AC3E}">
        <p14:creationId xmlns:p14="http://schemas.microsoft.com/office/powerpoint/2010/main" val="18410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Hello World</a:t>
            </a:r>
            <a:endParaRPr lang="zh-TW" altLang="en-US" b="1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33" y="2402634"/>
            <a:ext cx="3010320" cy="32484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89182" y="1477018"/>
            <a:ext cx="1027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uFillTx/>
                <a:latin typeface="Comic Sans MS" pitchFamily="66" charset="0"/>
              </a:rPr>
              <a:t>void</a:t>
            </a:r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 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display</a:t>
            </a:r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()</a:t>
            </a:r>
          </a:p>
          <a:p>
            <a:pPr algn="l"/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{</a:t>
            </a:r>
          </a:p>
          <a:p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	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//</a:t>
            </a:r>
            <a:r>
              <a:rPr lang="en-US" altLang="zh-TW" sz="2400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glClearColor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(0.0f</a:t>
            </a:r>
            <a:r>
              <a:rPr lang="en-US" altLang="zh-TW" sz="24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, 0.0f, 0.0f, 0.0f</a:t>
            </a:r>
            <a:r>
              <a:rPr lang="en-US" altLang="zh-TW" sz="24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);</a:t>
            </a:r>
            <a:endParaRPr lang="en-US" altLang="zh-TW" sz="2400" dirty="0" smtClean="0">
              <a:solidFill>
                <a:schemeClr val="tx1">
                  <a:lumMod val="95000"/>
                </a:schemeClr>
              </a:solidFill>
              <a:uFillTx/>
              <a:latin typeface="Comic Sans MS" pitchFamily="66" charset="0"/>
            </a:endParaRPr>
          </a:p>
          <a:p>
            <a:pPr algn="l"/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itchFamily="66" charset="0"/>
              </a:rPr>
              <a:t>	</a:t>
            </a:r>
            <a:r>
              <a:rPr lang="en-US" altLang="zh-TW" sz="2400" dirty="0" err="1" smtClean="0">
                <a:solidFill>
                  <a:srgbClr val="FFFF00"/>
                </a:solidFill>
                <a:uFillTx/>
                <a:latin typeface="Comic Sans MS" pitchFamily="66" charset="0"/>
              </a:rPr>
              <a:t>glClear</a:t>
            </a:r>
            <a:r>
              <a:rPr lang="en-US" altLang="zh-TW" sz="2400" dirty="0" smtClean="0">
                <a:solidFill>
                  <a:srgbClr val="FFFF00"/>
                </a:solidFill>
                <a:uFillTx/>
                <a:latin typeface="Comic Sans MS" pitchFamily="66" charset="0"/>
              </a:rPr>
              <a:t>(GL_COLOR_BUFFER_BIT</a:t>
            </a:r>
            <a:r>
              <a:rPr lang="en-US" altLang="zh-TW" sz="2400" dirty="0">
                <a:solidFill>
                  <a:srgbClr val="FFFF00"/>
                </a:solidFill>
                <a:uFillTx/>
                <a:latin typeface="Comic Sans MS" pitchFamily="66" charset="0"/>
              </a:rPr>
              <a:t>);</a:t>
            </a:r>
            <a:r>
              <a:rPr lang="en-US" altLang="zh-TW" sz="2400" dirty="0">
                <a:solidFill>
                  <a:srgbClr val="FFC000"/>
                </a:solidFill>
                <a:uFillTx/>
                <a:latin typeface="Comic Sans MS" pitchFamily="66" charset="0"/>
              </a:rPr>
              <a:t>	</a:t>
            </a:r>
          </a:p>
          <a:p>
            <a:pPr algn="l"/>
            <a:r>
              <a:rPr lang="en-US" altLang="zh-TW" sz="2400" dirty="0">
                <a:solidFill>
                  <a:srgbClr val="FFC000"/>
                </a:solidFill>
                <a:uFillTx/>
                <a:latin typeface="Comic Sans MS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uFillTx/>
                <a:latin typeface="Comic Sans MS" pitchFamily="66" charset="0"/>
              </a:rPr>
              <a:t>glBegin</a:t>
            </a:r>
            <a:r>
              <a:rPr lang="en-US" altLang="zh-TW" sz="2400" dirty="0">
                <a:solidFill>
                  <a:srgbClr val="FFC000"/>
                </a:solidFill>
                <a:uFillTx/>
                <a:latin typeface="Comic Sans MS" pitchFamily="66" charset="0"/>
              </a:rPr>
              <a:t>( GL_LINES );</a:t>
            </a:r>
          </a:p>
          <a:p>
            <a:pPr algn="l"/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		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glColor3f(</a:t>
            </a:r>
            <a:r>
              <a:rPr lang="en-US" altLang="zh-TW" sz="2400" dirty="0">
                <a:solidFill>
                  <a:srgbClr val="92D050"/>
                </a:solidFill>
                <a:uFillTx/>
                <a:latin typeface="Comic Sans MS" pitchFamily="66" charset="0"/>
              </a:rPr>
              <a:t>0.0f</a:t>
            </a:r>
            <a:r>
              <a:rPr lang="en-US" altLang="zh-TW" sz="2400" dirty="0" smtClean="0">
                <a:solidFill>
                  <a:srgbClr val="92D050"/>
                </a:solidFill>
                <a:uFillTx/>
                <a:latin typeface="Comic Sans MS" pitchFamily="66" charset="0"/>
              </a:rPr>
              <a:t>, 1.0f, </a:t>
            </a:r>
            <a:r>
              <a:rPr lang="en-US" altLang="zh-TW" sz="2400" dirty="0">
                <a:solidFill>
                  <a:srgbClr val="92D050"/>
                </a:solidFill>
                <a:uFillTx/>
                <a:latin typeface="Comic Sans MS" pitchFamily="66" charset="0"/>
              </a:rPr>
              <a:t>0.0f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);</a:t>
            </a:r>
            <a:endParaRPr lang="en-US" altLang="zh-TW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  <a:p>
            <a:pPr algn="l"/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		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glVertex3f(</a:t>
            </a:r>
            <a:r>
              <a:rPr lang="en-US" altLang="zh-TW" sz="2400" dirty="0">
                <a:solidFill>
                  <a:srgbClr val="92D050"/>
                </a:solidFill>
                <a:uFillTx/>
                <a:latin typeface="Comic Sans MS" pitchFamily="66" charset="0"/>
              </a:rPr>
              <a:t>1.0f</a:t>
            </a:r>
            <a:r>
              <a:rPr lang="en-US" altLang="zh-TW" sz="2400" dirty="0" smtClean="0">
                <a:solidFill>
                  <a:srgbClr val="92D050"/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>
                <a:solidFill>
                  <a:srgbClr val="92D050"/>
                </a:solidFill>
                <a:uFillTx/>
                <a:latin typeface="Comic Sans MS" pitchFamily="66" charset="0"/>
              </a:rPr>
              <a:t>1.0f</a:t>
            </a:r>
            <a:r>
              <a:rPr lang="en-US" altLang="zh-TW" sz="2400" dirty="0" smtClean="0">
                <a:solidFill>
                  <a:srgbClr val="92D050"/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>
                <a:solidFill>
                  <a:srgbClr val="92D050"/>
                </a:solidFill>
                <a:uFillTx/>
                <a:latin typeface="Comic Sans MS" pitchFamily="66" charset="0"/>
              </a:rPr>
              <a:t>0.0f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);</a:t>
            </a:r>
            <a:endParaRPr lang="en-US" altLang="zh-TW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  <a:p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		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glVertex3f(</a:t>
            </a:r>
            <a:r>
              <a:rPr lang="en-US" altLang="zh-TW" sz="2400" dirty="0" smtClean="0">
                <a:solidFill>
                  <a:srgbClr val="92D050"/>
                </a:solidFill>
                <a:latin typeface="Comic Sans MS" pitchFamily="66" charset="0"/>
              </a:rPr>
              <a:t>-1.0f</a:t>
            </a:r>
            <a:r>
              <a:rPr lang="en-US" altLang="zh-TW" sz="2400" dirty="0" smtClean="0">
                <a:solidFill>
                  <a:srgbClr val="92D050"/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 smtClean="0">
                <a:solidFill>
                  <a:srgbClr val="92D050"/>
                </a:solidFill>
                <a:latin typeface="Comic Sans MS" pitchFamily="66" charset="0"/>
              </a:rPr>
              <a:t>-1.0f</a:t>
            </a:r>
            <a:r>
              <a:rPr lang="en-US" altLang="zh-TW" sz="2400" dirty="0" smtClean="0">
                <a:solidFill>
                  <a:srgbClr val="92D050"/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>
                <a:solidFill>
                  <a:srgbClr val="92D050"/>
                </a:solidFill>
                <a:uFillTx/>
                <a:latin typeface="Comic Sans MS" pitchFamily="66" charset="0"/>
              </a:rPr>
              <a:t>0.0f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);</a:t>
            </a:r>
            <a:endParaRPr lang="en-US" altLang="zh-TW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  <a:p>
            <a:pPr algn="l"/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		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glColor3f(</a:t>
            </a:r>
            <a:r>
              <a:rPr lang="en-US" altLang="zh-TW" sz="2400" dirty="0">
                <a:solidFill>
                  <a:srgbClr val="CC0000"/>
                </a:solidFill>
                <a:uFillTx/>
                <a:latin typeface="Comic Sans MS" pitchFamily="66" charset="0"/>
              </a:rPr>
              <a:t>1.0f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>
                <a:solidFill>
                  <a:srgbClr val="CC0000"/>
                </a:solidFill>
                <a:uFillTx/>
                <a:latin typeface="Comic Sans MS" pitchFamily="66" charset="0"/>
              </a:rPr>
              <a:t>0.0f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>
                <a:solidFill>
                  <a:srgbClr val="CC0000"/>
                </a:solidFill>
                <a:uFillTx/>
                <a:latin typeface="Comic Sans MS" pitchFamily="66" charset="0"/>
              </a:rPr>
              <a:t>0.0f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);</a:t>
            </a:r>
            <a:endParaRPr lang="en-US" altLang="zh-TW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  <a:p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		glVertex3f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(</a:t>
            </a:r>
            <a:r>
              <a:rPr lang="en-US" altLang="zh-TW" sz="2400" dirty="0">
                <a:solidFill>
                  <a:srgbClr val="CC0000"/>
                </a:solidFill>
                <a:latin typeface="Comic Sans MS" pitchFamily="66" charset="0"/>
              </a:rPr>
              <a:t>-1.0f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>
                <a:solidFill>
                  <a:srgbClr val="CC0000"/>
                </a:solidFill>
                <a:uFillTx/>
                <a:latin typeface="Comic Sans MS" pitchFamily="66" charset="0"/>
              </a:rPr>
              <a:t>1.0f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>
                <a:solidFill>
                  <a:srgbClr val="CC0000"/>
                </a:solidFill>
                <a:uFillTx/>
                <a:latin typeface="Comic Sans MS" pitchFamily="66" charset="0"/>
              </a:rPr>
              <a:t>0.0f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);</a:t>
            </a:r>
            <a:endParaRPr lang="en-US" altLang="zh-TW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  <a:p>
            <a:pPr algn="l"/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		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glVertex3f(</a:t>
            </a:r>
            <a:r>
              <a:rPr lang="en-US" altLang="zh-TW" sz="2400" dirty="0">
                <a:solidFill>
                  <a:srgbClr val="CC0000"/>
                </a:solidFill>
                <a:uFillTx/>
                <a:latin typeface="Comic Sans MS" pitchFamily="66" charset="0"/>
              </a:rPr>
              <a:t>1.0f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 smtClean="0">
                <a:solidFill>
                  <a:srgbClr val="CC0000"/>
                </a:solidFill>
                <a:uFillTx/>
                <a:latin typeface="Comic Sans MS" pitchFamily="66" charset="0"/>
              </a:rPr>
              <a:t>-1.0f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, </a:t>
            </a:r>
            <a:r>
              <a:rPr lang="en-US" altLang="zh-TW" sz="2400" dirty="0">
                <a:solidFill>
                  <a:srgbClr val="CC0000"/>
                </a:solidFill>
                <a:uFillTx/>
                <a:latin typeface="Comic Sans MS" pitchFamily="66" charset="0"/>
              </a:rPr>
              <a:t>0.0f</a:t>
            </a:r>
            <a:r>
              <a:rPr lang="en-US" altLang="zh-TW" sz="2400" dirty="0" smtClean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);</a:t>
            </a:r>
            <a:endParaRPr lang="en-US" altLang="zh-TW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  <a:p>
            <a:pPr algn="l"/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uFillTx/>
                <a:latin typeface="Comic Sans MS" pitchFamily="66" charset="0"/>
              </a:rPr>
              <a:t>glEnd</a:t>
            </a:r>
            <a:r>
              <a:rPr lang="en-US" altLang="zh-TW" sz="2400" dirty="0">
                <a:solidFill>
                  <a:srgbClr val="FFC000"/>
                </a:solidFill>
                <a:uFillTx/>
                <a:latin typeface="Comic Sans MS" pitchFamily="66" charset="0"/>
              </a:rPr>
              <a:t>();</a:t>
            </a:r>
          </a:p>
          <a:p>
            <a:pPr algn="l"/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	</a:t>
            </a:r>
            <a:r>
              <a:rPr lang="en-US" altLang="zh-TW" sz="2400" dirty="0" err="1">
                <a:solidFill>
                  <a:srgbClr val="FFFF00"/>
                </a:solidFill>
                <a:uFillTx/>
                <a:latin typeface="Comic Sans MS" pitchFamily="66" charset="0"/>
              </a:rPr>
              <a:t>glFlush</a:t>
            </a:r>
            <a:r>
              <a:rPr lang="en-US" altLang="zh-TW" sz="2400" dirty="0">
                <a:solidFill>
                  <a:srgbClr val="FFFF00"/>
                </a:solidFill>
                <a:uFillTx/>
                <a:latin typeface="Comic Sans MS" pitchFamily="66" charset="0"/>
              </a:rPr>
              <a:t>();</a:t>
            </a:r>
          </a:p>
          <a:p>
            <a:pPr algn="l"/>
            <a:r>
              <a:rPr lang="en-US" altLang="zh-TW" sz="2400" dirty="0">
                <a:solidFill>
                  <a:schemeClr val="tx2">
                    <a:lumMod val="95000"/>
                    <a:lumOff val="5000"/>
                  </a:schemeClr>
                </a:solidFill>
                <a:uFillTx/>
                <a:latin typeface="Comic Sans MS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Transformations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612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3944" r="67451" b="73521"/>
          <a:stretch/>
        </p:blipFill>
        <p:spPr>
          <a:xfrm>
            <a:off x="2919356" y="5106689"/>
            <a:ext cx="926159" cy="1634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Transformations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73244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800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0" y="1580050"/>
            <a:ext cx="11155332" cy="3648584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52" y="5246361"/>
            <a:ext cx="933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03" y="5159786"/>
            <a:ext cx="1219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t="27230" r="50399" b="48920"/>
          <a:stretch/>
        </p:blipFill>
        <p:spPr>
          <a:xfrm>
            <a:off x="1350186" y="5076252"/>
            <a:ext cx="1221647" cy="16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Matrix Modes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73244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spcBef>
                <a:spcPts val="0"/>
              </a:spcBef>
              <a:buNone/>
            </a:pPr>
            <a:r>
              <a:rPr lang="en-US" altLang="zh-TW" sz="2800" dirty="0" smtClean="0"/>
              <a:t>Transformations </a:t>
            </a:r>
            <a:r>
              <a:rPr lang="en-US" altLang="zh-TW" sz="2800" dirty="0"/>
              <a:t>in OpenGL are accomplished using matrices. 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glMatrixMode</a:t>
            </a:r>
            <a:r>
              <a:rPr lang="en-US" altLang="zh-TW" sz="2800" dirty="0"/>
              <a:t>( </a:t>
            </a:r>
            <a:r>
              <a:rPr lang="en-US" altLang="zh-TW" sz="2800" i="1" dirty="0" err="1"/>
              <a:t>GLenum</a:t>
            </a:r>
            <a:r>
              <a:rPr lang="en-US" altLang="zh-TW" sz="2800" i="1" dirty="0"/>
              <a:t> mode</a:t>
            </a:r>
            <a:r>
              <a:rPr lang="en-US" altLang="zh-TW" sz="2800" dirty="0"/>
              <a:t> );</a:t>
            </a:r>
          </a:p>
          <a:p>
            <a:pPr marL="648900" lvl="2" indent="-306000">
              <a:spcBef>
                <a:spcPts val="0"/>
              </a:spcBef>
            </a:pPr>
            <a:r>
              <a:rPr lang="en-US" altLang="zh-TW" sz="2800" dirty="0"/>
              <a:t>Each matrix mode has its own matrix stack</a:t>
            </a:r>
            <a:r>
              <a:rPr lang="en-US" altLang="zh-TW" sz="2800" dirty="0" smtClean="0"/>
              <a:t>. </a:t>
            </a:r>
            <a:endParaRPr lang="en-US" altLang="zh-TW" sz="2800" dirty="0"/>
          </a:p>
          <a:p>
            <a:pPr>
              <a:spcBef>
                <a:spcPts val="0"/>
              </a:spcBef>
            </a:pPr>
            <a:r>
              <a:rPr lang="en-US" altLang="zh-TW" sz="2800" dirty="0" err="1" smtClean="0">
                <a:solidFill>
                  <a:srgbClr val="FFFF00"/>
                </a:solidFill>
              </a:rPr>
              <a:t>ModelView</a:t>
            </a:r>
            <a:r>
              <a:rPr lang="en-US" altLang="zh-TW" sz="2800" dirty="0" smtClean="0">
                <a:solidFill>
                  <a:srgbClr val="FFFF00"/>
                </a:solidFill>
              </a:rPr>
              <a:t> </a:t>
            </a:r>
            <a:r>
              <a:rPr lang="en-US" altLang="zh-TW" sz="2800" dirty="0">
                <a:solidFill>
                  <a:srgbClr val="FFFF00"/>
                </a:solidFill>
              </a:rPr>
              <a:t>Matrix</a:t>
            </a:r>
            <a:r>
              <a:rPr lang="en-US" altLang="zh-TW" sz="2800" dirty="0"/>
              <a:t> (GL_MODELVIEW)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These </a:t>
            </a:r>
            <a:r>
              <a:rPr lang="en-US" altLang="zh-TW" sz="2800" dirty="0"/>
              <a:t>concern model-related operations such as translation, rotation, and scaling, as well as viewing transformations. 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>
                <a:solidFill>
                  <a:srgbClr val="FFFF00"/>
                </a:solidFill>
              </a:rPr>
              <a:t>Projection </a:t>
            </a:r>
            <a:r>
              <a:rPr lang="en-US" altLang="zh-TW" sz="2800" dirty="0">
                <a:solidFill>
                  <a:srgbClr val="FFFF00"/>
                </a:solidFill>
              </a:rPr>
              <a:t>Matrix </a:t>
            </a:r>
            <a:r>
              <a:rPr lang="en-US" altLang="zh-TW" sz="2800" dirty="0"/>
              <a:t>(GL_PROJECTION)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Setup </a:t>
            </a:r>
            <a:r>
              <a:rPr lang="en-US" altLang="zh-TW" sz="2800" dirty="0"/>
              <a:t>camera projection. 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8315229" y="6059673"/>
            <a:ext cx="2952328" cy="648072"/>
          </a:xfrm>
          <a:prstGeom prst="rect">
            <a:avLst/>
          </a:prstGeom>
          <a:solidFill>
            <a:srgbClr val="002060"/>
          </a:solidFill>
          <a:ln>
            <a:solidFill>
              <a:srgbClr val="0066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600" b="0" i="0" u="none" strike="noStrike" cap="none" normalizeH="0" baseline="0" dirty="0" smtClean="0">
                <a:ln>
                  <a:noFill/>
                </a:ln>
                <a:effectLst/>
                <a:uFillTx/>
                <a:latin typeface="Comic Sans MS" pitchFamily="66" charset="0"/>
                <a:ea typeface="儷宋 Pro" charset="0"/>
                <a:cs typeface="儷宋 Pro" charset="0"/>
                <a:sym typeface="Georgia" charset="0"/>
              </a:rPr>
              <a:t>Projection</a:t>
            </a:r>
            <a:endParaRPr kumimoji="0" lang="zh-TW" altLang="en-US" sz="2600" b="0" i="0" u="none" strike="noStrike" cap="none" normalizeH="0" baseline="0" dirty="0">
              <a:ln>
                <a:noFill/>
              </a:ln>
              <a:effectLst/>
              <a:uFillTx/>
              <a:latin typeface="Comic Sans MS" pitchFamily="66" charset="0"/>
              <a:ea typeface="儷宋 Pro" charset="0"/>
              <a:cs typeface="儷宋 Pro" charset="0"/>
              <a:sym typeface="Georgia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8315229" y="5411601"/>
            <a:ext cx="2952328" cy="64807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Comic Sans MS" pitchFamily="66" charset="0"/>
                <a:ea typeface="儷宋 Pro" charset="0"/>
                <a:cs typeface="儷宋 Pro" charset="0"/>
                <a:sym typeface="Georgia" charset="0"/>
              </a:rPr>
              <a:t>ModelView</a:t>
            </a:r>
            <a:endParaRPr kumimoji="0" lang="zh-TW" altLang="en-US" sz="26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Comic Sans MS" pitchFamily="66" charset="0"/>
              <a:ea typeface="儷宋 Pro" charset="0"/>
              <a:cs typeface="儷宋 Pro" charset="0"/>
              <a:sym typeface="Georgia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315229" y="4763529"/>
            <a:ext cx="2952328" cy="64807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omic Sans MS" pitchFamily="66" charset="0"/>
                <a:ea typeface="儷宋 Pro" charset="0"/>
                <a:cs typeface="儷宋 Pro" charset="0"/>
                <a:sym typeface="Georgia" charset="0"/>
              </a:rPr>
              <a:t>Vertex</a:t>
            </a:r>
            <a:endParaRPr kumimoji="0" lang="zh-TW" alt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omic Sans MS" pitchFamily="66" charset="0"/>
              <a:ea typeface="儷宋 Pro" charset="0"/>
              <a:cs typeface="儷宋 Pro" charset="0"/>
              <a:sym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/>
              <a:t>ModelView</a:t>
            </a:r>
            <a:r>
              <a:rPr lang="en-US" altLang="zh-TW" b="1" dirty="0" smtClean="0"/>
              <a:t> Matrix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73244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TW" sz="2800" dirty="0">
                <a:solidFill>
                  <a:srgbClr val="FFC000"/>
                </a:solidFill>
              </a:rPr>
              <a:t>Modeling Transformation</a:t>
            </a:r>
            <a:endParaRPr lang="en-US" altLang="zh-TW" sz="2800" dirty="0" smtClean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Perform </a:t>
            </a:r>
            <a:r>
              <a:rPr lang="en-US" altLang="zh-TW" sz="2800" dirty="0">
                <a:solidFill>
                  <a:srgbClr val="00B0F0"/>
                </a:solidFill>
              </a:rPr>
              <a:t>rotate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00B0F0"/>
                </a:solidFill>
              </a:rPr>
              <a:t>translate</a:t>
            </a:r>
            <a:r>
              <a:rPr lang="en-US" altLang="zh-TW" sz="2800" dirty="0"/>
              <a:t>,</a:t>
            </a:r>
            <a:r>
              <a:rPr lang="en-US" altLang="zh-TW" sz="2800" dirty="0">
                <a:solidFill>
                  <a:srgbClr val="3399FF"/>
                </a:solidFill>
              </a:rPr>
              <a:t> </a:t>
            </a:r>
            <a:r>
              <a:rPr lang="en-US" altLang="zh-TW" sz="2800" dirty="0">
                <a:solidFill>
                  <a:srgbClr val="00B0F0"/>
                </a:solidFill>
              </a:rPr>
              <a:t>scale</a:t>
            </a:r>
            <a:r>
              <a:rPr lang="en-US" altLang="zh-TW" sz="2800" dirty="0"/>
              <a:t> and combinations of these </a:t>
            </a:r>
            <a:r>
              <a:rPr lang="en-US" altLang="zh-TW" sz="2800" dirty="0" smtClean="0"/>
              <a:t>transformations</a:t>
            </a:r>
          </a:p>
          <a:p>
            <a:pPr marL="342900" lvl="1" indent="-342900">
              <a:spcBef>
                <a:spcPts val="0"/>
              </a:spcBef>
            </a:pPr>
            <a:r>
              <a:rPr lang="en-US" altLang="zh-TW" sz="2800" dirty="0">
                <a:solidFill>
                  <a:srgbClr val="FFC000"/>
                </a:solidFill>
              </a:rPr>
              <a:t>Viewing Transformation</a:t>
            </a:r>
          </a:p>
          <a:p>
            <a:pPr marL="742950" lvl="2" indent="-342900">
              <a:spcBef>
                <a:spcPts val="0"/>
              </a:spcBef>
            </a:pPr>
            <a:r>
              <a:rPr lang="en-US" altLang="zh-TW" sz="2800" dirty="0"/>
              <a:t>To positioning and aiming the </a:t>
            </a:r>
            <a:r>
              <a:rPr lang="en-US" altLang="zh-TW" sz="2800" dirty="0" smtClean="0"/>
              <a:t>camera</a:t>
            </a:r>
            <a:endParaRPr lang="en-US" altLang="zh-TW" sz="2800" dirty="0"/>
          </a:p>
          <a:p>
            <a:pPr marL="36900" indent="0">
              <a:spcBef>
                <a:spcPts val="1200"/>
              </a:spcBef>
              <a:buSzTx/>
              <a:buNone/>
            </a:pPr>
            <a:r>
              <a:rPr lang="en-US" altLang="zh-TW" sz="2800" dirty="0"/>
              <a:t>In OpenGL, modeling and viewing transformation are combined into the </a:t>
            </a:r>
            <a:r>
              <a:rPr lang="en-US" altLang="zh-TW" sz="2800" dirty="0" err="1">
                <a:solidFill>
                  <a:srgbClr val="00B0F0"/>
                </a:solidFill>
              </a:rPr>
              <a:t>modelview</a:t>
            </a:r>
            <a:r>
              <a:rPr lang="en-US" altLang="zh-TW" sz="2800" dirty="0">
                <a:solidFill>
                  <a:srgbClr val="00B0F0"/>
                </a:solidFill>
              </a:rPr>
              <a:t> matrix </a:t>
            </a:r>
            <a:r>
              <a:rPr lang="en-US" altLang="zh-TW" sz="2800" dirty="0"/>
              <a:t>before the transformation are applied.</a:t>
            </a:r>
          </a:p>
        </p:txBody>
      </p:sp>
    </p:spTree>
    <p:extLst>
      <p:ext uri="{BB962C8B-B14F-4D97-AF65-F5344CB8AC3E}">
        <p14:creationId xmlns:p14="http://schemas.microsoft.com/office/powerpoint/2010/main" val="3769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Modeling Transformation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73244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spcBef>
                <a:spcPts val="0"/>
              </a:spcBef>
              <a:buNone/>
            </a:pPr>
            <a:r>
              <a:rPr lang="en-US" altLang="zh-TW" sz="2800" dirty="0" smtClean="0"/>
              <a:t>3 </a:t>
            </a:r>
            <a:r>
              <a:rPr lang="en-US" altLang="zh-TW" sz="2800" dirty="0"/>
              <a:t>basic model transformations </a:t>
            </a:r>
            <a:endParaRPr lang="en-US" altLang="zh-TW" sz="2800" dirty="0" smtClean="0"/>
          </a:p>
          <a:p>
            <a:pPr>
              <a:spcBef>
                <a:spcPts val="0"/>
              </a:spcBef>
            </a:pPr>
            <a:r>
              <a:rPr lang="en-US" altLang="zh-TW" sz="2800" dirty="0" err="1">
                <a:solidFill>
                  <a:srgbClr val="FFC000"/>
                </a:solidFill>
              </a:rPr>
              <a:t>glTranslate</a:t>
            </a:r>
            <a:r>
              <a:rPr lang="en-US" altLang="zh-TW" sz="2800" dirty="0"/>
              <a:t>{</a:t>
            </a:r>
            <a:r>
              <a:rPr lang="en-US" altLang="zh-TW" sz="2800" dirty="0" err="1"/>
              <a:t>fd</a:t>
            </a:r>
            <a:r>
              <a:rPr lang="en-US" altLang="zh-TW" sz="2800" dirty="0"/>
              <a:t>}( </a:t>
            </a:r>
            <a:r>
              <a:rPr lang="en-US" altLang="zh-TW" sz="2800" i="1" dirty="0"/>
              <a:t>TYPE </a:t>
            </a:r>
            <a:r>
              <a:rPr lang="en-US" altLang="zh-TW" sz="2800" i="1" dirty="0" err="1"/>
              <a:t>x,TYPE</a:t>
            </a:r>
            <a:r>
              <a:rPr lang="en-US" altLang="zh-TW" sz="2800" i="1" dirty="0"/>
              <a:t> </a:t>
            </a:r>
            <a:r>
              <a:rPr lang="en-US" altLang="zh-TW" sz="2800" i="1" dirty="0" err="1"/>
              <a:t>y,TYPE</a:t>
            </a:r>
            <a:r>
              <a:rPr lang="en-US" altLang="zh-TW" sz="2800" i="1" dirty="0"/>
              <a:t> z</a:t>
            </a:r>
            <a:r>
              <a:rPr lang="en-US" altLang="zh-TW" sz="2800" dirty="0"/>
              <a:t> );</a:t>
            </a:r>
          </a:p>
          <a:p>
            <a:pPr>
              <a:spcBef>
                <a:spcPts val="0"/>
              </a:spcBef>
            </a:pPr>
            <a:r>
              <a:rPr lang="en-US" altLang="zh-TW" sz="2800" dirty="0" err="1">
                <a:solidFill>
                  <a:srgbClr val="FFC000"/>
                </a:solidFill>
              </a:rPr>
              <a:t>glRotate</a:t>
            </a:r>
            <a:r>
              <a:rPr lang="en-US" altLang="zh-TW" sz="2800" dirty="0"/>
              <a:t>{</a:t>
            </a:r>
            <a:r>
              <a:rPr lang="en-US" altLang="zh-TW" sz="2800" dirty="0" err="1"/>
              <a:t>fd</a:t>
            </a:r>
            <a:r>
              <a:rPr lang="en-US" altLang="zh-TW" sz="2800" dirty="0"/>
              <a:t>}( </a:t>
            </a:r>
            <a:r>
              <a:rPr lang="en-US" altLang="zh-TW" sz="2800" i="1" dirty="0"/>
              <a:t>TYPR </a:t>
            </a:r>
            <a:r>
              <a:rPr lang="en-US" altLang="zh-TW" sz="2800" i="1" dirty="0" err="1"/>
              <a:t>angle,TYPE</a:t>
            </a:r>
            <a:r>
              <a:rPr lang="en-US" altLang="zh-TW" sz="2800" i="1" dirty="0"/>
              <a:t> </a:t>
            </a:r>
            <a:r>
              <a:rPr lang="en-US" altLang="zh-TW" sz="2800" i="1" dirty="0" err="1"/>
              <a:t>x,TYPR</a:t>
            </a:r>
            <a:r>
              <a:rPr lang="en-US" altLang="zh-TW" sz="2800" i="1" dirty="0"/>
              <a:t> </a:t>
            </a:r>
            <a:r>
              <a:rPr lang="en-US" altLang="zh-TW" sz="2800" i="1" dirty="0" err="1"/>
              <a:t>y,TYPE</a:t>
            </a:r>
            <a:r>
              <a:rPr lang="en-US" altLang="zh-TW" sz="2800" i="1" dirty="0"/>
              <a:t> z</a:t>
            </a:r>
            <a:r>
              <a:rPr lang="en-US" altLang="zh-TW" sz="2800" dirty="0"/>
              <a:t> );</a:t>
            </a:r>
          </a:p>
          <a:p>
            <a:pPr>
              <a:spcBef>
                <a:spcPts val="0"/>
              </a:spcBef>
            </a:pPr>
            <a:r>
              <a:rPr lang="en-US" altLang="zh-TW" sz="2800" dirty="0" err="1">
                <a:solidFill>
                  <a:srgbClr val="FFC000"/>
                </a:solidFill>
              </a:rPr>
              <a:t>glScale</a:t>
            </a:r>
            <a:r>
              <a:rPr lang="en-US" altLang="zh-TW" sz="2800" dirty="0"/>
              <a:t>{</a:t>
            </a:r>
            <a:r>
              <a:rPr lang="en-US" altLang="zh-TW" sz="2800" dirty="0" err="1"/>
              <a:t>fd</a:t>
            </a:r>
            <a:r>
              <a:rPr lang="en-US" altLang="zh-TW" sz="2800" dirty="0"/>
              <a:t>}( </a:t>
            </a:r>
            <a:r>
              <a:rPr lang="en-US" altLang="zh-TW" sz="2800" i="1" dirty="0"/>
              <a:t>TYPE </a:t>
            </a:r>
            <a:r>
              <a:rPr lang="en-US" altLang="zh-TW" sz="2800" i="1" dirty="0" err="1"/>
              <a:t>x,TYPE</a:t>
            </a:r>
            <a:r>
              <a:rPr lang="en-US" altLang="zh-TW" sz="2800" i="1" dirty="0"/>
              <a:t> </a:t>
            </a:r>
            <a:r>
              <a:rPr lang="en-US" altLang="zh-TW" sz="2800" i="1" dirty="0" err="1"/>
              <a:t>y,TYPE</a:t>
            </a:r>
            <a:r>
              <a:rPr lang="en-US" altLang="zh-TW" sz="2800" i="1" dirty="0"/>
              <a:t> z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);</a:t>
            </a:r>
            <a:endParaRPr lang="en-US" altLang="zh-TW" sz="2800" dirty="0"/>
          </a:p>
        </p:txBody>
      </p:sp>
      <p:pic>
        <p:nvPicPr>
          <p:cNvPr id="4" name="Picture 4" descr="translate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09" y="3968662"/>
            <a:ext cx="1677797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30494" y="6094505"/>
            <a:ext cx="22320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 err="1"/>
              <a:t>glTranslatef</a:t>
            </a:r>
            <a:r>
              <a:rPr lang="en-US" altLang="zh-TW" sz="1600" dirty="0"/>
              <a:t>( 0, 0, -1 );</a:t>
            </a:r>
          </a:p>
        </p:txBody>
      </p:sp>
      <p:pic>
        <p:nvPicPr>
          <p:cNvPr id="8" name="Picture 4" descr="rotate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49" y="3964125"/>
            <a:ext cx="2450845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30197" y="6094504"/>
            <a:ext cx="23764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 err="1"/>
              <a:t>glRotatef</a:t>
            </a:r>
            <a:r>
              <a:rPr lang="en-US" altLang="zh-TW" sz="1600" dirty="0"/>
              <a:t>( 45.0, 0, 0, 1);</a:t>
            </a:r>
          </a:p>
        </p:txBody>
      </p:sp>
      <p:pic>
        <p:nvPicPr>
          <p:cNvPr id="11" name="Picture 4" descr="scale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38" y="3964125"/>
            <a:ext cx="2449512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604938" y="6094504"/>
            <a:ext cx="244951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 err="1"/>
              <a:t>glScalef</a:t>
            </a:r>
            <a:r>
              <a:rPr lang="en-US" altLang="zh-TW" sz="1600" dirty="0"/>
              <a:t>( 2.0, -0.5, 1.0 );</a:t>
            </a:r>
          </a:p>
        </p:txBody>
      </p:sp>
    </p:spTree>
    <p:extLst>
      <p:ext uri="{BB962C8B-B14F-4D97-AF65-F5344CB8AC3E}">
        <p14:creationId xmlns:p14="http://schemas.microsoft.com/office/powerpoint/2010/main" val="11776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Viewing Transformation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73244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TW" sz="2800" dirty="0" err="1">
                <a:solidFill>
                  <a:srgbClr val="FFC000"/>
                </a:solidFill>
              </a:rPr>
              <a:t>gluLookAt</a:t>
            </a:r>
            <a:r>
              <a:rPr lang="en-US" altLang="zh-TW" sz="2800" dirty="0"/>
              <a:t>( </a:t>
            </a:r>
            <a:r>
              <a:rPr lang="en-US" altLang="zh-TW" sz="1800" i="1" dirty="0" err="1"/>
              <a:t>GLdouble</a:t>
            </a:r>
            <a:r>
              <a:rPr lang="en-US" altLang="zh-TW" sz="1800" i="1" dirty="0"/>
              <a:t> </a:t>
            </a:r>
            <a:r>
              <a:rPr lang="en-US" altLang="zh-TW" sz="1800" i="1" dirty="0" err="1"/>
              <a:t>eyex</a:t>
            </a:r>
            <a:r>
              <a:rPr lang="en-US" altLang="zh-TW" sz="1800" i="1" dirty="0"/>
              <a:t>, </a:t>
            </a:r>
            <a:r>
              <a:rPr lang="en-US" altLang="zh-TW" sz="1800" i="1" dirty="0" err="1"/>
              <a:t>GLdouble</a:t>
            </a:r>
            <a:r>
              <a:rPr lang="en-US" altLang="zh-TW" sz="1800" i="1" dirty="0"/>
              <a:t> </a:t>
            </a:r>
            <a:r>
              <a:rPr lang="en-US" altLang="zh-TW" sz="1800" i="1" dirty="0" err="1"/>
              <a:t>eyey</a:t>
            </a:r>
            <a:r>
              <a:rPr lang="en-US" altLang="zh-TW" sz="1800" i="1" dirty="0"/>
              <a:t>, </a:t>
            </a:r>
            <a:r>
              <a:rPr lang="en-US" altLang="zh-TW" sz="1800" i="1" dirty="0" err="1"/>
              <a:t>GLdouble</a:t>
            </a:r>
            <a:r>
              <a:rPr lang="en-US" altLang="zh-TW" sz="1800" i="1" dirty="0"/>
              <a:t> </a:t>
            </a:r>
            <a:r>
              <a:rPr lang="en-US" altLang="zh-TW" sz="1800" i="1" dirty="0" err="1" smtClean="0"/>
              <a:t>eyez</a:t>
            </a:r>
            <a:r>
              <a:rPr lang="en-US" altLang="zh-TW" sz="1800" i="1" dirty="0" smtClean="0"/>
              <a:t>,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i="1" dirty="0"/>
              <a:t>	</a:t>
            </a:r>
            <a:r>
              <a:rPr lang="en-US" altLang="zh-TW" sz="1800" i="1" dirty="0" smtClean="0"/>
              <a:t>			      </a:t>
            </a:r>
            <a:r>
              <a:rPr lang="en-US" altLang="zh-TW" sz="1800" i="1" dirty="0" err="1" smtClean="0"/>
              <a:t>GLdouble</a:t>
            </a:r>
            <a:r>
              <a:rPr lang="en-US" altLang="zh-TW" sz="1800" i="1" dirty="0" smtClean="0"/>
              <a:t> </a:t>
            </a:r>
            <a:r>
              <a:rPr lang="en-US" altLang="zh-TW" sz="1800" i="1" dirty="0" err="1"/>
              <a:t>centerx</a:t>
            </a:r>
            <a:r>
              <a:rPr lang="en-US" altLang="zh-TW" sz="1800" i="1" dirty="0"/>
              <a:t>, </a:t>
            </a:r>
            <a:r>
              <a:rPr lang="en-US" altLang="zh-TW" sz="1800" i="1" dirty="0" err="1"/>
              <a:t>GLdouble</a:t>
            </a:r>
            <a:r>
              <a:rPr lang="en-US" altLang="zh-TW" sz="1800" i="1" dirty="0"/>
              <a:t> </a:t>
            </a:r>
            <a:r>
              <a:rPr lang="en-US" altLang="zh-TW" sz="1800" i="1" dirty="0" err="1"/>
              <a:t>centery</a:t>
            </a:r>
            <a:r>
              <a:rPr lang="en-US" altLang="zh-TW" sz="1800" i="1" dirty="0"/>
              <a:t>, </a:t>
            </a:r>
            <a:r>
              <a:rPr lang="en-US" altLang="zh-TW" sz="1800" i="1" dirty="0" err="1"/>
              <a:t>GLdouble</a:t>
            </a:r>
            <a:r>
              <a:rPr lang="en-US" altLang="zh-TW" sz="1800" i="1" dirty="0"/>
              <a:t> </a:t>
            </a:r>
            <a:r>
              <a:rPr lang="en-US" altLang="zh-TW" sz="1800" i="1" dirty="0" err="1"/>
              <a:t>centerz</a:t>
            </a:r>
            <a:r>
              <a:rPr lang="en-US" altLang="zh-TW" sz="1800" i="1" dirty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US" altLang="zh-TW" sz="1800" i="1" dirty="0"/>
              <a:t>			</a:t>
            </a:r>
            <a:r>
              <a:rPr lang="en-US" altLang="zh-TW" sz="1800" i="1" dirty="0" smtClean="0"/>
              <a:t>		      </a:t>
            </a:r>
            <a:r>
              <a:rPr lang="en-US" altLang="zh-TW" sz="1800" i="1" dirty="0" err="1" smtClean="0"/>
              <a:t>GLdouble</a:t>
            </a:r>
            <a:r>
              <a:rPr lang="en-US" altLang="zh-TW" sz="1800" i="1" dirty="0" smtClean="0"/>
              <a:t> </a:t>
            </a:r>
            <a:r>
              <a:rPr lang="en-US" altLang="zh-TW" sz="1800" i="1" dirty="0" err="1"/>
              <a:t>upx</a:t>
            </a:r>
            <a:r>
              <a:rPr lang="en-US" altLang="zh-TW" sz="1800" i="1" dirty="0"/>
              <a:t>, </a:t>
            </a:r>
            <a:r>
              <a:rPr lang="en-US" altLang="zh-TW" sz="1800" i="1" dirty="0" err="1"/>
              <a:t>GLdouble</a:t>
            </a:r>
            <a:r>
              <a:rPr lang="en-US" altLang="zh-TW" sz="1800" i="1" dirty="0"/>
              <a:t> </a:t>
            </a:r>
            <a:r>
              <a:rPr lang="en-US" altLang="zh-TW" sz="1800" i="1" dirty="0" err="1"/>
              <a:t>upy</a:t>
            </a:r>
            <a:r>
              <a:rPr lang="en-US" altLang="zh-TW" sz="1800" i="1" dirty="0"/>
              <a:t>, </a:t>
            </a:r>
            <a:r>
              <a:rPr lang="en-US" altLang="zh-TW" sz="1800" i="1" dirty="0" err="1"/>
              <a:t>GLdoubpe</a:t>
            </a:r>
            <a:r>
              <a:rPr lang="en-US" altLang="zh-TW" sz="1800" i="1" dirty="0"/>
              <a:t> </a:t>
            </a:r>
            <a:r>
              <a:rPr lang="en-US" altLang="zh-TW" sz="1800" i="1" dirty="0" err="1"/>
              <a:t>upz</a:t>
            </a:r>
            <a:r>
              <a:rPr lang="en-US" altLang="zh-TW" sz="1800" dirty="0"/>
              <a:t> </a:t>
            </a:r>
            <a:r>
              <a:rPr lang="en-US" altLang="zh-TW" sz="28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>
                <a:solidFill>
                  <a:srgbClr val="FFFF00"/>
                </a:solidFill>
              </a:rPr>
              <a:t>eye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is where the camera is </a:t>
            </a:r>
            <a:r>
              <a:rPr lang="en-US" altLang="zh-TW" sz="2800" dirty="0" smtClean="0"/>
              <a:t>positioned.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>
                <a:solidFill>
                  <a:srgbClr val="FFFF00"/>
                </a:solidFill>
              </a:rPr>
              <a:t>center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is where the camera looks </a:t>
            </a:r>
            <a:r>
              <a:rPr lang="en-US" altLang="zh-TW" sz="2800" dirty="0" smtClean="0"/>
              <a:t>at.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>
                <a:solidFill>
                  <a:srgbClr val="FFFF00"/>
                </a:solidFill>
              </a:rPr>
              <a:t>up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is the up-vector of the camera.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45" y="3393046"/>
            <a:ext cx="46958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Projection Matrix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73244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/>
              <a:t>Determine what the field of view </a:t>
            </a:r>
            <a:r>
              <a:rPr lang="en-US" altLang="zh-TW" sz="2800" dirty="0" smtClean="0"/>
              <a:t>(viewing </a:t>
            </a:r>
            <a:r>
              <a:rPr lang="en-US" altLang="zh-TW" sz="2800" dirty="0"/>
              <a:t>volume) </a:t>
            </a:r>
            <a:r>
              <a:rPr lang="en-US" altLang="zh-TW" sz="2800" dirty="0" smtClean="0"/>
              <a:t>is 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         and </a:t>
            </a:r>
            <a:r>
              <a:rPr lang="en-US" altLang="zh-TW" sz="2800" dirty="0"/>
              <a:t>how objects are </a:t>
            </a:r>
            <a:r>
              <a:rPr lang="en-US" altLang="zh-TW" sz="2800" i="1" dirty="0">
                <a:solidFill>
                  <a:srgbClr val="00B0F0"/>
                </a:solidFill>
              </a:rPr>
              <a:t>projected</a:t>
            </a:r>
            <a:r>
              <a:rPr lang="en-US" altLang="zh-TW" sz="2800" dirty="0"/>
              <a:t> onto the screen</a:t>
            </a:r>
            <a:r>
              <a:rPr lang="en-US" altLang="zh-TW" sz="2800" dirty="0" smtClean="0"/>
              <a:t>.</a:t>
            </a:r>
            <a:endParaRPr lang="zh-TW" altLang="en-US" sz="2800" dirty="0"/>
          </a:p>
          <a:p>
            <a:pPr>
              <a:spcBef>
                <a:spcPts val="1200"/>
              </a:spcBef>
            </a:pPr>
            <a:r>
              <a:rPr lang="en-US" altLang="zh-TW" sz="2800" dirty="0" smtClean="0"/>
              <a:t>2 types </a:t>
            </a:r>
            <a:r>
              <a:rPr lang="en-US" altLang="zh-TW" sz="2800" dirty="0"/>
              <a:t>of projection transformations: 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>
                <a:solidFill>
                  <a:srgbClr val="FFC000"/>
                </a:solidFill>
              </a:rPr>
              <a:t>Orthographic </a:t>
            </a:r>
            <a:r>
              <a:rPr lang="en-US" altLang="zh-TW" sz="2800" dirty="0">
                <a:solidFill>
                  <a:srgbClr val="FFC000"/>
                </a:solidFill>
              </a:rPr>
              <a:t>projection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Our </a:t>
            </a:r>
            <a:r>
              <a:rPr lang="en-US" altLang="zh-TW" sz="2800" dirty="0"/>
              <a:t>viewing volume is rectangular and all objects appear the same size no matter the distance </a:t>
            </a:r>
          </a:p>
          <a:p>
            <a:pPr>
              <a:spcBef>
                <a:spcPts val="0"/>
              </a:spcBef>
            </a:pPr>
            <a:r>
              <a:rPr lang="en-US" altLang="zh-TW" sz="2800" dirty="0" smtClean="0">
                <a:solidFill>
                  <a:srgbClr val="FFC000"/>
                </a:solidFill>
              </a:rPr>
              <a:t>Perspective </a:t>
            </a:r>
            <a:r>
              <a:rPr lang="en-US" altLang="zh-TW" sz="2800" dirty="0">
                <a:solidFill>
                  <a:srgbClr val="FFC000"/>
                </a:solidFill>
              </a:rPr>
              <a:t>projection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 smtClean="0"/>
              <a:t>Uses </a:t>
            </a:r>
            <a:r>
              <a:rPr lang="en-US" altLang="zh-TW" sz="2800" dirty="0"/>
              <a:t>perspective to give a sense of depth. Our viewing volume is conical or pyramidal in shape. </a:t>
            </a:r>
          </a:p>
        </p:txBody>
      </p:sp>
    </p:spTree>
    <p:extLst>
      <p:ext uri="{BB962C8B-B14F-4D97-AF65-F5344CB8AC3E}">
        <p14:creationId xmlns:p14="http://schemas.microsoft.com/office/powerpoint/2010/main" val="8404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Orthographic projection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55256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</a:pPr>
            <a:r>
              <a:rPr lang="en-US" altLang="zh-TW" sz="2800" dirty="0" err="1" smtClean="0">
                <a:solidFill>
                  <a:srgbClr val="FFC000"/>
                </a:solidFill>
              </a:rPr>
              <a:t>glOrtho</a:t>
            </a:r>
            <a:r>
              <a:rPr lang="en-US" altLang="zh-TW" sz="2800" dirty="0"/>
              <a:t>(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left,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right,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bottom,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top,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near,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far</a:t>
            </a:r>
            <a:r>
              <a:rPr lang="en-US" altLang="zh-TW" dirty="0"/>
              <a:t> </a:t>
            </a:r>
            <a:r>
              <a:rPr lang="en-US" altLang="zh-TW" sz="2800" dirty="0" smtClean="0"/>
              <a:t>);</a:t>
            </a:r>
          </a:p>
          <a:p>
            <a:pPr marL="0" lvl="1">
              <a:spcBef>
                <a:spcPts val="0"/>
              </a:spcBef>
            </a:pPr>
            <a:r>
              <a:rPr lang="en-US" altLang="zh-TW" sz="2800" dirty="0" smtClean="0">
                <a:solidFill>
                  <a:srgbClr val="FFC000"/>
                </a:solidFill>
              </a:rPr>
              <a:t>gluOrtho2D</a:t>
            </a:r>
            <a:r>
              <a:rPr lang="en-US" altLang="zh-TW" sz="2800" dirty="0"/>
              <a:t>(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left,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right,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bottom,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top</a:t>
            </a:r>
            <a:r>
              <a:rPr lang="en-US" altLang="zh-TW" sz="2800" dirty="0" smtClean="0"/>
              <a:t>);</a:t>
            </a:r>
          </a:p>
          <a:p>
            <a:pPr marL="450000" lvl="3" indent="0">
              <a:spcBef>
                <a:spcPts val="0"/>
              </a:spcBef>
              <a:buNone/>
            </a:pPr>
            <a:r>
              <a:rPr lang="en-US" altLang="zh-TW" sz="2400" dirty="0" smtClean="0"/>
              <a:t>- Equal </a:t>
            </a:r>
            <a:r>
              <a:rPr lang="en-US" altLang="zh-TW" sz="2400" dirty="0"/>
              <a:t>to calling </a:t>
            </a:r>
            <a:r>
              <a:rPr lang="en-US" altLang="zh-TW" sz="2400" dirty="0" err="1"/>
              <a:t>glOrtho</a:t>
            </a:r>
            <a:r>
              <a:rPr lang="en-US" altLang="zh-TW" sz="2400" dirty="0"/>
              <a:t> with near = 1 and far = 1. </a:t>
            </a:r>
            <a:endParaRPr lang="en-US" altLang="zh-TW" sz="2400" dirty="0" smtClean="0"/>
          </a:p>
          <a:p>
            <a:pPr marL="0" lvl="1" indent="0">
              <a:spcBef>
                <a:spcPts val="0"/>
              </a:spcBef>
              <a:buNone/>
            </a:pPr>
            <a:endParaRPr lang="en-US" altLang="zh-TW" sz="2800" dirty="0"/>
          </a:p>
          <a:p>
            <a:pPr>
              <a:spcBef>
                <a:spcPts val="0"/>
              </a:spcBef>
            </a:pPr>
            <a:endParaRPr lang="en-US" altLang="zh-TW" sz="2800" dirty="0"/>
          </a:p>
        </p:txBody>
      </p:sp>
      <p:pic>
        <p:nvPicPr>
          <p:cNvPr id="4" name="Picture 4" descr="glor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01" y="3179281"/>
            <a:ext cx="53149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12" y="2429690"/>
            <a:ext cx="8440328" cy="35056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What OpenGL isn’t: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5002" y="1732450"/>
            <a:ext cx="11372045" cy="697240"/>
          </a:xfrm>
        </p:spPr>
        <p:txBody>
          <a:bodyPr>
            <a:normAutofit/>
          </a:bodyPr>
          <a:lstStyle/>
          <a:p>
            <a:r>
              <a:rPr lang="en-US" altLang="zh-TW" sz="2400" b="1" dirty="0"/>
              <a:t>A windowing program or input driver</a:t>
            </a:r>
            <a:r>
              <a:rPr lang="en-US" altLang="zh-TW" sz="2400" b="1" dirty="0" smtClean="0"/>
              <a:t>, since </a:t>
            </a:r>
            <a:r>
              <a:rPr lang="en-US" altLang="zh-TW" sz="2400" b="1" dirty="0"/>
              <a:t>those couldn’t be OS independent</a:t>
            </a:r>
            <a:r>
              <a:rPr lang="en-US" altLang="zh-TW" sz="2400" b="1" dirty="0" smtClean="0"/>
              <a:t>.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355722" y="5085374"/>
            <a:ext cx="5441325" cy="170001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rgbClr val="002060"/>
                </a:solidFill>
              </a:rPr>
              <a:t>GL: core graphics capability</a:t>
            </a:r>
          </a:p>
          <a:p>
            <a:pPr marL="3690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rgbClr val="002060"/>
                </a:solidFill>
              </a:rPr>
              <a:t>GLU: utilities on top of GL</a:t>
            </a:r>
          </a:p>
          <a:p>
            <a:pPr marL="3690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rgbClr val="FFC000"/>
                </a:solidFill>
              </a:rPr>
              <a:t>GLUT: input and windowing functions</a:t>
            </a:r>
            <a:endParaRPr lang="en-US" altLang="zh-TW" sz="2400" dirty="0" smtClean="0">
              <a:solidFill>
                <a:srgbClr val="FFC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93565" y="4505823"/>
            <a:ext cx="1368000" cy="3881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5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Perspective projection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4" y="1668054"/>
            <a:ext cx="10612797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altLang="zh-TW" sz="2400" dirty="0" err="1">
                <a:solidFill>
                  <a:srgbClr val="FFC000"/>
                </a:solidFill>
              </a:rPr>
              <a:t>glFrustum</a:t>
            </a:r>
            <a:r>
              <a:rPr lang="en-US" altLang="zh-TW" sz="2400" dirty="0"/>
              <a:t>(</a:t>
            </a:r>
            <a:r>
              <a:rPr lang="en-US" altLang="zh-TW" dirty="0"/>
              <a:t>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left,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right,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bottom,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top,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near,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far</a:t>
            </a:r>
            <a:r>
              <a:rPr lang="en-US" altLang="zh-TW" dirty="0"/>
              <a:t> </a:t>
            </a:r>
            <a:r>
              <a:rPr lang="en-US" altLang="zh-TW" sz="2400" dirty="0" smtClean="0"/>
              <a:t>);</a:t>
            </a:r>
          </a:p>
          <a:p>
            <a:pPr marL="0" lvl="1"/>
            <a:endParaRPr lang="en-US" altLang="zh-TW" sz="2400" dirty="0"/>
          </a:p>
          <a:p>
            <a:pPr marL="0" lvl="1"/>
            <a:endParaRPr lang="en-US" altLang="zh-TW" sz="2400" dirty="0" smtClean="0"/>
          </a:p>
          <a:p>
            <a:pPr marL="0" lvl="1"/>
            <a:endParaRPr lang="en-US" altLang="zh-TW" sz="2400" dirty="0"/>
          </a:p>
          <a:p>
            <a:pPr marL="0" lvl="1"/>
            <a:endParaRPr lang="en-US" altLang="zh-TW" sz="2400" dirty="0" smtClean="0"/>
          </a:p>
          <a:p>
            <a:pPr marL="0" lvl="1"/>
            <a:r>
              <a:rPr lang="en-US" altLang="zh-TW" sz="2400" dirty="0" err="1">
                <a:solidFill>
                  <a:srgbClr val="FFC000"/>
                </a:solidFill>
              </a:rPr>
              <a:t>gluPerspective</a:t>
            </a:r>
            <a:r>
              <a:rPr lang="en-US" altLang="zh-TW" sz="2400" dirty="0"/>
              <a:t>(</a:t>
            </a:r>
            <a:r>
              <a:rPr lang="en-US" altLang="zh-TW" dirty="0"/>
              <a:t>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</a:t>
            </a:r>
            <a:r>
              <a:rPr lang="en-US" altLang="zh-TW" i="1" dirty="0" err="1"/>
              <a:t>fovy</a:t>
            </a:r>
            <a:r>
              <a:rPr lang="en-US" altLang="zh-TW" i="1" dirty="0"/>
              <a:t>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aspect,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near, </a:t>
            </a:r>
            <a:r>
              <a:rPr lang="en-US" altLang="zh-TW" i="1" dirty="0" err="1"/>
              <a:t>GLdouble</a:t>
            </a:r>
            <a:r>
              <a:rPr lang="en-US" altLang="zh-TW" i="1" dirty="0"/>
              <a:t> far</a:t>
            </a:r>
            <a:r>
              <a:rPr lang="en-US" altLang="zh-TW" dirty="0"/>
              <a:t> </a:t>
            </a:r>
            <a:r>
              <a:rPr lang="en-US" altLang="zh-TW" sz="2400" dirty="0"/>
              <a:t>);</a:t>
            </a:r>
          </a:p>
          <a:p>
            <a:pPr marL="0" lvl="1" indent="0">
              <a:buNone/>
            </a:pPr>
            <a:endParaRPr lang="en-US" altLang="zh-TW" dirty="0"/>
          </a:p>
        </p:txBody>
      </p:sp>
      <p:pic>
        <p:nvPicPr>
          <p:cNvPr id="4" name="圖片 4" descr="Fig3-1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5"/>
          <a:stretch/>
        </p:blipFill>
        <p:spPr bwMode="auto">
          <a:xfrm>
            <a:off x="3371072" y="2319867"/>
            <a:ext cx="54392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[IMAGE]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3"/>
          <a:stretch/>
        </p:blipFill>
        <p:spPr>
          <a:xfrm>
            <a:off x="3236806" y="4771680"/>
            <a:ext cx="5707738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2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Viewport </a:t>
            </a:r>
            <a:r>
              <a:rPr lang="en-US" altLang="zh-TW" b="1" dirty="0" smtClean="0"/>
              <a:t>Transformations</a:t>
            </a:r>
            <a:endParaRPr lang="zh-TW" altLang="en-US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73244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TW" sz="2800" dirty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glViewport</a:t>
            </a:r>
            <a:r>
              <a:rPr lang="en-US" altLang="zh-TW" sz="2800" dirty="0"/>
              <a:t>( </a:t>
            </a:r>
            <a:r>
              <a:rPr lang="en-US" altLang="zh-TW" sz="2800" i="1" dirty="0" err="1"/>
              <a:t>GLint</a:t>
            </a:r>
            <a:r>
              <a:rPr lang="en-US" altLang="zh-TW" sz="2800" i="1" dirty="0"/>
              <a:t> x, </a:t>
            </a:r>
            <a:r>
              <a:rPr lang="en-US" altLang="zh-TW" sz="2800" i="1" dirty="0" err="1"/>
              <a:t>GLint</a:t>
            </a:r>
            <a:r>
              <a:rPr lang="en-US" altLang="zh-TW" sz="2800" i="1" dirty="0"/>
              <a:t> y, </a:t>
            </a:r>
            <a:r>
              <a:rPr lang="en-US" altLang="zh-TW" sz="2800" i="1" dirty="0" err="1"/>
              <a:t>GLsizei</a:t>
            </a:r>
            <a:r>
              <a:rPr lang="en-US" altLang="zh-TW" sz="2800" i="1" dirty="0"/>
              <a:t> width, </a:t>
            </a:r>
            <a:r>
              <a:rPr lang="en-US" altLang="zh-TW" sz="2800" i="1" dirty="0" err="1"/>
              <a:t>GLsizei</a:t>
            </a:r>
            <a:r>
              <a:rPr lang="en-US" altLang="zh-TW" sz="2800" i="1" dirty="0"/>
              <a:t> height</a:t>
            </a:r>
            <a:r>
              <a:rPr lang="en-US" altLang="zh-TW" sz="2800" dirty="0"/>
              <a:t> );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dirty="0"/>
              <a:t>Transform the final image into some region of the window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zh-TW" sz="2800" i="1" dirty="0">
                <a:solidFill>
                  <a:srgbClr val="FFFF00"/>
                </a:solidFill>
              </a:rPr>
              <a:t>x</a:t>
            </a:r>
            <a:r>
              <a:rPr lang="en-US" altLang="zh-TW" sz="2800" i="1" dirty="0"/>
              <a:t>, </a:t>
            </a:r>
            <a:r>
              <a:rPr lang="en-US" altLang="zh-TW" sz="2800" i="1" dirty="0">
                <a:solidFill>
                  <a:srgbClr val="FFFF00"/>
                </a:solidFill>
              </a:rPr>
              <a:t>y</a:t>
            </a:r>
            <a:r>
              <a:rPr lang="en-US" altLang="zh-TW" sz="2800" dirty="0"/>
              <a:t> :The </a:t>
            </a:r>
            <a:r>
              <a:rPr lang="en-US" altLang="zh-TW" sz="2800" dirty="0">
                <a:solidFill>
                  <a:srgbClr val="3399FF"/>
                </a:solidFill>
              </a:rPr>
              <a:t>lower-left corner</a:t>
            </a:r>
            <a:r>
              <a:rPr lang="en-US" altLang="zh-TW" sz="2800" dirty="0"/>
              <a:t> of the viewport rectangle, in pixels. The default is (0,0).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TW" sz="2800" i="1" dirty="0">
                <a:solidFill>
                  <a:srgbClr val="FFFF00"/>
                </a:solidFill>
              </a:rPr>
              <a:t>width</a:t>
            </a:r>
            <a:r>
              <a:rPr lang="en-US" altLang="zh-TW" sz="2800" i="1" dirty="0"/>
              <a:t>, </a:t>
            </a:r>
            <a:r>
              <a:rPr lang="en-US" altLang="zh-TW" sz="2800" i="1" dirty="0">
                <a:solidFill>
                  <a:srgbClr val="FFFF00"/>
                </a:solidFill>
              </a:rPr>
              <a:t>height</a:t>
            </a:r>
            <a:r>
              <a:rPr lang="en-US" altLang="zh-TW" sz="2800" dirty="0"/>
              <a:t> :The width and height of the </a:t>
            </a:r>
            <a:r>
              <a:rPr lang="en-US" altLang="zh-TW" sz="2800" dirty="0" smtClean="0"/>
              <a:t>viewport.</a:t>
            </a:r>
          </a:p>
          <a:p>
            <a:pPr marL="450000" lvl="1" indent="0">
              <a:spcBef>
                <a:spcPts val="0"/>
              </a:spcBef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The </a:t>
            </a:r>
            <a:r>
              <a:rPr lang="en-US" altLang="zh-TW" sz="2800" dirty="0"/>
              <a:t>default is set to the dimensions of that </a:t>
            </a:r>
            <a:r>
              <a:rPr lang="en-US" altLang="zh-TW" sz="2800" dirty="0" smtClean="0"/>
              <a:t>window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5472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95" y="287625"/>
            <a:ext cx="10353762" cy="970450"/>
          </a:xfrm>
        </p:spPr>
        <p:txBody>
          <a:bodyPr/>
          <a:lstStyle/>
          <a:p>
            <a:r>
              <a:rPr lang="en-US" altLang="zh-TW" b="1" dirty="0"/>
              <a:t>Matrix Manipulation</a:t>
            </a:r>
            <a:endParaRPr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0355" y="1372977"/>
            <a:ext cx="301328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TW" sz="2400" dirty="0" smtClean="0">
                <a:uFillTx/>
                <a:latin typeface="Comic Sans MS" pitchFamily="66" charset="0"/>
              </a:rPr>
              <a:t>Code:</a:t>
            </a:r>
          </a:p>
          <a:p>
            <a:pPr algn="l">
              <a:lnSpc>
                <a:spcPts val="3000"/>
              </a:lnSpc>
            </a:pPr>
            <a:r>
              <a:rPr lang="en-US" altLang="zh-TW" sz="2400" dirty="0" err="1">
                <a:solidFill>
                  <a:srgbClr val="FF0000"/>
                </a:solidFill>
                <a:uFillTx/>
                <a:latin typeface="Comic Sans MS" pitchFamily="66" charset="0"/>
              </a:rPr>
              <a:t>glMatrixMode</a:t>
            </a:r>
            <a:r>
              <a:rPr lang="en-US" altLang="zh-TW" sz="2400" dirty="0">
                <a:solidFill>
                  <a:srgbClr val="FF0000"/>
                </a:solidFill>
                <a:uFillTx/>
                <a:latin typeface="Comic Sans MS" pitchFamily="66" charset="0"/>
              </a:rPr>
              <a:t>(GL_PROJECTION</a:t>
            </a:r>
            <a:r>
              <a:rPr lang="en-US" altLang="zh-TW" sz="2400" dirty="0" smtClean="0">
                <a:solidFill>
                  <a:srgbClr val="FF0000"/>
                </a:solidFill>
                <a:uFillTx/>
                <a:latin typeface="Comic Sans MS" pitchFamily="66" charset="0"/>
              </a:rPr>
              <a:t>)</a:t>
            </a:r>
          </a:p>
          <a:p>
            <a:pPr algn="l">
              <a:lnSpc>
                <a:spcPts val="3000"/>
              </a:lnSpc>
            </a:pPr>
            <a:r>
              <a:rPr lang="en-US" altLang="zh-TW" sz="2400" dirty="0" err="1" smtClean="0">
                <a:solidFill>
                  <a:srgbClr val="FF0000"/>
                </a:solidFill>
                <a:uFillTx/>
                <a:latin typeface="Comic Sans MS" pitchFamily="66" charset="0"/>
              </a:rPr>
              <a:t>gluPerspective</a:t>
            </a:r>
            <a:endParaRPr lang="en-US" altLang="zh-TW" sz="2400" dirty="0" smtClean="0">
              <a:solidFill>
                <a:srgbClr val="FF0000"/>
              </a:solidFill>
              <a:uFillTx/>
              <a:latin typeface="Comic Sans MS" pitchFamily="66" charset="0"/>
            </a:endParaRPr>
          </a:p>
          <a:p>
            <a:pPr algn="l">
              <a:lnSpc>
                <a:spcPts val="3000"/>
              </a:lnSpc>
            </a:pPr>
            <a:r>
              <a:rPr lang="en-US" altLang="zh-TW" sz="2400" dirty="0" err="1">
                <a:solidFill>
                  <a:srgbClr val="FFC000"/>
                </a:solidFill>
                <a:uFillTx/>
                <a:latin typeface="Comic Sans MS" pitchFamily="66" charset="0"/>
              </a:rPr>
              <a:t>glMatrixMode</a:t>
            </a:r>
            <a:r>
              <a:rPr lang="en-US" altLang="zh-TW" sz="2400" dirty="0">
                <a:solidFill>
                  <a:srgbClr val="FFC000"/>
                </a:solidFill>
                <a:uFillTx/>
                <a:latin typeface="Comic Sans MS" pitchFamily="66" charset="0"/>
              </a:rPr>
              <a:t>(GL_MODELVIEW</a:t>
            </a:r>
            <a:r>
              <a:rPr lang="en-US" altLang="zh-TW" sz="2400" dirty="0" smtClean="0">
                <a:solidFill>
                  <a:srgbClr val="FFC000"/>
                </a:solidFill>
                <a:uFillTx/>
                <a:latin typeface="Comic Sans MS" pitchFamily="66" charset="0"/>
              </a:rPr>
              <a:t>)</a:t>
            </a:r>
          </a:p>
          <a:p>
            <a:pPr algn="l">
              <a:lnSpc>
                <a:spcPts val="3000"/>
              </a:lnSpc>
            </a:pPr>
            <a:r>
              <a:rPr lang="en-US" altLang="zh-TW" sz="2400" dirty="0" err="1" smtClean="0">
                <a:solidFill>
                  <a:srgbClr val="FFC000"/>
                </a:solidFill>
                <a:uFillTx/>
                <a:latin typeface="Comic Sans MS" pitchFamily="66" charset="0"/>
              </a:rPr>
              <a:t>gluLookAt</a:t>
            </a:r>
            <a:endParaRPr lang="en-US" altLang="zh-TW" sz="2400" dirty="0" smtClean="0">
              <a:solidFill>
                <a:srgbClr val="FFC000"/>
              </a:solidFill>
              <a:uFillTx/>
              <a:latin typeface="Comic Sans MS" pitchFamily="66" charset="0"/>
            </a:endParaRPr>
          </a:p>
          <a:p>
            <a:pPr algn="l">
              <a:lnSpc>
                <a:spcPts val="3000"/>
              </a:lnSpc>
            </a:pPr>
            <a:r>
              <a:rPr lang="en-US" altLang="zh-TW" sz="2400" dirty="0" err="1" smtClean="0">
                <a:solidFill>
                  <a:srgbClr val="FFC000"/>
                </a:solidFill>
                <a:uFillTx/>
                <a:latin typeface="Comic Sans MS" pitchFamily="66" charset="0"/>
              </a:rPr>
              <a:t>glTranslatef</a:t>
            </a:r>
            <a:endParaRPr lang="en-US" altLang="zh-TW" sz="2400" dirty="0" smtClean="0">
              <a:solidFill>
                <a:srgbClr val="FFC000"/>
              </a:solidFill>
              <a:uFillTx/>
              <a:latin typeface="Comic Sans MS" pitchFamily="66" charset="0"/>
            </a:endParaRPr>
          </a:p>
          <a:p>
            <a:pPr>
              <a:lnSpc>
                <a:spcPts val="3000"/>
              </a:lnSpc>
            </a:pPr>
            <a:r>
              <a:rPr lang="en-US" altLang="zh-TW" sz="2400" dirty="0" err="1" smtClean="0">
                <a:solidFill>
                  <a:srgbClr val="FFC000"/>
                </a:solidFill>
                <a:latin typeface="Comic Sans MS" pitchFamily="66" charset="0"/>
              </a:rPr>
              <a:t>glRotatef</a:t>
            </a:r>
            <a:endParaRPr lang="zh-TW" altLang="en-US" sz="2400" dirty="0">
              <a:solidFill>
                <a:srgbClr val="FFC000"/>
              </a:solidFill>
              <a:uFillTx/>
              <a:latin typeface="Comic Sans MS" pitchFamily="66" charset="0"/>
            </a:endParaRPr>
          </a:p>
          <a:p>
            <a:pPr algn="l">
              <a:lnSpc>
                <a:spcPts val="3000"/>
              </a:lnSpc>
            </a:pPr>
            <a:r>
              <a:rPr lang="en-US" altLang="zh-TW" sz="2400" dirty="0" err="1" smtClean="0">
                <a:solidFill>
                  <a:srgbClr val="FFC000"/>
                </a:solidFill>
                <a:uFillTx/>
                <a:latin typeface="Comic Sans MS" pitchFamily="66" charset="0"/>
              </a:rPr>
              <a:t>glScalef</a:t>
            </a:r>
            <a:endParaRPr lang="en-US" altLang="zh-TW" sz="2400" dirty="0" smtClean="0">
              <a:solidFill>
                <a:srgbClr val="FFC000"/>
              </a:solidFill>
              <a:uFillTx/>
              <a:latin typeface="Comic Sans MS" pitchFamily="66" charset="0"/>
            </a:endParaRPr>
          </a:p>
          <a:p>
            <a:pPr algn="l">
              <a:lnSpc>
                <a:spcPts val="3000"/>
              </a:lnSpc>
            </a:pPr>
            <a:r>
              <a:rPr lang="en-US" altLang="zh-TW" sz="2400" dirty="0" err="1">
                <a:solidFill>
                  <a:srgbClr val="00B050"/>
                </a:solidFill>
                <a:uFillTx/>
                <a:latin typeface="Comic Sans MS" pitchFamily="66" charset="0"/>
              </a:rPr>
              <a:t>glBegin</a:t>
            </a:r>
            <a:endParaRPr lang="en-US" altLang="zh-TW" sz="2400" dirty="0">
              <a:solidFill>
                <a:srgbClr val="00B050"/>
              </a:solidFill>
              <a:uFillTx/>
              <a:latin typeface="Comic Sans MS" pitchFamily="66" charset="0"/>
            </a:endParaRPr>
          </a:p>
          <a:p>
            <a:pPr algn="l">
              <a:lnSpc>
                <a:spcPts val="3000"/>
              </a:lnSpc>
            </a:pPr>
            <a:r>
              <a:rPr lang="en-US" altLang="zh-TW" sz="2400" dirty="0" smtClean="0">
                <a:solidFill>
                  <a:srgbClr val="00B050"/>
                </a:solidFill>
                <a:uFillTx/>
                <a:latin typeface="Comic Sans MS" pitchFamily="66" charset="0"/>
              </a:rPr>
              <a:t>glVertex3f</a:t>
            </a:r>
            <a:endParaRPr lang="en-US" altLang="zh-TW" sz="2400" dirty="0">
              <a:solidFill>
                <a:srgbClr val="00B050"/>
              </a:solidFill>
              <a:uFillTx/>
              <a:latin typeface="Comic Sans MS" pitchFamily="66" charset="0"/>
            </a:endParaRPr>
          </a:p>
          <a:p>
            <a:pPr algn="l">
              <a:lnSpc>
                <a:spcPts val="3000"/>
              </a:lnSpc>
            </a:pPr>
            <a:r>
              <a:rPr lang="en-US" altLang="zh-TW" sz="2400" dirty="0" err="1" smtClean="0">
                <a:solidFill>
                  <a:srgbClr val="00B050"/>
                </a:solidFill>
                <a:uFillTx/>
                <a:latin typeface="Comic Sans MS" pitchFamily="66" charset="0"/>
              </a:rPr>
              <a:t>glEnd</a:t>
            </a:r>
            <a:endParaRPr lang="en-US" altLang="zh-TW" sz="2400" dirty="0">
              <a:solidFill>
                <a:srgbClr val="00B050"/>
              </a:solidFill>
              <a:uFillTx/>
              <a:latin typeface="Comic Sans MS" pitchFamily="66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54199" y="1305819"/>
            <a:ext cx="28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400" dirty="0" smtClean="0">
                <a:uFillTx/>
                <a:latin typeface="Comic Sans MS" pitchFamily="66" charset="0"/>
              </a:rPr>
              <a:t>Matrix Stack: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781205" y="130581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uFillTx/>
                <a:latin typeface="Comic Sans MS" pitchFamily="66" charset="0"/>
              </a:rPr>
              <a:t>Matrix Multiplication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0741164" y="4384145"/>
            <a:ext cx="1232304" cy="2280395"/>
            <a:chOff x="11230561" y="6760052"/>
            <a:chExt cx="1232304" cy="2280395"/>
          </a:xfrm>
        </p:grpSpPr>
        <p:sp>
          <p:nvSpPr>
            <p:cNvPr id="9" name="文字方塊 8"/>
            <p:cNvSpPr txBox="1"/>
            <p:nvPr/>
          </p:nvSpPr>
          <p:spPr>
            <a:xfrm>
              <a:off x="11230561" y="7630045"/>
              <a:ext cx="488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uFillTx/>
                </a:rPr>
                <a:t>=</a:t>
              </a:r>
              <a:endParaRPr lang="zh-TW" altLang="en-US" b="1" dirty="0">
                <a:uFillTx/>
              </a:endParaRPr>
            </a:p>
          </p:txBody>
        </p:sp>
        <p:grpSp>
          <p:nvGrpSpPr>
            <p:cNvPr id="10" name="群組 53"/>
            <p:cNvGrpSpPr/>
            <p:nvPr/>
          </p:nvGrpSpPr>
          <p:grpSpPr>
            <a:xfrm>
              <a:off x="11681404" y="6760052"/>
              <a:ext cx="781461" cy="2280395"/>
              <a:chOff x="4714876" y="2714620"/>
              <a:chExt cx="928694" cy="785818"/>
            </a:xfrm>
          </p:grpSpPr>
          <p:sp>
            <p:nvSpPr>
              <p:cNvPr id="12" name="左中括弧 11"/>
              <p:cNvSpPr/>
              <p:nvPr/>
            </p:nvSpPr>
            <p:spPr>
              <a:xfrm>
                <a:off x="4714876" y="2714620"/>
                <a:ext cx="142876" cy="785818"/>
              </a:xfrm>
              <a:prstGeom prst="leftBracke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  <p:sp>
            <p:nvSpPr>
              <p:cNvPr id="13" name="右中括弧 12"/>
              <p:cNvSpPr/>
              <p:nvPr/>
            </p:nvSpPr>
            <p:spPr>
              <a:xfrm>
                <a:off x="5500694" y="2714620"/>
                <a:ext cx="142876" cy="785818"/>
              </a:xfrm>
              <a:prstGeom prst="rightBracke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</p:grpSp>
        <p:sp>
          <p:nvSpPr>
            <p:cNvPr id="11" name="文字方塊 10"/>
            <p:cNvSpPr txBox="1"/>
            <p:nvPr/>
          </p:nvSpPr>
          <p:spPr>
            <a:xfrm>
              <a:off x="11743764" y="7644347"/>
              <a:ext cx="683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uFillTx/>
                </a:rPr>
                <a:t>Vi</a:t>
              </a:r>
              <a:endParaRPr lang="zh-TW" altLang="en-US" b="1" dirty="0">
                <a:uFillTx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274613" y="1887863"/>
            <a:ext cx="1367556" cy="2280395"/>
            <a:chOff x="8784675" y="4065040"/>
            <a:chExt cx="1367556" cy="2280395"/>
          </a:xfrm>
        </p:grpSpPr>
        <p:sp>
          <p:nvSpPr>
            <p:cNvPr id="15" name="文字方塊 14"/>
            <p:cNvSpPr txBox="1"/>
            <p:nvPr/>
          </p:nvSpPr>
          <p:spPr>
            <a:xfrm>
              <a:off x="8784675" y="4971719"/>
              <a:ext cx="1367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err="1" smtClean="0">
                  <a:solidFill>
                    <a:srgbClr val="FFC000"/>
                  </a:solidFill>
                  <a:uFillTx/>
                </a:rPr>
                <a:t>gluLookAt</a:t>
              </a:r>
              <a:endParaRPr lang="en-US" altLang="zh-TW" b="1" dirty="0" smtClean="0">
                <a:solidFill>
                  <a:srgbClr val="FFC000"/>
                </a:solidFill>
                <a:uFillTx/>
              </a:endParaRPr>
            </a:p>
          </p:txBody>
        </p:sp>
        <p:grpSp>
          <p:nvGrpSpPr>
            <p:cNvPr id="16" name="群組 40"/>
            <p:cNvGrpSpPr/>
            <p:nvPr/>
          </p:nvGrpSpPr>
          <p:grpSpPr>
            <a:xfrm>
              <a:off x="8836326" y="4065040"/>
              <a:ext cx="1269874" cy="2280395"/>
              <a:chOff x="3705762" y="2714620"/>
              <a:chExt cx="928694" cy="785818"/>
            </a:xfrm>
          </p:grpSpPr>
          <p:sp>
            <p:nvSpPr>
              <p:cNvPr id="17" name="左中括弧 16"/>
              <p:cNvSpPr/>
              <p:nvPr/>
            </p:nvSpPr>
            <p:spPr>
              <a:xfrm>
                <a:off x="3705762" y="2714620"/>
                <a:ext cx="142876" cy="785818"/>
              </a:xfrm>
              <a:prstGeom prst="leftBracket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  <p:sp>
            <p:nvSpPr>
              <p:cNvPr id="18" name="右中括弧 17"/>
              <p:cNvSpPr/>
              <p:nvPr/>
            </p:nvSpPr>
            <p:spPr>
              <a:xfrm>
                <a:off x="4491580" y="2714620"/>
                <a:ext cx="142876" cy="785818"/>
              </a:xfrm>
              <a:prstGeom prst="rightBracket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</p:grpSp>
      </p:grpSp>
      <p:grpSp>
        <p:nvGrpSpPr>
          <p:cNvPr id="19" name="群組 18"/>
          <p:cNvGrpSpPr/>
          <p:nvPr/>
        </p:nvGrpSpPr>
        <p:grpSpPr>
          <a:xfrm>
            <a:off x="6445812" y="4356494"/>
            <a:ext cx="1379838" cy="2280395"/>
            <a:chOff x="10203884" y="4065040"/>
            <a:chExt cx="1379838" cy="2280395"/>
          </a:xfrm>
        </p:grpSpPr>
        <p:grpSp>
          <p:nvGrpSpPr>
            <p:cNvPr id="20" name="群組 47"/>
            <p:cNvGrpSpPr/>
            <p:nvPr/>
          </p:nvGrpSpPr>
          <p:grpSpPr>
            <a:xfrm>
              <a:off x="10203884" y="4065040"/>
              <a:ext cx="1379838" cy="2280395"/>
              <a:chOff x="3894971" y="2714620"/>
              <a:chExt cx="819905" cy="785818"/>
            </a:xfrm>
          </p:grpSpPr>
          <p:sp>
            <p:nvSpPr>
              <p:cNvPr id="22" name="左中括弧 21"/>
              <p:cNvSpPr/>
              <p:nvPr/>
            </p:nvSpPr>
            <p:spPr>
              <a:xfrm>
                <a:off x="3894971" y="2714620"/>
                <a:ext cx="142876" cy="785818"/>
              </a:xfrm>
              <a:prstGeom prst="leftBracket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  <p:sp>
            <p:nvSpPr>
              <p:cNvPr id="23" name="右中括弧 22"/>
              <p:cNvSpPr/>
              <p:nvPr/>
            </p:nvSpPr>
            <p:spPr>
              <a:xfrm>
                <a:off x="4572000" y="2714620"/>
                <a:ext cx="142876" cy="785818"/>
              </a:xfrm>
              <a:prstGeom prst="rightBracket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10322613" y="5051348"/>
              <a:ext cx="1116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err="1" smtClean="0">
                  <a:solidFill>
                    <a:srgbClr val="FFC000"/>
                  </a:solidFill>
                  <a:uFillTx/>
                </a:rPr>
                <a:t>glRotatef</a:t>
              </a:r>
              <a:endParaRPr lang="zh-TW" altLang="en-US" b="1" dirty="0">
                <a:solidFill>
                  <a:srgbClr val="FFC000"/>
                </a:solidFill>
                <a:uFillTx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9731390" y="1887862"/>
            <a:ext cx="1660560" cy="2280395"/>
            <a:chOff x="6864943" y="6760052"/>
            <a:chExt cx="1660560" cy="2280395"/>
          </a:xfrm>
        </p:grpSpPr>
        <p:grpSp>
          <p:nvGrpSpPr>
            <p:cNvPr id="25" name="群組 50"/>
            <p:cNvGrpSpPr/>
            <p:nvPr/>
          </p:nvGrpSpPr>
          <p:grpSpPr>
            <a:xfrm>
              <a:off x="6992639" y="6760052"/>
              <a:ext cx="1382585" cy="2280395"/>
              <a:chOff x="4714876" y="2714620"/>
              <a:chExt cx="1095383" cy="785818"/>
            </a:xfrm>
          </p:grpSpPr>
          <p:sp>
            <p:nvSpPr>
              <p:cNvPr id="27" name="左中括弧 26"/>
              <p:cNvSpPr/>
              <p:nvPr/>
            </p:nvSpPr>
            <p:spPr>
              <a:xfrm>
                <a:off x="4714876" y="2714620"/>
                <a:ext cx="142876" cy="785818"/>
              </a:xfrm>
              <a:prstGeom prst="leftBracket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  <p:sp>
            <p:nvSpPr>
              <p:cNvPr id="28" name="右中括弧 27"/>
              <p:cNvSpPr/>
              <p:nvPr/>
            </p:nvSpPr>
            <p:spPr>
              <a:xfrm>
                <a:off x="5667383" y="2714620"/>
                <a:ext cx="142876" cy="785818"/>
              </a:xfrm>
              <a:prstGeom prst="rightBracket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</p:grpSp>
        <p:sp>
          <p:nvSpPr>
            <p:cNvPr id="26" name="文字方塊 25"/>
            <p:cNvSpPr txBox="1"/>
            <p:nvPr/>
          </p:nvSpPr>
          <p:spPr>
            <a:xfrm>
              <a:off x="6864943" y="7710011"/>
              <a:ext cx="166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err="1" smtClean="0">
                  <a:solidFill>
                    <a:srgbClr val="FFC000"/>
                  </a:solidFill>
                  <a:uFillTx/>
                </a:rPr>
                <a:t>glTranslatef</a:t>
              </a:r>
              <a:endParaRPr lang="zh-TW" altLang="en-US" b="1" dirty="0">
                <a:solidFill>
                  <a:srgbClr val="FFC000"/>
                </a:solidFill>
                <a:uFillTx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8006605" y="4368880"/>
            <a:ext cx="1192278" cy="2308045"/>
            <a:chOff x="8535468" y="6732402"/>
            <a:chExt cx="1192278" cy="2308045"/>
          </a:xfrm>
        </p:grpSpPr>
        <p:grpSp>
          <p:nvGrpSpPr>
            <p:cNvPr id="30" name="群組 44"/>
            <p:cNvGrpSpPr/>
            <p:nvPr/>
          </p:nvGrpSpPr>
          <p:grpSpPr>
            <a:xfrm>
              <a:off x="8559254" y="6732402"/>
              <a:ext cx="1168492" cy="2308045"/>
              <a:chOff x="4902959" y="2705092"/>
              <a:chExt cx="740611" cy="795346"/>
            </a:xfrm>
          </p:grpSpPr>
          <p:sp>
            <p:nvSpPr>
              <p:cNvPr id="32" name="左中括弧 31"/>
              <p:cNvSpPr/>
              <p:nvPr/>
            </p:nvSpPr>
            <p:spPr>
              <a:xfrm>
                <a:off x="4902959" y="2705092"/>
                <a:ext cx="142876" cy="785818"/>
              </a:xfrm>
              <a:prstGeom prst="leftBracket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  <p:sp>
            <p:nvSpPr>
              <p:cNvPr id="33" name="右中括弧 32"/>
              <p:cNvSpPr/>
              <p:nvPr/>
            </p:nvSpPr>
            <p:spPr>
              <a:xfrm>
                <a:off x="5500694" y="2714620"/>
                <a:ext cx="142876" cy="785818"/>
              </a:xfrm>
              <a:prstGeom prst="rightBracket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8535468" y="7673072"/>
              <a:ext cx="1172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err="1" smtClean="0">
                  <a:solidFill>
                    <a:srgbClr val="FFC000"/>
                  </a:solidFill>
                  <a:uFillTx/>
                </a:rPr>
                <a:t>glScalef</a:t>
              </a:r>
              <a:endParaRPr lang="zh-TW" altLang="en-US" b="1" dirty="0">
                <a:solidFill>
                  <a:srgbClr val="FFC000"/>
                </a:solidFill>
                <a:uFillTx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9339493" y="4396530"/>
            <a:ext cx="1318946" cy="2280395"/>
            <a:chOff x="9885590" y="6760052"/>
            <a:chExt cx="1318946" cy="2280395"/>
          </a:xfrm>
        </p:grpSpPr>
        <p:grpSp>
          <p:nvGrpSpPr>
            <p:cNvPr id="35" name="群組 41"/>
            <p:cNvGrpSpPr/>
            <p:nvPr/>
          </p:nvGrpSpPr>
          <p:grpSpPr>
            <a:xfrm>
              <a:off x="9923116" y="6760052"/>
              <a:ext cx="1269874" cy="2280395"/>
              <a:chOff x="4714876" y="2714620"/>
              <a:chExt cx="928694" cy="785818"/>
            </a:xfrm>
          </p:grpSpPr>
          <p:sp>
            <p:nvSpPr>
              <p:cNvPr id="37" name="左中括弧 36"/>
              <p:cNvSpPr/>
              <p:nvPr/>
            </p:nvSpPr>
            <p:spPr>
              <a:xfrm>
                <a:off x="4714876" y="2714620"/>
                <a:ext cx="142876" cy="785818"/>
              </a:xfrm>
              <a:prstGeom prst="leftBracke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00B050"/>
                  </a:solidFill>
                  <a:uFillTx/>
                </a:endParaRPr>
              </a:p>
            </p:txBody>
          </p:sp>
          <p:sp>
            <p:nvSpPr>
              <p:cNvPr id="38" name="右中括弧 37"/>
              <p:cNvSpPr/>
              <p:nvPr/>
            </p:nvSpPr>
            <p:spPr>
              <a:xfrm>
                <a:off x="5500694" y="2714620"/>
                <a:ext cx="142876" cy="785818"/>
              </a:xfrm>
              <a:prstGeom prst="rightBracke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00B050"/>
                  </a:solidFill>
                  <a:uFillTx/>
                </a:endParaRPr>
              </a:p>
            </p:txBody>
          </p:sp>
        </p:grpSp>
        <p:sp>
          <p:nvSpPr>
            <p:cNvPr id="36" name="文字方塊 35"/>
            <p:cNvSpPr txBox="1"/>
            <p:nvPr/>
          </p:nvSpPr>
          <p:spPr>
            <a:xfrm>
              <a:off x="9885590" y="7668530"/>
              <a:ext cx="13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00B050"/>
                  </a:solidFill>
                  <a:uFillTx/>
                </a:rPr>
                <a:t>glVertex3f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337909" y="1880665"/>
            <a:ext cx="1953652" cy="2280395"/>
            <a:chOff x="6882674" y="4065040"/>
            <a:chExt cx="1953652" cy="2280395"/>
          </a:xfrm>
        </p:grpSpPr>
        <p:grpSp>
          <p:nvGrpSpPr>
            <p:cNvPr id="40" name="群組 72"/>
            <p:cNvGrpSpPr/>
            <p:nvPr/>
          </p:nvGrpSpPr>
          <p:grpSpPr>
            <a:xfrm>
              <a:off x="6992638" y="4065040"/>
              <a:ext cx="1660604" cy="2280395"/>
              <a:chOff x="4714876" y="2714620"/>
              <a:chExt cx="928694" cy="785818"/>
            </a:xfrm>
          </p:grpSpPr>
          <p:sp>
            <p:nvSpPr>
              <p:cNvPr id="42" name="左中括弧 41"/>
              <p:cNvSpPr/>
              <p:nvPr/>
            </p:nvSpPr>
            <p:spPr>
              <a:xfrm>
                <a:off x="4714876" y="2714620"/>
                <a:ext cx="142876" cy="785818"/>
              </a:xfrm>
              <a:prstGeom prst="leftBracke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  <p:sp>
            <p:nvSpPr>
              <p:cNvPr id="43" name="右中括弧 42"/>
              <p:cNvSpPr/>
              <p:nvPr/>
            </p:nvSpPr>
            <p:spPr>
              <a:xfrm>
                <a:off x="5500694" y="2714620"/>
                <a:ext cx="142876" cy="785818"/>
              </a:xfrm>
              <a:prstGeom prst="rightBracke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uFillTx/>
                </a:endParaRPr>
              </a:p>
            </p:txBody>
          </p:sp>
        </p:grpSp>
        <p:sp>
          <p:nvSpPr>
            <p:cNvPr id="41" name="文字方塊 40"/>
            <p:cNvSpPr txBox="1"/>
            <p:nvPr/>
          </p:nvSpPr>
          <p:spPr>
            <a:xfrm>
              <a:off x="6882674" y="5010357"/>
              <a:ext cx="1953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 err="1" smtClean="0">
                  <a:solidFill>
                    <a:srgbClr val="FF0000"/>
                  </a:solidFill>
                  <a:uFillTx/>
                </a:rPr>
                <a:t>gluPerspective</a:t>
              </a:r>
              <a:endParaRPr lang="zh-TW" altLang="en-US" b="1" dirty="0">
                <a:solidFill>
                  <a:srgbClr val="FF0000"/>
                </a:solidFill>
                <a:uFillTx/>
              </a:endParaRPr>
            </a:p>
          </p:txBody>
        </p:sp>
      </p:grpSp>
      <p:sp>
        <p:nvSpPr>
          <p:cNvPr id="44" name="矩形 43"/>
          <p:cNvSpPr/>
          <p:nvPr/>
        </p:nvSpPr>
        <p:spPr bwMode="auto">
          <a:xfrm>
            <a:off x="3301356" y="5598181"/>
            <a:ext cx="2647252" cy="71729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omic Sans MS" pitchFamily="66" charset="0"/>
                <a:ea typeface="儷宋 Pro" charset="0"/>
                <a:cs typeface="儷宋 Pro" charset="0"/>
                <a:sym typeface="Georgia" charset="0"/>
              </a:rPr>
              <a:t>gluPerspective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omic Sans MS" pitchFamily="66" charset="0"/>
              <a:ea typeface="儷宋 Pro" charset="0"/>
              <a:cs typeface="儷宋 Pro" charset="0"/>
              <a:sym typeface="Georgia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3301356" y="4895492"/>
            <a:ext cx="2647252" cy="71729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itchFamily="66" charset="0"/>
                <a:ea typeface="儷宋 Pro" charset="0"/>
                <a:cs typeface="儷宋 Pro" charset="0"/>
                <a:sym typeface="Georgia" charset="0"/>
              </a:rPr>
              <a:t>gluLookAt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itchFamily="66" charset="0"/>
              <a:ea typeface="儷宋 Pro" charset="0"/>
              <a:cs typeface="儷宋 Pro" charset="0"/>
              <a:sym typeface="Georgia" charset="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301356" y="4166277"/>
            <a:ext cx="2647252" cy="71729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itchFamily="66" charset="0"/>
                <a:ea typeface="儷宋 Pro" charset="0"/>
                <a:cs typeface="儷宋 Pro" charset="0"/>
                <a:sym typeface="Georgia" charset="0"/>
              </a:rPr>
              <a:t>glTranslatef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itchFamily="66" charset="0"/>
              <a:ea typeface="儷宋 Pro" charset="0"/>
              <a:cs typeface="儷宋 Pro" charset="0"/>
              <a:sym typeface="Georgia" charset="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3301356" y="3448985"/>
            <a:ext cx="2647252" cy="71729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itchFamily="66" charset="0"/>
                <a:ea typeface="儷宋 Pro" charset="0"/>
                <a:cs typeface="儷宋 Pro" charset="0"/>
                <a:sym typeface="Georgia" charset="0"/>
              </a:rPr>
              <a:t>glRotatef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itchFamily="66" charset="0"/>
              <a:ea typeface="儷宋 Pro" charset="0"/>
              <a:cs typeface="儷宋 Pro" charset="0"/>
              <a:sym typeface="Georgia" charset="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3301356" y="2731692"/>
            <a:ext cx="2647252" cy="71729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itchFamily="66" charset="0"/>
                <a:ea typeface="儷宋 Pro" charset="0"/>
                <a:cs typeface="儷宋 Pro" charset="0"/>
                <a:sym typeface="Georgia" charset="0"/>
              </a:rPr>
              <a:t>glScalef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itchFamily="66" charset="0"/>
              <a:ea typeface="儷宋 Pro" charset="0"/>
              <a:cs typeface="儷宋 Pro" charset="0"/>
              <a:sym typeface="Georgia" charset="0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3301356" y="1997974"/>
            <a:ext cx="2647252" cy="71729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itchFamily="66" charset="0"/>
                <a:ea typeface="儷宋 Pro" charset="0"/>
                <a:cs typeface="儷宋 Pro" charset="0"/>
                <a:sym typeface="Georgia" charset="0"/>
              </a:rPr>
              <a:t>glVertex3f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itchFamily="66" charset="0"/>
              <a:ea typeface="儷宋 Pro" charset="0"/>
              <a:cs typeface="儷宋 Pro" charset="0"/>
              <a:sym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 advAuto="1879048192"/>
      <p:bldP spid="45" grpId="0" animBg="1" advAuto="1879048192"/>
      <p:bldP spid="46" grpId="0" animBg="1" advAuto="1879048192"/>
      <p:bldP spid="47" grpId="0" animBg="1" advAuto="1879048192"/>
      <p:bldP spid="48" grpId="0" animBg="1"/>
      <p:bldP spid="49" grpId="0" animBg="1" advAuto="187904819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Matrix </a:t>
            </a:r>
            <a:r>
              <a:rPr lang="en-US" altLang="zh-TW" b="1" dirty="0" smtClean="0"/>
              <a:t>Manipulation</a:t>
            </a:r>
            <a:endParaRPr lang="zh-TW" altLang="en-US" dirty="0"/>
          </a:p>
        </p:txBody>
      </p:sp>
      <p:pic>
        <p:nvPicPr>
          <p:cNvPr id="7" name="Picture 2" descr="C:\Users\Tantofish\Desktop\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4303" y="1700011"/>
            <a:ext cx="9044205" cy="4045047"/>
          </a:xfrm>
          <a:prstGeom prst="rect">
            <a:avLst/>
          </a:prstGeom>
          <a:noFill/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394303" y="1580050"/>
            <a:ext cx="9821738" cy="921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i="1" dirty="0" smtClean="0">
                <a:solidFill>
                  <a:schemeClr val="tx1"/>
                </a:solidFill>
                <a:uFillTx/>
                <a:latin typeface="Comic Sans MS" pitchFamily="66" charset="0"/>
              </a:rPr>
              <a:t>The </a:t>
            </a:r>
            <a:r>
              <a:rPr lang="en-US" altLang="zh-TW" sz="2400" b="1" i="1" dirty="0" smtClean="0">
                <a:solidFill>
                  <a:srgbClr val="FFC000"/>
                </a:solidFill>
                <a:uFillTx/>
                <a:latin typeface="Comic Sans MS" pitchFamily="66" charset="0"/>
              </a:rPr>
              <a:t>order</a:t>
            </a:r>
            <a:r>
              <a:rPr lang="en-US" altLang="zh-TW" sz="2400" b="1" i="1" dirty="0" smtClean="0">
                <a:solidFill>
                  <a:schemeClr val="tx1"/>
                </a:solidFill>
                <a:uFillTx/>
                <a:latin typeface="Comic Sans MS" pitchFamily="66" charset="0"/>
              </a:rPr>
              <a:t> of transformations is critical.</a:t>
            </a:r>
            <a:endParaRPr lang="zh-TW" altLang="en-US" sz="2400" i="1" dirty="0" smtClean="0">
              <a:solidFill>
                <a:schemeClr val="tx1"/>
              </a:solidFill>
              <a:uFillTx/>
              <a:latin typeface="Comic Sans MS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11698" y="5182906"/>
            <a:ext cx="3240360" cy="90794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TW" sz="2400" dirty="0" err="1">
                <a:uFillTx/>
                <a:latin typeface="Tahoma" pitchFamily="1" charset="0"/>
              </a:rPr>
              <a:t>glTranslatef</a:t>
            </a:r>
            <a:r>
              <a:rPr lang="en-US" altLang="zh-TW" sz="2400" dirty="0">
                <a:uFillTx/>
                <a:latin typeface="Tahoma" pitchFamily="1" charset="0"/>
              </a:rPr>
              <a:t>( 1,0,0 );</a:t>
            </a:r>
          </a:p>
          <a:p>
            <a:pPr algn="ctr">
              <a:spcBef>
                <a:spcPts val="600"/>
              </a:spcBef>
            </a:pPr>
            <a:r>
              <a:rPr lang="en-US" altLang="zh-TW" sz="2400" dirty="0" err="1" smtClean="0">
                <a:uFillTx/>
                <a:latin typeface="Tahoma" pitchFamily="1" charset="0"/>
              </a:rPr>
              <a:t>glRotatef</a:t>
            </a:r>
            <a:r>
              <a:rPr lang="en-US" altLang="zh-TW" sz="2400" dirty="0" smtClean="0">
                <a:uFillTx/>
                <a:latin typeface="Tahoma" pitchFamily="1" charset="0"/>
              </a:rPr>
              <a:t>(45.0, 0,0,1 );</a:t>
            </a:r>
            <a:endParaRPr lang="en-US" altLang="zh-TW" sz="2400" dirty="0">
              <a:uFillTx/>
              <a:latin typeface="Tahoma" pitchFamily="1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198148" y="5182906"/>
            <a:ext cx="3240360" cy="90794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altLang="zh-TW" sz="2400" dirty="0" err="1">
                <a:uFillTx/>
                <a:latin typeface="Tahoma" pitchFamily="1" charset="0"/>
              </a:rPr>
              <a:t>glRotatef</a:t>
            </a:r>
            <a:r>
              <a:rPr lang="en-US" altLang="zh-TW" sz="2400" dirty="0">
                <a:uFillTx/>
                <a:latin typeface="Tahoma" pitchFamily="1" charset="0"/>
              </a:rPr>
              <a:t>(45.0, 0,0,1 );</a:t>
            </a:r>
          </a:p>
          <a:p>
            <a:pPr algn="l">
              <a:spcBef>
                <a:spcPts val="600"/>
              </a:spcBef>
            </a:pPr>
            <a:r>
              <a:rPr lang="en-US" altLang="zh-TW" sz="2400" dirty="0" err="1">
                <a:uFillTx/>
                <a:latin typeface="Tahoma" pitchFamily="1" charset="0"/>
              </a:rPr>
              <a:t>glTranslatef</a:t>
            </a:r>
            <a:r>
              <a:rPr lang="en-US" altLang="zh-TW" sz="2400" dirty="0">
                <a:uFillTx/>
                <a:latin typeface="Tahoma" pitchFamily="1" charset="0"/>
              </a:rPr>
              <a:t>( 1,0,0 </a:t>
            </a:r>
            <a:r>
              <a:rPr lang="en-US" altLang="zh-TW" sz="2400" dirty="0" smtClean="0">
                <a:uFillTx/>
                <a:latin typeface="Tahoma" pitchFamily="1" charset="0"/>
              </a:rPr>
              <a:t>);</a:t>
            </a:r>
            <a:endParaRPr lang="en-US" altLang="zh-TW" sz="2400" dirty="0">
              <a:uFillTx/>
              <a:latin typeface="Tahoma" pitchFamily="1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11698" y="6090847"/>
            <a:ext cx="32403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 dirty="0" err="1" smtClean="0">
                <a:uFillTx/>
                <a:latin typeface="Tahoma" pitchFamily="1" charset="0"/>
              </a:rPr>
              <a:t>drawObject</a:t>
            </a:r>
            <a:r>
              <a:rPr lang="en-US" altLang="zh-TW" sz="2400" dirty="0">
                <a:uFillTx/>
                <a:latin typeface="Tahoma" pitchFamily="1" charset="0"/>
              </a:rPr>
              <a:t>();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198148" y="6090846"/>
            <a:ext cx="32403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 dirty="0" err="1" smtClean="0">
                <a:uFillTx/>
                <a:latin typeface="Tahoma" pitchFamily="1" charset="0"/>
              </a:rPr>
              <a:t>drawObject</a:t>
            </a:r>
            <a:r>
              <a:rPr lang="en-US" altLang="zh-TW" sz="2400" dirty="0">
                <a:uFillTx/>
                <a:latin typeface="Tahoma" pitchFamily="1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5658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3795" y="1732449"/>
            <a:ext cx="10353762" cy="48228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TW" sz="2800" dirty="0" err="1" smtClean="0">
                <a:solidFill>
                  <a:srgbClr val="FFC000"/>
                </a:solidFill>
              </a:rPr>
              <a:t>glPushMatrix</a:t>
            </a:r>
            <a:r>
              <a:rPr lang="en-US" altLang="zh-TW" sz="2800" dirty="0"/>
              <a:t>()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Pushes </a:t>
            </a:r>
            <a:r>
              <a:rPr lang="en-US" altLang="zh-TW" sz="2600" dirty="0"/>
              <a:t>a matrix onto the stack for later use. </a:t>
            </a:r>
          </a:p>
          <a:p>
            <a:pPr>
              <a:spcBef>
                <a:spcPts val="0"/>
              </a:spcBef>
            </a:pPr>
            <a:r>
              <a:rPr lang="en-US" altLang="zh-TW" sz="2800" dirty="0" err="1" smtClean="0">
                <a:solidFill>
                  <a:srgbClr val="FFC000"/>
                </a:solidFill>
              </a:rPr>
              <a:t>glPopMatrix</a:t>
            </a:r>
            <a:r>
              <a:rPr lang="en-US" altLang="zh-TW" sz="2800" dirty="0"/>
              <a:t>() </a:t>
            </a:r>
          </a:p>
          <a:p>
            <a:pPr lvl="1">
              <a:spcBef>
                <a:spcPts val="0"/>
              </a:spcBef>
            </a:pPr>
            <a:r>
              <a:rPr lang="en-US" altLang="zh-TW" sz="2600" dirty="0" smtClean="0"/>
              <a:t>Returns </a:t>
            </a:r>
            <a:r>
              <a:rPr lang="en-US" altLang="zh-TW" sz="2600" dirty="0"/>
              <a:t>to the most recently-pushed matrix. </a:t>
            </a:r>
            <a:endParaRPr lang="en-US" altLang="zh-TW" sz="2600" dirty="0" smtClean="0"/>
          </a:p>
          <a:p>
            <a:pPr marL="342900" lvl="1" indent="-306000">
              <a:spcBef>
                <a:spcPts val="1200"/>
              </a:spcBef>
              <a:buFont typeface="Wingdings 2" charset="2"/>
              <a:buChar char=""/>
            </a:pPr>
            <a:r>
              <a:rPr lang="en-US" altLang="zh-TW" sz="2800" dirty="0"/>
              <a:t>These stack operations of matrix is very useful for constructing a </a:t>
            </a:r>
            <a:r>
              <a:rPr lang="en-US" altLang="zh-TW" sz="2800" dirty="0">
                <a:solidFill>
                  <a:srgbClr val="00B0F0"/>
                </a:solidFill>
              </a:rPr>
              <a:t>hierarchical structure</a:t>
            </a:r>
            <a:r>
              <a:rPr lang="en-US" altLang="zh-TW" sz="2800" dirty="0" smtClean="0"/>
              <a:t>.</a:t>
            </a:r>
            <a:endParaRPr lang="en-US" altLang="zh-TW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Matrix </a:t>
            </a:r>
            <a:r>
              <a:rPr lang="en-US" altLang="zh-TW" b="1" dirty="0" smtClean="0"/>
              <a:t>Manipulation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24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Matrix </a:t>
            </a:r>
            <a:r>
              <a:rPr lang="en-US" altLang="zh-TW" b="1" dirty="0" smtClean="0"/>
              <a:t>Manipulation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283528" y="1580050"/>
            <a:ext cx="8380179" cy="4698628"/>
            <a:chOff x="1184944" y="1198465"/>
            <a:chExt cx="7737337" cy="4730865"/>
          </a:xfrm>
        </p:grpSpPr>
        <p:sp>
          <p:nvSpPr>
            <p:cNvPr id="5" name="橢圓 4"/>
            <p:cNvSpPr/>
            <p:nvPr/>
          </p:nvSpPr>
          <p:spPr>
            <a:xfrm>
              <a:off x="4149620" y="1198465"/>
              <a:ext cx="1321603" cy="1214446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Body</a:t>
              </a:r>
              <a:endParaRPr lang="zh-TW" altLang="en-US" sz="2800" dirty="0">
                <a:solidFill>
                  <a:schemeClr val="tx2"/>
                </a:solidFill>
                <a:uFillTx/>
                <a:latin typeface="Comic Sans MS" pitchFamily="66" charset="0"/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rot="10800000" flipV="1">
              <a:off x="1970762" y="2412911"/>
              <a:ext cx="2000264" cy="85725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 rot="16200000" flipH="1">
              <a:off x="4363935" y="2734382"/>
              <a:ext cx="785818" cy="285752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橢圓 8"/>
            <p:cNvSpPr/>
            <p:nvPr/>
          </p:nvSpPr>
          <p:spPr>
            <a:xfrm>
              <a:off x="1184944" y="3341605"/>
              <a:ext cx="1302644" cy="1000132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head</a:t>
              </a:r>
              <a:endParaRPr lang="zh-TW" altLang="en-US" sz="2800" dirty="0">
                <a:solidFill>
                  <a:schemeClr val="tx2"/>
                </a:solidFill>
                <a:uFillTx/>
                <a:latin typeface="Comic Sans MS" pitchFamily="66" charset="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H="1">
              <a:off x="3613836" y="2484349"/>
              <a:ext cx="676539" cy="78581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2756580" y="3341605"/>
              <a:ext cx="1428760" cy="107157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Left</a:t>
              </a:r>
              <a:r>
                <a:rPr lang="zh-TW" altLang="en-US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 </a:t>
              </a:r>
              <a:r>
                <a:rPr lang="en-US" altLang="zh-TW" sz="2800" dirty="0">
                  <a:solidFill>
                    <a:schemeClr val="tx2"/>
                  </a:solidFill>
                  <a:uFillTx/>
                  <a:latin typeface="Comic Sans MS" pitchFamily="66" charset="0"/>
                </a:rPr>
                <a:t>h</a:t>
              </a:r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and</a:t>
              </a:r>
              <a:endParaRPr lang="zh-TW" altLang="en-US" sz="2800" dirty="0">
                <a:solidFill>
                  <a:schemeClr val="tx2"/>
                </a:solidFill>
                <a:uFillTx/>
                <a:latin typeface="Comic Sans MS" pitchFamily="66" charset="0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4399654" y="3341605"/>
              <a:ext cx="1463788" cy="107157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Right</a:t>
              </a:r>
              <a:r>
                <a:rPr lang="zh-TW" altLang="en-US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 </a:t>
              </a:r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hand</a:t>
              </a:r>
              <a:endParaRPr lang="zh-TW" altLang="en-US" sz="2800" dirty="0">
                <a:solidFill>
                  <a:schemeClr val="tx2"/>
                </a:solidFill>
                <a:uFillTx/>
                <a:latin typeface="Comic Sans MS" pitchFamily="66" charset="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5899852" y="3341605"/>
              <a:ext cx="1372993" cy="107157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Left</a:t>
              </a:r>
              <a:r>
                <a:rPr lang="zh-TW" altLang="en-US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 </a:t>
              </a:r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leg</a:t>
              </a:r>
              <a:endParaRPr lang="zh-TW" altLang="en-US" sz="2800" dirty="0">
                <a:solidFill>
                  <a:schemeClr val="tx2"/>
                </a:solidFill>
                <a:uFillTx/>
                <a:latin typeface="Comic Sans MS" pitchFamily="66" charset="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4971158" y="2484349"/>
              <a:ext cx="1000132" cy="71438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橢圓 14"/>
            <p:cNvSpPr/>
            <p:nvPr/>
          </p:nvSpPr>
          <p:spPr>
            <a:xfrm>
              <a:off x="7400050" y="3341605"/>
              <a:ext cx="1522231" cy="107157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Right</a:t>
              </a:r>
              <a:r>
                <a:rPr lang="zh-TW" altLang="en-US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 </a:t>
              </a:r>
              <a:r>
                <a:rPr lang="en-US" altLang="zh-TW" sz="2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leg</a:t>
              </a:r>
              <a:endParaRPr lang="zh-TW" altLang="en-US" sz="2800" dirty="0">
                <a:solidFill>
                  <a:schemeClr val="tx2"/>
                </a:solidFill>
                <a:uFillTx/>
                <a:latin typeface="Comic Sans MS" pitchFamily="66" charset="0"/>
              </a:endParaRPr>
            </a:p>
          </p:txBody>
        </p:sp>
        <p:cxnSp>
          <p:nvCxnSpPr>
            <p:cNvPr id="16" name="直線單箭頭接點 15"/>
            <p:cNvCxnSpPr/>
            <p:nvPr/>
          </p:nvCxnSpPr>
          <p:spPr>
            <a:xfrm>
              <a:off x="5471224" y="2412911"/>
              <a:ext cx="2071702" cy="78581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H="1">
              <a:off x="2756580" y="4413175"/>
              <a:ext cx="285752" cy="638157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橢圓 17"/>
            <p:cNvSpPr/>
            <p:nvPr/>
          </p:nvSpPr>
          <p:spPr>
            <a:xfrm>
              <a:off x="2051673" y="5085183"/>
              <a:ext cx="1381151" cy="844147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Finger 1</a:t>
              </a:r>
              <a:endParaRPr lang="zh-TW" altLang="en-US" sz="1800" dirty="0">
                <a:solidFill>
                  <a:schemeClr val="tx2"/>
                </a:solidFill>
                <a:uFillTx/>
                <a:latin typeface="Comic Sans MS" pitchFamily="66" charset="0"/>
              </a:endParaRPr>
            </a:p>
          </p:txBody>
        </p:sp>
        <p:cxnSp>
          <p:nvCxnSpPr>
            <p:cNvPr id="19" name="直線單箭頭接點 18"/>
            <p:cNvCxnSpPr/>
            <p:nvPr/>
          </p:nvCxnSpPr>
          <p:spPr>
            <a:xfrm>
              <a:off x="3898618" y="4411307"/>
              <a:ext cx="283941" cy="60430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橢圓 19"/>
            <p:cNvSpPr/>
            <p:nvPr/>
          </p:nvSpPr>
          <p:spPr>
            <a:xfrm>
              <a:off x="3504108" y="5051331"/>
              <a:ext cx="1408006" cy="844147"/>
            </a:xfrm>
            <a:prstGeom prst="ellipse">
              <a:avLst/>
            </a:prstGeom>
            <a:gradFill>
              <a:gsLst>
                <a:gs pos="0">
                  <a:srgbClr val="C00000"/>
                </a:gs>
                <a:gs pos="100000">
                  <a:srgbClr val="FF0000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 smtClean="0">
                  <a:solidFill>
                    <a:schemeClr val="tx2"/>
                  </a:solidFill>
                  <a:uFillTx/>
                  <a:latin typeface="Comic Sans MS" pitchFamily="66" charset="0"/>
                </a:rPr>
                <a:t>Finger 2</a:t>
              </a:r>
              <a:endParaRPr lang="zh-TW" altLang="en-US" sz="1800" dirty="0">
                <a:solidFill>
                  <a:schemeClr val="tx2"/>
                </a:solidFill>
                <a:uFillTx/>
                <a:latin typeface="Comic Sans MS" pitchFamily="66" charset="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2438274" y="3403724"/>
            <a:ext cx="131534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Push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4228343" y="3393634"/>
            <a:ext cx="131534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Push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3463697" y="5206373"/>
            <a:ext cx="131534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Push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2557456" y="4365050"/>
            <a:ext cx="131534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Pop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3541578" y="5951427"/>
            <a:ext cx="857280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Pop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091792" y="3403724"/>
            <a:ext cx="131534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Push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643250" y="3403725"/>
            <a:ext cx="131534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Push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9274217" y="3395789"/>
            <a:ext cx="131534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Push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5045678" y="5172750"/>
            <a:ext cx="131534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Push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5174062" y="5949569"/>
            <a:ext cx="91461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Pop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330307" y="4454210"/>
            <a:ext cx="857280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Pop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6088680" y="4467993"/>
            <a:ext cx="91461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Pop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810299" y="4486451"/>
            <a:ext cx="857280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Pop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9474581" y="4486451"/>
            <a:ext cx="91461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Pop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808645" y="2403770"/>
            <a:ext cx="914618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Pop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5687952" y="1403816"/>
            <a:ext cx="131534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omic Sans MS" pitchFamily="66" charset="0"/>
              </a:rPr>
              <a:t>Push</a:t>
            </a:r>
          </a:p>
        </p:txBody>
      </p:sp>
    </p:spTree>
    <p:extLst>
      <p:ext uri="{BB962C8B-B14F-4D97-AF65-F5344CB8AC3E}">
        <p14:creationId xmlns:p14="http://schemas.microsoft.com/office/powerpoint/2010/main" val="7820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Transformations</a:t>
            </a:r>
            <a:endParaRPr lang="zh-TW" altLang="en-US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2634" y="1580050"/>
            <a:ext cx="1295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Modelview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Matrix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995634" y="1580050"/>
            <a:ext cx="1371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Viewport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Transformation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19234" y="1580050"/>
            <a:ext cx="1371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6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2834" y="1580050"/>
            <a:ext cx="1371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Projection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Matrix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414234" y="2037250"/>
            <a:ext cx="152400" cy="533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090634" y="2037250"/>
            <a:ext cx="152400" cy="533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767034" y="2037250"/>
            <a:ext cx="152400" cy="533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490434" y="25706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395434" y="1656250"/>
            <a:ext cx="1219200" cy="1219200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/>
              <a:t>Perspective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/>
              <a:t>Division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166834" y="25706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7843234" y="25706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957034" y="340885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/>
              <a:t>eye coordinates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557234" y="340885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/>
              <a:t>clip coordinates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928834" y="340885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/>
              <a:t>normalized device coordinates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9519634" y="25706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910034" y="340885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/>
              <a:t>window coordinates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9443434" y="2037250"/>
            <a:ext cx="152400" cy="533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2204434" y="2723050"/>
            <a:ext cx="457200" cy="990600"/>
          </a:xfrm>
          <a:prstGeom prst="bracketPair">
            <a:avLst>
              <a:gd name="adj" fmla="val 29167"/>
            </a:avLst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Z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W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823434" y="3789850"/>
            <a:ext cx="121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/>
              <a:t>Object coordinates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2052034" y="1808650"/>
            <a:ext cx="838200" cy="685800"/>
          </a:xfrm>
          <a:prstGeom prst="rightArrow">
            <a:avLst>
              <a:gd name="adj1" fmla="val 57370"/>
              <a:gd name="adj2" fmla="val 504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Vertex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982184" y="4388337"/>
            <a:ext cx="2447925" cy="217963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TODO: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1. Switch matrix mode to </a:t>
            </a:r>
            <a:r>
              <a:rPr lang="en-US" altLang="zh-TW" sz="1600" dirty="0">
                <a:solidFill>
                  <a:srgbClr val="FF0000"/>
                </a:solidFill>
              </a:rPr>
              <a:t>GL_MODELVIEW</a:t>
            </a:r>
            <a:r>
              <a:rPr lang="en-US" altLang="zh-TW" sz="1600" dirty="0"/>
              <a:t> and call </a:t>
            </a:r>
            <a:r>
              <a:rPr lang="en-US" altLang="zh-TW" sz="1600" dirty="0" err="1"/>
              <a:t>glLoadIdentity</a:t>
            </a:r>
            <a:r>
              <a:rPr lang="en-US" altLang="zh-TW" sz="1600" dirty="0"/>
              <a:t>().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2. Call </a:t>
            </a:r>
            <a:r>
              <a:rPr lang="en-US" altLang="zh-TW" sz="1600" dirty="0" err="1">
                <a:solidFill>
                  <a:srgbClr val="FF0000"/>
                </a:solidFill>
              </a:rPr>
              <a:t>gluLookAt</a:t>
            </a:r>
            <a:r>
              <a:rPr lang="en-US" altLang="zh-TW" sz="1600" dirty="0"/>
              <a:t>().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3. Your own modeling transformations.</a:t>
            </a:r>
            <a:endParaRPr lang="en-US" altLang="zh-TW" sz="1600" dirty="0">
              <a:latin typeface="Times New Roman" panose="02020603050405020304" pitchFamily="18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690459" y="4170850"/>
            <a:ext cx="2952750" cy="242411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TODO: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1. Switch matrix mode to </a:t>
            </a:r>
            <a:r>
              <a:rPr lang="en-US" altLang="zh-TW" sz="1600" dirty="0">
                <a:solidFill>
                  <a:srgbClr val="FF0000"/>
                </a:solidFill>
              </a:rPr>
              <a:t>GL_PROJECTION</a:t>
            </a:r>
            <a:r>
              <a:rPr lang="en-US" altLang="zh-TW" sz="1600" dirty="0"/>
              <a:t> and call </a:t>
            </a:r>
            <a:r>
              <a:rPr lang="en-US" altLang="zh-TW" sz="1600" dirty="0" err="1"/>
              <a:t>glLoadIdentity</a:t>
            </a:r>
            <a:r>
              <a:rPr lang="en-US" altLang="zh-TW" sz="1600" dirty="0"/>
              <a:t>().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2. Call </a:t>
            </a:r>
            <a:r>
              <a:rPr lang="en-US" altLang="zh-TW" sz="1600" dirty="0" err="1"/>
              <a:t>gluPerspective</a:t>
            </a:r>
            <a:r>
              <a:rPr lang="en-US" altLang="zh-TW" sz="1600" dirty="0"/>
              <a:t>() if you want perspective projection.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3. Call </a:t>
            </a:r>
            <a:r>
              <a:rPr lang="en-US" altLang="zh-TW" sz="1600" dirty="0" err="1" smtClean="0"/>
              <a:t>gluOrtho</a:t>
            </a:r>
            <a:r>
              <a:rPr lang="en-US" altLang="zh-TW" sz="1600" dirty="0" smtClean="0"/>
              <a:t>() </a:t>
            </a:r>
            <a:r>
              <a:rPr lang="en-US" altLang="zh-TW" sz="1600" dirty="0"/>
              <a:t>if you want orthogonal projection. 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5366734" y="3021500"/>
            <a:ext cx="71438" cy="1150937"/>
          </a:xfrm>
          <a:prstGeom prst="line">
            <a:avLst/>
          </a:prstGeom>
          <a:noFill/>
          <a:ln w="3810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886097" y="4172437"/>
            <a:ext cx="2016125" cy="71278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TODO: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dirty="0"/>
              <a:t>1. Call </a:t>
            </a:r>
            <a:r>
              <a:rPr lang="en-US" altLang="zh-TW" sz="1600" dirty="0" err="1">
                <a:solidFill>
                  <a:srgbClr val="FF0000"/>
                </a:solidFill>
              </a:rPr>
              <a:t>glViewport</a:t>
            </a:r>
            <a:r>
              <a:rPr lang="en-US" altLang="zh-TW" sz="1600" dirty="0"/>
              <a:t>(). 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 flipV="1">
            <a:off x="8751284" y="3021500"/>
            <a:ext cx="71438" cy="1150937"/>
          </a:xfrm>
          <a:prstGeom prst="line">
            <a:avLst/>
          </a:prstGeom>
          <a:noFill/>
          <a:ln w="3810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3206147" y="3021500"/>
            <a:ext cx="360362" cy="1368425"/>
          </a:xfrm>
          <a:prstGeom prst="line">
            <a:avLst/>
          </a:prstGeom>
          <a:noFill/>
          <a:ln w="38100">
            <a:solidFill>
              <a:srgbClr val="FFC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9686322" y="2804012"/>
            <a:ext cx="457200" cy="576263"/>
          </a:xfrm>
          <a:prstGeom prst="bracketPair">
            <a:avLst>
              <a:gd name="adj" fmla="val 29167"/>
            </a:avLst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X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7254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  <a:r>
              <a:rPr lang="en-US" altLang="zh-TW" sz="2000" b="1" dirty="0" smtClean="0">
                <a:ea typeface="新細明體" panose="02020500000000000000" pitchFamily="18" charset="-120"/>
              </a:rPr>
              <a:t>(Dance)</a:t>
            </a:r>
            <a:endParaRPr lang="en-US" altLang="zh-TW" sz="2000" b="1" dirty="0"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574" y="1464140"/>
            <a:ext cx="112162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Comic Sans MS" panose="030F0702030302020204" pitchFamily="66" charset="0"/>
              </a:rPr>
              <a:t>void display(void)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</a:t>
            </a:r>
            <a:r>
              <a:rPr lang="en-US" altLang="zh-TW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glClear</a:t>
            </a:r>
            <a:r>
              <a:rPr lang="en-US" altLang="zh-TW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(GL_COLOR_BUFFER_BIT|GL_DEPTH_BUFFER_BIT);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</a:t>
            </a:r>
            <a:r>
              <a:rPr lang="en-US" altLang="zh-TW" sz="1600" dirty="0" err="1">
                <a:latin typeface="Comic Sans MS" panose="030F0702030302020204" pitchFamily="66" charset="0"/>
              </a:rPr>
              <a:t>glLoadIdentity</a:t>
            </a:r>
            <a:r>
              <a:rPr lang="en-US" altLang="zh-TW" sz="1600" dirty="0">
                <a:latin typeface="Comic Sans MS" panose="030F0702030302020204" pitchFamily="66" charset="0"/>
              </a:rPr>
              <a:t> ();</a:t>
            </a:r>
          </a:p>
          <a:p>
            <a:endParaRPr lang="en-US" altLang="zh-TW" sz="1600" dirty="0">
              <a:latin typeface="Comic Sans MS" panose="030F0702030302020204" pitchFamily="66" charset="0"/>
            </a:endParaRPr>
          </a:p>
          <a:p>
            <a:r>
              <a:rPr lang="en-US" altLang="zh-TW" sz="1600" dirty="0">
                <a:latin typeface="Comic Sans MS" panose="030F0702030302020204" pitchFamily="66" charset="0"/>
              </a:rPr>
              <a:t>	// Set look point and direct 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if(!</a:t>
            </a:r>
            <a:r>
              <a:rPr lang="en-US" altLang="zh-TW" sz="1600" dirty="0" err="1">
                <a:latin typeface="Comic Sans MS" panose="030F0702030302020204" pitchFamily="66" charset="0"/>
              </a:rPr>
              <a:t>animation.zoom</a:t>
            </a:r>
            <a:r>
              <a:rPr lang="en-US" altLang="zh-TW" sz="16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</a:t>
            </a:r>
            <a:r>
              <a:rPr lang="en-US" altLang="zh-TW" sz="1600" dirty="0" smtClean="0">
                <a:latin typeface="Comic Sans MS" panose="030F0702030302020204" pitchFamily="66" charset="0"/>
              </a:rPr>
              <a:t>	</a:t>
            </a:r>
            <a:r>
              <a:rPr lang="en-US" altLang="zh-TW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gluLookAt</a:t>
            </a:r>
            <a:r>
              <a:rPr lang="en-US" altLang="zh-TW" sz="1600" dirty="0" smtClean="0">
                <a:latin typeface="Comic Sans MS" panose="030F0702030302020204" pitchFamily="66" charset="0"/>
              </a:rPr>
              <a:t>(50*cos(</a:t>
            </a:r>
            <a:r>
              <a:rPr lang="en-US" altLang="zh-TW" sz="1600" dirty="0" err="1" smtClean="0">
                <a:latin typeface="Comic Sans MS" panose="030F0702030302020204" pitchFamily="66" charset="0"/>
              </a:rPr>
              <a:t>animation.viewAngle</a:t>
            </a:r>
            <a:r>
              <a:rPr lang="en-US" altLang="zh-TW" sz="1600" dirty="0">
                <a:latin typeface="Comic Sans MS" panose="030F0702030302020204" pitchFamily="66" charset="0"/>
              </a:rPr>
              <a:t>),20,50*sin(</a:t>
            </a:r>
            <a:r>
              <a:rPr lang="en-US" altLang="zh-TW" sz="1600" dirty="0" err="1">
                <a:latin typeface="Comic Sans MS" panose="030F0702030302020204" pitchFamily="66" charset="0"/>
              </a:rPr>
              <a:t>animation.viewAngle</a:t>
            </a:r>
            <a:r>
              <a:rPr lang="en-US" altLang="zh-TW" sz="1600" dirty="0">
                <a:latin typeface="Comic Sans MS" panose="030F0702030302020204" pitchFamily="66" charset="0"/>
              </a:rPr>
              <a:t>),0.0,0.0,0.0,0.0,1.0,0.0);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else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	</a:t>
            </a:r>
            <a:r>
              <a:rPr lang="en-US" altLang="zh-TW" sz="16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gluLookAt</a:t>
            </a:r>
            <a:r>
              <a:rPr lang="en-US" altLang="zh-TW" sz="1600" dirty="0">
                <a:latin typeface="Comic Sans MS" panose="030F0702030302020204" pitchFamily="66" charset="0"/>
              </a:rPr>
              <a:t>(25*cos(</a:t>
            </a:r>
            <a:r>
              <a:rPr lang="en-US" altLang="zh-TW" sz="1600" dirty="0" err="1">
                <a:latin typeface="Comic Sans MS" panose="030F0702030302020204" pitchFamily="66" charset="0"/>
              </a:rPr>
              <a:t>animation.viewAngle</a:t>
            </a:r>
            <a:r>
              <a:rPr lang="en-US" altLang="zh-TW" sz="1600" dirty="0">
                <a:latin typeface="Comic Sans MS" panose="030F0702030302020204" pitchFamily="66" charset="0"/>
              </a:rPr>
              <a:t>),10,25*sin(</a:t>
            </a:r>
            <a:r>
              <a:rPr lang="en-US" altLang="zh-TW" sz="1600" dirty="0" err="1">
                <a:latin typeface="Comic Sans MS" panose="030F0702030302020204" pitchFamily="66" charset="0"/>
              </a:rPr>
              <a:t>animation.viewAngle</a:t>
            </a:r>
            <a:r>
              <a:rPr lang="en-US" altLang="zh-TW" sz="1600" dirty="0">
                <a:latin typeface="Comic Sans MS" panose="030F0702030302020204" pitchFamily="66" charset="0"/>
              </a:rPr>
              <a:t>),0.0,10.0,0.0,0.0,1.0,0.0);</a:t>
            </a:r>
          </a:p>
          <a:p>
            <a:endParaRPr lang="en-US" altLang="zh-TW" sz="1600" dirty="0">
              <a:latin typeface="Comic Sans MS" panose="030F0702030302020204" pitchFamily="66" charset="0"/>
            </a:endParaRPr>
          </a:p>
          <a:p>
            <a:r>
              <a:rPr lang="en-US" altLang="zh-TW" sz="1600" dirty="0">
                <a:latin typeface="Comic Sans MS" panose="030F0702030302020204" pitchFamily="66" charset="0"/>
              </a:rPr>
              <a:t>	// Set the ballroom 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</a:t>
            </a:r>
            <a:r>
              <a:rPr lang="en-US" altLang="zh-TW" sz="1600" dirty="0" err="1">
                <a:latin typeface="Comic Sans MS" panose="030F0702030302020204" pitchFamily="66" charset="0"/>
              </a:rPr>
              <a:t>baseroom</a:t>
            </a:r>
            <a:r>
              <a:rPr lang="en-US" altLang="zh-TW" sz="1600" dirty="0">
                <a:latin typeface="Comic Sans MS" panose="030F0702030302020204" pitchFamily="66" charset="0"/>
              </a:rPr>
              <a:t>();</a:t>
            </a:r>
          </a:p>
          <a:p>
            <a:endParaRPr lang="en-US" altLang="zh-TW" sz="1600" dirty="0">
              <a:latin typeface="Comic Sans MS" panose="030F0702030302020204" pitchFamily="66" charset="0"/>
            </a:endParaRPr>
          </a:p>
          <a:p>
            <a:r>
              <a:rPr lang="en-US" altLang="zh-TW" sz="1600" dirty="0">
                <a:latin typeface="Comic Sans MS" panose="030F0702030302020204" pitchFamily="66" charset="0"/>
              </a:rPr>
              <a:t>	// Set the Actors' Pose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for(unsigned </a:t>
            </a:r>
            <a:r>
              <a:rPr lang="en-US" altLang="zh-TW" sz="1600" dirty="0" err="1">
                <a:latin typeface="Comic Sans MS" panose="030F0702030302020204" pitchFamily="66" charset="0"/>
              </a:rPr>
              <a:t>int</a:t>
            </a:r>
            <a:r>
              <a:rPr lang="en-US" altLang="zh-TW" sz="1600" dirty="0">
                <a:latin typeface="Comic Sans MS" panose="030F0702030302020204" pitchFamily="66" charset="0"/>
              </a:rPr>
              <a:t> </a:t>
            </a:r>
            <a:r>
              <a:rPr lang="en-US" altLang="zh-TW" sz="1600" dirty="0" err="1">
                <a:latin typeface="Comic Sans MS" panose="030F0702030302020204" pitchFamily="66" charset="0"/>
              </a:rPr>
              <a:t>i</a:t>
            </a:r>
            <a:r>
              <a:rPr lang="en-US" altLang="zh-TW" sz="1600" dirty="0">
                <a:latin typeface="Comic Sans MS" panose="030F0702030302020204" pitchFamily="66" charset="0"/>
              </a:rPr>
              <a:t> = 0 ; </a:t>
            </a:r>
            <a:r>
              <a:rPr lang="en-US" altLang="zh-TW" sz="1600" dirty="0" err="1">
                <a:latin typeface="Comic Sans MS" panose="030F0702030302020204" pitchFamily="66" charset="0"/>
              </a:rPr>
              <a:t>i</a:t>
            </a:r>
            <a:r>
              <a:rPr lang="en-US" altLang="zh-TW" sz="1600" dirty="0">
                <a:latin typeface="Comic Sans MS" panose="030F0702030302020204" pitchFamily="66" charset="0"/>
              </a:rPr>
              <a:t> &lt; </a:t>
            </a:r>
            <a:r>
              <a:rPr lang="en-US" altLang="zh-TW" sz="1600" dirty="0" err="1">
                <a:latin typeface="Comic Sans MS" panose="030F0702030302020204" pitchFamily="66" charset="0"/>
              </a:rPr>
              <a:t>actor.size</a:t>
            </a:r>
            <a:r>
              <a:rPr lang="en-US" altLang="zh-TW" sz="1600" dirty="0">
                <a:latin typeface="Comic Sans MS" panose="030F0702030302020204" pitchFamily="66" charset="0"/>
              </a:rPr>
              <a:t>() ; </a:t>
            </a:r>
            <a:r>
              <a:rPr lang="en-US" altLang="zh-TW" sz="1600" dirty="0" err="1">
                <a:latin typeface="Comic Sans MS" panose="030F0702030302020204" pitchFamily="66" charset="0"/>
              </a:rPr>
              <a:t>i</a:t>
            </a:r>
            <a:r>
              <a:rPr lang="en-US" altLang="zh-TW" sz="1600" dirty="0">
                <a:latin typeface="Comic Sans MS" panose="030F0702030302020204" pitchFamily="66" charset="0"/>
              </a:rPr>
              <a:t>++){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	actor[</a:t>
            </a:r>
            <a:r>
              <a:rPr lang="en-US" altLang="zh-TW" sz="1600" dirty="0" err="1">
                <a:latin typeface="Comic Sans MS" panose="030F0702030302020204" pitchFamily="66" charset="0"/>
              </a:rPr>
              <a:t>i</a:t>
            </a:r>
            <a:r>
              <a:rPr lang="en-US" altLang="zh-TW" sz="1600" dirty="0">
                <a:latin typeface="Comic Sans MS" panose="030F0702030302020204" pitchFamily="66" charset="0"/>
              </a:rPr>
              <a:t>].</a:t>
            </a:r>
            <a:r>
              <a:rPr lang="en-US" altLang="zh-TW" sz="1600" dirty="0" err="1">
                <a:latin typeface="Comic Sans MS" panose="030F0702030302020204" pitchFamily="66" charset="0"/>
              </a:rPr>
              <a:t>performPose</a:t>
            </a:r>
            <a:r>
              <a:rPr lang="en-US" altLang="zh-TW" sz="16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	}</a:t>
            </a:r>
          </a:p>
          <a:p>
            <a:endParaRPr lang="en-US" altLang="zh-TW" sz="1600" dirty="0">
              <a:latin typeface="Comic Sans MS" panose="030F0702030302020204" pitchFamily="66" charset="0"/>
            </a:endParaRPr>
          </a:p>
          <a:p>
            <a:r>
              <a:rPr lang="en-US" altLang="zh-TW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glutSwapBuffers</a:t>
            </a:r>
            <a:r>
              <a:rPr lang="en-US" altLang="zh-TW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1600" dirty="0">
                <a:latin typeface="Comic Sans MS" panose="030F0702030302020204" pitchFamily="66" charset="0"/>
              </a:rPr>
              <a:t>}</a:t>
            </a:r>
            <a:endParaRPr lang="zh-TW" altLang="en-US" sz="16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  <a:r>
              <a:rPr lang="en-US" altLang="zh-TW" sz="2000" b="1" dirty="0">
                <a:ea typeface="新細明體" panose="02020500000000000000" pitchFamily="18" charset="-120"/>
              </a:rPr>
              <a:t>(Dance) </a:t>
            </a:r>
          </a:p>
        </p:txBody>
      </p:sp>
      <p:sp>
        <p:nvSpPr>
          <p:cNvPr id="4" name="矩形 3"/>
          <p:cNvSpPr/>
          <p:nvPr/>
        </p:nvSpPr>
        <p:spPr>
          <a:xfrm>
            <a:off x="913795" y="1695959"/>
            <a:ext cx="8232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Comic Sans MS" panose="030F0702030302020204" pitchFamily="66" charset="0"/>
              </a:rPr>
              <a:t>void reshape (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w, 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h)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glViewport</a:t>
            </a:r>
            <a:r>
              <a:rPr lang="en-US" altLang="zh-TW" sz="2400" dirty="0">
                <a:latin typeface="Comic Sans MS" panose="030F0702030302020204" pitchFamily="66" charset="0"/>
              </a:rPr>
              <a:t> (0, 0, (</a:t>
            </a:r>
            <a:r>
              <a:rPr lang="en-US" altLang="zh-TW" sz="2400" dirty="0" err="1">
                <a:latin typeface="Comic Sans MS" panose="030F0702030302020204" pitchFamily="66" charset="0"/>
              </a:rPr>
              <a:t>GLsizei</a:t>
            </a:r>
            <a:r>
              <a:rPr lang="en-US" altLang="zh-TW" sz="2400" dirty="0">
                <a:latin typeface="Comic Sans MS" panose="030F0702030302020204" pitchFamily="66" charset="0"/>
              </a:rPr>
              <a:t>) w, (</a:t>
            </a:r>
            <a:r>
              <a:rPr lang="en-US" altLang="zh-TW" sz="2400" dirty="0" err="1">
                <a:latin typeface="Comic Sans MS" panose="030F0702030302020204" pitchFamily="66" charset="0"/>
              </a:rPr>
              <a:t>GLsizei</a:t>
            </a:r>
            <a:r>
              <a:rPr lang="en-US" altLang="zh-TW" sz="2400" dirty="0">
                <a:latin typeface="Comic Sans MS" panose="030F0702030302020204" pitchFamily="66" charset="0"/>
              </a:rPr>
              <a:t>) h);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glMatrixMode</a:t>
            </a:r>
            <a:r>
              <a:rPr lang="en-US" altLang="zh-TW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(GL_PROJECTION);</a:t>
            </a:r>
          </a:p>
          <a:p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glLoadIdentity</a:t>
            </a:r>
            <a:r>
              <a:rPr lang="en-US" altLang="zh-TW" sz="2400" dirty="0">
                <a:latin typeface="Comic Sans MS" panose="030F0702030302020204" pitchFamily="66" charset="0"/>
              </a:rPr>
              <a:t> 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if(!</a:t>
            </a:r>
            <a:r>
              <a:rPr lang="en-US" altLang="zh-TW" sz="2400" dirty="0" err="1">
                <a:latin typeface="Comic Sans MS" panose="030F0702030302020204" pitchFamily="66" charset="0"/>
              </a:rPr>
              <a:t>animation.zoom</a:t>
            </a:r>
            <a:r>
              <a:rPr lang="en-US" altLang="zh-TW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glFrustum</a:t>
            </a:r>
            <a:r>
              <a:rPr lang="en-US" altLang="zh-TW" sz="2400" dirty="0">
                <a:latin typeface="Comic Sans MS" panose="030F0702030302020204" pitchFamily="66" charset="0"/>
              </a:rPr>
              <a:t>(-1.0,1.0,-1.0,1.0,1.2,100.0);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else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glFrustum</a:t>
            </a:r>
            <a:r>
              <a:rPr lang="en-US" altLang="zh-TW" sz="2400" dirty="0">
                <a:latin typeface="Comic Sans MS" panose="030F0702030302020204" pitchFamily="66" charset="0"/>
              </a:rPr>
              <a:t>(-1.0,1.0,-1.0,1.0,1.2,50.0);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glMatrixMode</a:t>
            </a:r>
            <a:r>
              <a:rPr lang="en-US" altLang="zh-TW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(GL_MODELVIEW);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Lighting and Materials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845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26"/>
          <p:cNvSpPr txBox="1">
            <a:spLocks noChangeArrowheads="1"/>
          </p:cNvSpPr>
          <p:nvPr/>
        </p:nvSpPr>
        <p:spPr bwMode="auto">
          <a:xfrm>
            <a:off x="1036914" y="4356565"/>
            <a:ext cx="10208418" cy="138499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chemeClr val="bg1"/>
                </a:solidFill>
              </a:rPr>
              <a:t>Pixel pipeline</a:t>
            </a:r>
            <a:endParaRPr lang="zh-TW" altLang="en-US" sz="20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059139" y="1722930"/>
            <a:ext cx="10208418" cy="1631216"/>
          </a:xfrm>
          <a:prstGeom prst="rect">
            <a:avLst/>
          </a:prstGeom>
          <a:solidFill>
            <a:srgbClr val="FFD24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chemeClr val="bg1"/>
                </a:solidFill>
              </a:rPr>
              <a:t>Vertex pipeline</a:t>
            </a:r>
            <a:endParaRPr lang="zh-TW" altLang="en-US" sz="20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</p:txBody>
      </p:sp>
      <p:sp>
        <p:nvSpPr>
          <p:cNvPr id="11" name="文字方塊 10"/>
          <p:cNvSpPr txBox="1">
            <a:spLocks noChangeAspect="1"/>
          </p:cNvSpPr>
          <p:nvPr/>
        </p:nvSpPr>
        <p:spPr>
          <a:xfrm>
            <a:off x="1973538" y="2178294"/>
            <a:ext cx="2245996" cy="10344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/>
              <a:t>Transformation</a:t>
            </a:r>
          </a:p>
          <a:p>
            <a:pPr algn="ctr" eaLnBrk="1" hangingPunct="1">
              <a:defRPr/>
            </a:pPr>
            <a:r>
              <a:rPr lang="en-US" altLang="zh-TW" sz="2000" dirty="0"/>
              <a:t>&amp;</a:t>
            </a:r>
          </a:p>
          <a:p>
            <a:pPr algn="ctr" eaLnBrk="1" hangingPunct="1">
              <a:defRPr/>
            </a:pPr>
            <a:r>
              <a:rPr lang="en-US" altLang="zh-TW" sz="2000" dirty="0"/>
              <a:t>Lighting</a:t>
            </a:r>
            <a:endParaRPr lang="zh-TW" altLang="en-US" sz="2000" dirty="0"/>
          </a:p>
        </p:txBody>
      </p:sp>
      <p:sp>
        <p:nvSpPr>
          <p:cNvPr id="12" name="文字方塊 11"/>
          <p:cNvSpPr txBox="1">
            <a:spLocks noChangeAspect="1"/>
          </p:cNvSpPr>
          <p:nvPr/>
        </p:nvSpPr>
        <p:spPr>
          <a:xfrm>
            <a:off x="4647164" y="2355088"/>
            <a:ext cx="280987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/>
              <a:t>Primitive</a:t>
            </a:r>
          </a:p>
          <a:p>
            <a:pPr algn="ctr" eaLnBrk="1" hangingPunct="1">
              <a:defRPr/>
            </a:pPr>
            <a:r>
              <a:rPr lang="en-US" altLang="zh-TW" sz="2000" dirty="0"/>
              <a:t>assembly</a:t>
            </a:r>
            <a:endParaRPr lang="zh-TW" altLang="en-US" sz="2000" dirty="0"/>
          </a:p>
        </p:txBody>
      </p:sp>
      <p:sp>
        <p:nvSpPr>
          <p:cNvPr id="13" name="文字方塊 12"/>
          <p:cNvSpPr txBox="1">
            <a:spLocks noChangeAspect="1"/>
          </p:cNvSpPr>
          <p:nvPr/>
        </p:nvSpPr>
        <p:spPr>
          <a:xfrm>
            <a:off x="7890428" y="2187669"/>
            <a:ext cx="280749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/>
              <a:t>Viewport culling</a:t>
            </a:r>
          </a:p>
          <a:p>
            <a:pPr algn="ctr" eaLnBrk="1" hangingPunct="1">
              <a:defRPr/>
            </a:pPr>
            <a:r>
              <a:rPr lang="en-US" altLang="zh-TW" sz="2000" dirty="0"/>
              <a:t>&amp;</a:t>
            </a:r>
          </a:p>
          <a:p>
            <a:pPr algn="ctr" eaLnBrk="1" hangingPunct="1">
              <a:defRPr/>
            </a:pPr>
            <a:r>
              <a:rPr lang="en-US" altLang="zh-TW" sz="2000" dirty="0"/>
              <a:t>clipping</a:t>
            </a:r>
            <a:endParaRPr lang="zh-TW" altLang="en-US" sz="2000" dirty="0"/>
          </a:p>
        </p:txBody>
      </p:sp>
      <p:cxnSp>
        <p:nvCxnSpPr>
          <p:cNvPr id="14" name="直線單箭頭接點 13"/>
          <p:cNvCxnSpPr>
            <a:cxnSpLocks noChangeAspect="1"/>
          </p:cNvCxnSpPr>
          <p:nvPr/>
        </p:nvCxnSpPr>
        <p:spPr>
          <a:xfrm>
            <a:off x="745515" y="2645870"/>
            <a:ext cx="11882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 noChangeAspect="1"/>
          </p:cNvCxnSpPr>
          <p:nvPr/>
        </p:nvCxnSpPr>
        <p:spPr>
          <a:xfrm>
            <a:off x="4231148" y="2695501"/>
            <a:ext cx="4310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cxnSpLocks noChangeAspect="1"/>
          </p:cNvCxnSpPr>
          <p:nvPr/>
        </p:nvCxnSpPr>
        <p:spPr>
          <a:xfrm>
            <a:off x="7472029" y="2695501"/>
            <a:ext cx="4310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 noChangeAspect="1"/>
          </p:cNvCxnSpPr>
          <p:nvPr/>
        </p:nvCxnSpPr>
        <p:spPr>
          <a:xfrm>
            <a:off x="9588256" y="5183457"/>
            <a:ext cx="0" cy="1044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 noChangeAspect="1"/>
          </p:cNvCxnSpPr>
          <p:nvPr/>
        </p:nvCxnSpPr>
        <p:spPr>
          <a:xfrm flipH="1">
            <a:off x="7520142" y="3953371"/>
            <a:ext cx="41362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>
            <a:spLocks noChangeAspect="1"/>
          </p:cNvSpPr>
          <p:nvPr/>
        </p:nvSpPr>
        <p:spPr>
          <a:xfrm>
            <a:off x="1475932" y="4769531"/>
            <a:ext cx="280749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/>
              <a:t>Texture</a:t>
            </a:r>
          </a:p>
          <a:p>
            <a:pPr algn="ctr" eaLnBrk="1" hangingPunct="1">
              <a:defRPr/>
            </a:pPr>
            <a:r>
              <a:rPr lang="en-US" altLang="zh-TW" sz="2000" dirty="0"/>
              <a:t>blending</a:t>
            </a:r>
            <a:endParaRPr lang="zh-TW" altLang="en-US" sz="2000" dirty="0"/>
          </a:p>
        </p:txBody>
      </p:sp>
      <p:sp>
        <p:nvSpPr>
          <p:cNvPr id="20" name="文字方塊 19"/>
          <p:cNvSpPr txBox="1">
            <a:spLocks noChangeAspect="1"/>
          </p:cNvSpPr>
          <p:nvPr/>
        </p:nvSpPr>
        <p:spPr>
          <a:xfrm>
            <a:off x="4736185" y="4769531"/>
            <a:ext cx="280987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/>
              <a:t>Per Fragment</a:t>
            </a:r>
          </a:p>
          <a:p>
            <a:pPr algn="ctr" eaLnBrk="1" hangingPunct="1">
              <a:defRPr/>
            </a:pPr>
            <a:r>
              <a:rPr lang="en-US" altLang="zh-TW" sz="2000" dirty="0"/>
              <a:t>operations</a:t>
            </a:r>
            <a:endParaRPr lang="zh-TW" altLang="en-US" sz="2000" dirty="0"/>
          </a:p>
        </p:txBody>
      </p:sp>
      <p:sp>
        <p:nvSpPr>
          <p:cNvPr id="21" name="文字方塊 20"/>
          <p:cNvSpPr txBox="1">
            <a:spLocks noChangeAspect="1"/>
          </p:cNvSpPr>
          <p:nvPr/>
        </p:nvSpPr>
        <p:spPr>
          <a:xfrm>
            <a:off x="8184510" y="4769531"/>
            <a:ext cx="280749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/>
              <a:t>Buffer</a:t>
            </a:r>
          </a:p>
          <a:p>
            <a:pPr algn="ctr" eaLnBrk="1" hangingPunct="1">
              <a:defRPr/>
            </a:pPr>
            <a:r>
              <a:rPr lang="en-US" altLang="zh-TW" sz="2000" dirty="0"/>
              <a:t>operations</a:t>
            </a:r>
            <a:endParaRPr lang="zh-TW" altLang="en-US" sz="2000" dirty="0"/>
          </a:p>
        </p:txBody>
      </p:sp>
      <p:cxnSp>
        <p:nvCxnSpPr>
          <p:cNvPr id="22" name="直線單箭頭接點 21"/>
          <p:cNvCxnSpPr>
            <a:cxnSpLocks noChangeAspect="1"/>
          </p:cNvCxnSpPr>
          <p:nvPr/>
        </p:nvCxnSpPr>
        <p:spPr>
          <a:xfrm>
            <a:off x="604717" y="5115005"/>
            <a:ext cx="86439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cxnSpLocks noChangeAspect="1"/>
          </p:cNvCxnSpPr>
          <p:nvPr/>
        </p:nvCxnSpPr>
        <p:spPr>
          <a:xfrm>
            <a:off x="4298417" y="5115005"/>
            <a:ext cx="4310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 noChangeAspect="1"/>
          </p:cNvCxnSpPr>
          <p:nvPr/>
        </p:nvCxnSpPr>
        <p:spPr>
          <a:xfrm>
            <a:off x="7561049" y="5115005"/>
            <a:ext cx="648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 noChangeAspect="1"/>
          </p:cNvCxnSpPr>
          <p:nvPr/>
        </p:nvCxnSpPr>
        <p:spPr>
          <a:xfrm>
            <a:off x="567748" y="3964705"/>
            <a:ext cx="0" cy="115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>
            <a:spLocks noChangeAspect="1"/>
          </p:cNvSpPr>
          <p:nvPr/>
        </p:nvSpPr>
        <p:spPr>
          <a:xfrm>
            <a:off x="4584060" y="3753316"/>
            <a:ext cx="2936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 err="1" smtClean="0"/>
              <a:t>Rasterization</a:t>
            </a:r>
            <a:endParaRPr lang="zh-TW" altLang="en-US" sz="2000" dirty="0"/>
          </a:p>
        </p:txBody>
      </p:sp>
      <p:cxnSp>
        <p:nvCxnSpPr>
          <p:cNvPr id="28" name="直線單箭頭接點 27"/>
          <p:cNvCxnSpPr>
            <a:cxnSpLocks noChangeAspect="1"/>
          </p:cNvCxnSpPr>
          <p:nvPr/>
        </p:nvCxnSpPr>
        <p:spPr>
          <a:xfrm>
            <a:off x="10727013" y="2645870"/>
            <a:ext cx="936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cxnSpLocks noChangeAspect="1"/>
          </p:cNvCxnSpPr>
          <p:nvPr/>
        </p:nvCxnSpPr>
        <p:spPr>
          <a:xfrm>
            <a:off x="11656373" y="2657371"/>
            <a:ext cx="0" cy="1296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>
            <a:spLocks noChangeAspect="1"/>
          </p:cNvSpPr>
          <p:nvPr/>
        </p:nvSpPr>
        <p:spPr>
          <a:xfrm>
            <a:off x="8209049" y="6227457"/>
            <a:ext cx="280749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 smtClean="0"/>
              <a:t>Frame buffer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The OpenGL</a:t>
            </a:r>
            <a:r>
              <a:rPr lang="en-US" altLang="zh-TW" b="1" dirty="0"/>
              <a:t> </a:t>
            </a:r>
            <a:r>
              <a:rPr lang="en-US" altLang="zh-TW" b="1" dirty="0" smtClean="0"/>
              <a:t>Pipeline</a:t>
            </a:r>
            <a:endParaRPr lang="zh-TW" altLang="en-US" b="1" dirty="0"/>
          </a:p>
        </p:txBody>
      </p:sp>
      <p:cxnSp>
        <p:nvCxnSpPr>
          <p:cNvPr id="27" name="直線單箭頭接點 26"/>
          <p:cNvCxnSpPr>
            <a:cxnSpLocks noChangeAspect="1"/>
          </p:cNvCxnSpPr>
          <p:nvPr/>
        </p:nvCxnSpPr>
        <p:spPr>
          <a:xfrm flipH="1">
            <a:off x="567748" y="3953371"/>
            <a:ext cx="3996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Color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4476" y="1762369"/>
            <a:ext cx="7772400" cy="21320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/>
              <a:t>Specifying shading </a:t>
            </a:r>
            <a:r>
              <a:rPr lang="en-US" altLang="zh-TW" sz="2800" dirty="0" smtClean="0"/>
              <a:t>model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glShadeModel</a:t>
            </a:r>
            <a:r>
              <a:rPr lang="en-US" altLang="zh-TW" sz="2800" dirty="0"/>
              <a:t>(</a:t>
            </a:r>
            <a:r>
              <a:rPr lang="en-US" altLang="zh-TW" sz="2800" i="1" dirty="0" err="1"/>
              <a:t>GLenum</a:t>
            </a:r>
            <a:r>
              <a:rPr lang="en-US" altLang="zh-TW" sz="2800" i="1" dirty="0"/>
              <a:t> mode </a:t>
            </a:r>
            <a:r>
              <a:rPr lang="en-US" altLang="zh-TW" sz="2800" dirty="0"/>
              <a:t>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800" dirty="0"/>
              <a:t>GL_FLAT / GL_SMOOTH (default</a:t>
            </a:r>
            <a:r>
              <a:rPr lang="en-US" altLang="zh-TW" sz="2800" dirty="0" smtClean="0"/>
              <a:t>)</a:t>
            </a:r>
            <a:endParaRPr lang="en-US" altLang="zh-TW" sz="2800" dirty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853095" y="3894381"/>
            <a:ext cx="4475162" cy="2551783"/>
            <a:chOff x="923" y="1525"/>
            <a:chExt cx="3817" cy="2176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196" y="3360"/>
              <a:ext cx="1204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dirty="0">
                  <a:latin typeface="+mn-lt"/>
                </a:rPr>
                <a:t>GL_FLAT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057" y="3360"/>
              <a:ext cx="159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2000" dirty="0">
                  <a:latin typeface="+mn-lt"/>
                </a:rPr>
                <a:t>GL_SMOOTH</a:t>
              </a:r>
            </a:p>
          </p:txBody>
        </p:sp>
        <p:graphicFrame>
          <p:nvGraphicFramePr>
            <p:cNvPr id="10247" name="Object 7"/>
            <p:cNvGraphicFramePr>
              <a:graphicFrameLocks noChangeAspect="1"/>
            </p:cNvGraphicFramePr>
            <p:nvPr/>
          </p:nvGraphicFramePr>
          <p:xfrm>
            <a:off x="923" y="1525"/>
            <a:ext cx="1776" cy="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" name="點陣圖影像" r:id="rId3" imgW="2819794" imgH="2809524" progId="Paint.Picture">
                    <p:embed/>
                  </p:oleObj>
                </mc:Choice>
                <mc:Fallback>
                  <p:oleObj name="點陣圖影像" r:id="rId3" imgW="2819794" imgH="280952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" y="1525"/>
                          <a:ext cx="1776" cy="1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8"/>
            <p:cNvGraphicFramePr>
              <a:graphicFrameLocks noChangeAspect="1"/>
            </p:cNvGraphicFramePr>
            <p:nvPr/>
          </p:nvGraphicFramePr>
          <p:xfrm>
            <a:off x="2964" y="1525"/>
            <a:ext cx="1776" cy="1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7" name="點陣圖影像" r:id="rId5" imgW="2819794" imgH="2828571" progId="Paint.Picture">
                    <p:embed/>
                  </p:oleObj>
                </mc:Choice>
                <mc:Fallback>
                  <p:oleObj name="點陣圖影像" r:id="rId5" imgW="2819794" imgH="28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4" y="1525"/>
                          <a:ext cx="1776" cy="1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06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Lighting</a:t>
            </a:r>
            <a:endParaRPr lang="en-US" altLang="zh-TW" sz="24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zh-TW" sz="2800" dirty="0"/>
              <a:t>Enable lighting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 err="1">
                <a:solidFill>
                  <a:srgbClr val="FFC000"/>
                </a:solidFill>
              </a:rPr>
              <a:t>glEnable</a:t>
            </a:r>
            <a:r>
              <a:rPr lang="en-US" altLang="zh-TW" sz="2800" dirty="0">
                <a:solidFill>
                  <a:srgbClr val="FFC000"/>
                </a:solidFill>
              </a:rPr>
              <a:t>(GL_LIGHTING)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800" dirty="0"/>
              <a:t>Enable light source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 err="1">
                <a:solidFill>
                  <a:srgbClr val="FFC000"/>
                </a:solidFill>
              </a:rPr>
              <a:t>glEnable</a:t>
            </a:r>
            <a:r>
              <a:rPr lang="en-US" altLang="zh-TW" sz="2800" dirty="0">
                <a:solidFill>
                  <a:srgbClr val="FFC000"/>
                </a:solidFill>
              </a:rPr>
              <a:t>(GL_LIGHT*)</a:t>
            </a:r>
          </a:p>
          <a:p>
            <a:pPr lvl="2">
              <a:spcBef>
                <a:spcPts val="0"/>
              </a:spcBef>
            </a:pPr>
            <a:r>
              <a:rPr lang="en-US" altLang="zh-TW" sz="2600" dirty="0" err="1" smtClean="0"/>
              <a:t>glEnable</a:t>
            </a:r>
            <a:r>
              <a:rPr lang="en-US" altLang="zh-TW" sz="2600" dirty="0" smtClean="0"/>
              <a:t>(GL_LIGHT0</a:t>
            </a:r>
            <a:r>
              <a:rPr lang="en-US" altLang="zh-TW" sz="2600" dirty="0"/>
              <a:t>) ~ </a:t>
            </a:r>
            <a:r>
              <a:rPr lang="en-US" altLang="zh-TW" sz="2600" dirty="0" err="1"/>
              <a:t>glEnable</a:t>
            </a:r>
            <a:r>
              <a:rPr lang="en-US" altLang="zh-TW" sz="2600" dirty="0"/>
              <a:t>(GL_LIGHT7)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800" dirty="0"/>
              <a:t>Set light property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 err="1" smtClean="0"/>
              <a:t>glLightfv</a:t>
            </a:r>
            <a:r>
              <a:rPr lang="en-US" altLang="zh-TW" sz="2800" dirty="0" smtClean="0"/>
              <a:t>(…)</a:t>
            </a:r>
            <a:endParaRPr lang="en-US" altLang="zh-TW" sz="2800" dirty="0"/>
          </a:p>
          <a:p>
            <a:pPr eaLnBrk="1" hangingPunct="1">
              <a:spcBef>
                <a:spcPts val="0"/>
              </a:spcBef>
            </a:pPr>
            <a:r>
              <a:rPr lang="en-US" altLang="zh-TW" sz="2800" dirty="0"/>
              <a:t>Draw your object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800" dirty="0"/>
              <a:t>Disable them if you don’t want to use.</a:t>
            </a:r>
          </a:p>
        </p:txBody>
      </p:sp>
    </p:spTree>
    <p:extLst>
      <p:ext uri="{BB962C8B-B14F-4D97-AF65-F5344CB8AC3E}">
        <p14:creationId xmlns:p14="http://schemas.microsoft.com/office/powerpoint/2010/main" val="36427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Lighting</a:t>
            </a:r>
            <a:endParaRPr lang="en-US" altLang="zh-TW" sz="24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730" y="1745328"/>
            <a:ext cx="10353762" cy="4058751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zh-TW" sz="2800" dirty="0" smtClean="0"/>
              <a:t>void </a:t>
            </a:r>
            <a:r>
              <a:rPr lang="en-US" altLang="zh-TW" sz="2800" dirty="0" err="1" smtClean="0">
                <a:solidFill>
                  <a:srgbClr val="FFC000"/>
                </a:solidFill>
              </a:rPr>
              <a:t>glLightfv</a:t>
            </a:r>
            <a:r>
              <a:rPr lang="en-US" altLang="zh-TW" sz="2800" dirty="0" smtClean="0"/>
              <a:t>(</a:t>
            </a:r>
            <a:r>
              <a:rPr lang="en-US" altLang="zh-TW" sz="2800" i="1" dirty="0" err="1" smtClean="0"/>
              <a:t>GLenum</a:t>
            </a:r>
            <a:r>
              <a:rPr lang="en-US" altLang="zh-TW" sz="2800" i="1" dirty="0" smtClean="0"/>
              <a:t> light, </a:t>
            </a:r>
            <a:r>
              <a:rPr lang="en-US" altLang="zh-TW" sz="2800" i="1" dirty="0" err="1" smtClean="0"/>
              <a:t>GLenum</a:t>
            </a:r>
            <a:r>
              <a:rPr lang="en-US" altLang="zh-TW" sz="2800" i="1" dirty="0" smtClean="0"/>
              <a:t> </a:t>
            </a:r>
            <a:r>
              <a:rPr lang="en-US" altLang="zh-TW" sz="2800" i="1" dirty="0" err="1" smtClean="0"/>
              <a:t>pname</a:t>
            </a:r>
            <a:r>
              <a:rPr lang="en-US" altLang="zh-TW" sz="2800" i="1" dirty="0" smtClean="0"/>
              <a:t>, </a:t>
            </a:r>
            <a:r>
              <a:rPr lang="en-US" altLang="zh-TW" sz="2800" i="1" dirty="0" err="1" smtClean="0"/>
              <a:t>GLfloat</a:t>
            </a:r>
            <a:r>
              <a:rPr lang="en-US" altLang="zh-TW" sz="2800" i="1" dirty="0" smtClean="0"/>
              <a:t> </a:t>
            </a:r>
            <a:r>
              <a:rPr lang="en-US" altLang="zh-TW" sz="2800" i="1" dirty="0" err="1" smtClean="0"/>
              <a:t>param</a:t>
            </a:r>
            <a:r>
              <a:rPr lang="en-US" altLang="zh-TW" sz="2800" dirty="0" smtClean="0"/>
              <a:t>)</a:t>
            </a:r>
          </a:p>
        </p:txBody>
      </p:sp>
      <p:grpSp>
        <p:nvGrpSpPr>
          <p:cNvPr id="13316" name="Group 4"/>
          <p:cNvGrpSpPr>
            <a:grpSpLocks noChangeAspect="1"/>
          </p:cNvGrpSpPr>
          <p:nvPr/>
        </p:nvGrpSpPr>
        <p:grpSpPr bwMode="auto">
          <a:xfrm>
            <a:off x="823855" y="2331206"/>
            <a:ext cx="10858500" cy="4114801"/>
            <a:chOff x="768" y="1344"/>
            <a:chExt cx="4560" cy="1728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816" y="153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816" y="3072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768" y="1344"/>
              <a:ext cx="4560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b="1" dirty="0" err="1"/>
                <a:t>Pname</a:t>
              </a:r>
              <a:r>
                <a:rPr lang="en-US" altLang="zh-TW" sz="1800" b="1" dirty="0"/>
                <a:t>			</a:t>
              </a:r>
              <a:r>
                <a:rPr lang="en-US" altLang="zh-TW" sz="1800" b="1" dirty="0" smtClean="0"/>
                <a:t>	Def</a:t>
              </a:r>
              <a:r>
                <a:rPr lang="en-US" altLang="zh-TW" sz="1800" b="1" dirty="0"/>
                <a:t>. Value		Meaning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1800" dirty="0"/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GL_AMBIENT			(0.0, 0.0, 0.0, 0.0)	ambient RGBA intensity of light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GL_DIFFUSE			(1.0, 1.0, 1.0, 1.0) 	diffuse RGBA intensity of light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GL_SPECULAR		</a:t>
              </a:r>
              <a:r>
                <a:rPr lang="en-US" altLang="zh-TW" sz="1800" dirty="0" smtClean="0"/>
                <a:t>	(</a:t>
              </a:r>
              <a:r>
                <a:rPr lang="en-US" altLang="zh-TW" sz="1800" dirty="0"/>
                <a:t>1.0, 1.0, 1.0, 1.0) 	specular RGBA intensity of light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GL_POSITION		</a:t>
              </a:r>
              <a:r>
                <a:rPr lang="en-US" altLang="zh-TW" sz="1800" dirty="0" smtClean="0"/>
                <a:t>	(</a:t>
              </a:r>
              <a:r>
                <a:rPr lang="en-US" altLang="zh-TW" sz="1800" dirty="0"/>
                <a:t>0.0, 0.0, 1.0, </a:t>
              </a:r>
              <a:r>
                <a:rPr lang="en-US" altLang="zh-TW" sz="1800" dirty="0">
                  <a:solidFill>
                    <a:srgbClr val="FF0000"/>
                  </a:solidFill>
                </a:rPr>
                <a:t>0.0</a:t>
              </a:r>
              <a:r>
                <a:rPr lang="en-US" altLang="zh-TW" sz="1800" dirty="0"/>
                <a:t>)	(x, y, z, w) position of light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GL_SPOT_DIRECTION		(0.0, 0.0, -1.0)	</a:t>
              </a:r>
              <a:r>
                <a:rPr lang="en-US" altLang="zh-TW" sz="1800" dirty="0" smtClean="0"/>
                <a:t>	(</a:t>
              </a:r>
              <a:r>
                <a:rPr lang="en-US" altLang="zh-TW" sz="1800" dirty="0"/>
                <a:t>x, y, z) direction of spotlight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GL_SPOT_EXPONENT		0.0		</a:t>
              </a:r>
              <a:r>
                <a:rPr lang="en-US" altLang="zh-TW" sz="1800" dirty="0" smtClean="0"/>
                <a:t>	spotlight </a:t>
              </a:r>
              <a:r>
                <a:rPr lang="en-US" altLang="zh-TW" sz="1800" dirty="0"/>
                <a:t>exponent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GL_SPOT_CUTOFF		180.0 		</a:t>
              </a:r>
              <a:r>
                <a:rPr lang="en-US" altLang="zh-TW" sz="1800" dirty="0" smtClean="0"/>
                <a:t>	spotlight </a:t>
              </a:r>
              <a:r>
                <a:rPr lang="en-US" altLang="zh-TW" sz="1800" dirty="0"/>
                <a:t>cutoff angle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GL_CONSTANT_ATTENUATION	1.0		</a:t>
              </a:r>
              <a:r>
                <a:rPr lang="en-US" altLang="zh-TW" sz="1800" dirty="0" smtClean="0"/>
                <a:t>	constant </a:t>
              </a:r>
              <a:r>
                <a:rPr lang="en-US" altLang="zh-TW" sz="1800" dirty="0"/>
                <a:t>attenuation factor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GL_LINEAR_ATTENUATION	0.0		</a:t>
              </a:r>
              <a:r>
                <a:rPr lang="en-US" altLang="zh-TW" sz="1800" dirty="0" smtClean="0"/>
                <a:t>		linear </a:t>
              </a:r>
              <a:r>
                <a:rPr lang="en-US" altLang="zh-TW" sz="1800" dirty="0"/>
                <a:t>attenuation factor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800" dirty="0"/>
                <a:t>GL_QUADRATIC_ATTENUATION	0.0		</a:t>
              </a:r>
              <a:r>
                <a:rPr lang="en-US" altLang="zh-TW" sz="1800" dirty="0" smtClean="0"/>
                <a:t>	quadratic </a:t>
              </a:r>
              <a:r>
                <a:rPr lang="en-US" altLang="zh-TW" sz="1800" dirty="0"/>
                <a:t>attenuation factor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4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Material</a:t>
            </a:r>
            <a:endParaRPr lang="en-US" altLang="zh-TW" sz="2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2800" dirty="0" smtClean="0"/>
              <a:t>Define material properties of objects.</a:t>
            </a:r>
          </a:p>
          <a:p>
            <a:pPr lvl="1" eaLnBrk="1" hangingPunct="1"/>
            <a:r>
              <a:rPr lang="en-US" altLang="zh-TW" sz="2800" dirty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glMaterial</a:t>
            </a:r>
            <a:r>
              <a:rPr lang="en-US" altLang="zh-TW" sz="2800" dirty="0"/>
              <a:t>{if}[v](</a:t>
            </a:r>
            <a:r>
              <a:rPr lang="en-US" altLang="zh-TW" sz="2400" i="1" dirty="0" err="1"/>
              <a:t>GLenum</a:t>
            </a:r>
            <a:r>
              <a:rPr lang="en-US" altLang="zh-TW" sz="2400" i="1" dirty="0"/>
              <a:t> face, </a:t>
            </a:r>
            <a:r>
              <a:rPr lang="en-US" altLang="zh-TW" sz="2400" i="1" dirty="0" err="1"/>
              <a:t>GLenum</a:t>
            </a:r>
            <a:r>
              <a:rPr lang="en-US" altLang="zh-TW" sz="2400" i="1" dirty="0"/>
              <a:t> </a:t>
            </a:r>
            <a:r>
              <a:rPr lang="en-US" altLang="zh-TW" sz="2400" i="1" dirty="0" err="1"/>
              <a:t>pname</a:t>
            </a:r>
            <a:r>
              <a:rPr lang="en-US" altLang="zh-TW" sz="2400" i="1" dirty="0"/>
              <a:t>, TYPE[*] </a:t>
            </a:r>
            <a:r>
              <a:rPr lang="en-US" altLang="zh-TW" sz="2400" i="1" dirty="0" err="1"/>
              <a:t>param</a:t>
            </a:r>
            <a:r>
              <a:rPr lang="en-US" altLang="zh-TW" sz="2800" dirty="0"/>
              <a:t>);</a:t>
            </a:r>
          </a:p>
          <a:p>
            <a:pPr lvl="1" eaLnBrk="1" hangingPunct="1"/>
            <a:r>
              <a:rPr lang="en-US" altLang="zh-TW" sz="2800" dirty="0"/>
              <a:t>face:</a:t>
            </a:r>
            <a:r>
              <a:rPr lang="en-US" altLang="zh-TW" sz="2800" dirty="0">
                <a:solidFill>
                  <a:srgbClr val="008000"/>
                </a:solidFill>
              </a:rPr>
              <a:t> </a:t>
            </a:r>
            <a:r>
              <a:rPr lang="en-US" altLang="zh-TW" sz="2800" dirty="0">
                <a:solidFill>
                  <a:srgbClr val="00B0F0"/>
                </a:solidFill>
              </a:rPr>
              <a:t>GL_FRONT</a:t>
            </a:r>
            <a:r>
              <a:rPr lang="en-US" altLang="zh-TW" sz="2800" dirty="0"/>
              <a:t>,</a:t>
            </a:r>
            <a:r>
              <a:rPr lang="en-US" altLang="zh-TW" sz="2800" dirty="0">
                <a:solidFill>
                  <a:srgbClr val="0099FF"/>
                </a:solidFill>
              </a:rPr>
              <a:t> </a:t>
            </a:r>
            <a:r>
              <a:rPr lang="en-US" altLang="zh-TW" sz="2800" dirty="0">
                <a:solidFill>
                  <a:srgbClr val="00B0F0"/>
                </a:solidFill>
              </a:rPr>
              <a:t>GL_BACK</a:t>
            </a:r>
            <a:r>
              <a:rPr lang="en-US" altLang="zh-TW" sz="2800" dirty="0"/>
              <a:t>, </a:t>
            </a:r>
            <a:r>
              <a:rPr lang="en-US" altLang="zh-TW" sz="2800" dirty="0" smtClean="0">
                <a:solidFill>
                  <a:srgbClr val="00B0F0"/>
                </a:solidFill>
              </a:rPr>
              <a:t>GL_FRONT_AND_BACK</a:t>
            </a:r>
            <a:endParaRPr lang="en-US" altLang="zh-TW" sz="2800" dirty="0">
              <a:solidFill>
                <a:srgbClr val="00B0F0"/>
              </a:solidFill>
            </a:endParaRPr>
          </a:p>
        </p:txBody>
      </p:sp>
      <p:grpSp>
        <p:nvGrpSpPr>
          <p:cNvPr id="17412" name="Group 4"/>
          <p:cNvGrpSpPr>
            <a:grpSpLocks noChangeAspect="1"/>
          </p:cNvGrpSpPr>
          <p:nvPr/>
        </p:nvGrpSpPr>
        <p:grpSpPr bwMode="auto">
          <a:xfrm>
            <a:off x="1285866" y="3531119"/>
            <a:ext cx="10073300" cy="2908320"/>
            <a:chOff x="768" y="1344"/>
            <a:chExt cx="4723" cy="1584"/>
          </a:xfrm>
        </p:grpSpPr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816" y="153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768" y="2928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768" y="1344"/>
              <a:ext cx="4723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600" b="1" dirty="0" err="1"/>
                <a:t>Pname</a:t>
              </a:r>
              <a:r>
                <a:rPr lang="en-US" altLang="zh-TW" sz="1600" b="1" dirty="0"/>
                <a:t>			Def. Value		Meaning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endParaRPr lang="en-US" altLang="zh-TW" sz="1600" dirty="0"/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600" dirty="0"/>
                <a:t>GL_AMBIENT		</a:t>
              </a:r>
              <a:r>
                <a:rPr lang="en-US" altLang="zh-TW" sz="1600" dirty="0" smtClean="0"/>
                <a:t>(</a:t>
              </a:r>
              <a:r>
                <a:rPr lang="en-US" altLang="zh-TW" sz="1600" dirty="0"/>
                <a:t>0.2, 0.2, 0.2, 1.0)	</a:t>
              </a:r>
              <a:r>
                <a:rPr lang="en-US" altLang="zh-TW" sz="1600" dirty="0" smtClean="0"/>
                <a:t>	ambient </a:t>
              </a:r>
              <a:r>
                <a:rPr lang="en-US" altLang="zh-TW" sz="1600" dirty="0"/>
                <a:t>color of material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600" dirty="0"/>
                <a:t>GL_DIFFUSE		</a:t>
              </a:r>
              <a:r>
                <a:rPr lang="en-US" altLang="zh-TW" sz="1600" dirty="0" smtClean="0"/>
                <a:t>(</a:t>
              </a:r>
              <a:r>
                <a:rPr lang="en-US" altLang="zh-TW" sz="1600" dirty="0"/>
                <a:t>0.8, 0.8, 0.8, 1.0) 	</a:t>
              </a:r>
              <a:r>
                <a:rPr lang="en-US" altLang="zh-TW" sz="1600" dirty="0" smtClean="0"/>
                <a:t>	diffuse </a:t>
              </a:r>
              <a:r>
                <a:rPr lang="en-US" altLang="zh-TW" sz="1600" dirty="0"/>
                <a:t>color of material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600" dirty="0"/>
                <a:t>GL_AMBIENT_AND_DIFFUSE			</a:t>
              </a:r>
              <a:r>
                <a:rPr lang="en-US" altLang="zh-TW" sz="1600" dirty="0" smtClean="0"/>
                <a:t>	ambient </a:t>
              </a:r>
              <a:r>
                <a:rPr lang="en-US" altLang="zh-TW" sz="1600" dirty="0"/>
                <a:t>and diffuse color </a:t>
              </a:r>
              <a:r>
                <a:rPr lang="en-US" altLang="zh-TW" sz="1600" dirty="0" smtClean="0"/>
                <a:t>of material</a:t>
              </a:r>
              <a:endParaRPr lang="en-US" altLang="zh-TW" sz="1600" dirty="0"/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600" dirty="0"/>
                <a:t>GL_SPECULAR		(0.0, 0.0, 0.0, 1.0) 	</a:t>
              </a:r>
              <a:r>
                <a:rPr lang="en-US" altLang="zh-TW" sz="1600" dirty="0" smtClean="0"/>
                <a:t>	specular </a:t>
              </a:r>
              <a:r>
                <a:rPr lang="en-US" altLang="zh-TW" sz="1600" dirty="0"/>
                <a:t>color of material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600" dirty="0"/>
                <a:t>GL_SHININESS		0.0		</a:t>
              </a:r>
              <a:r>
                <a:rPr lang="en-US" altLang="zh-TW" sz="1600" dirty="0" smtClean="0"/>
                <a:t>	specular </a:t>
              </a:r>
              <a:r>
                <a:rPr lang="en-US" altLang="zh-TW" sz="1600" dirty="0"/>
                <a:t>exponent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600" dirty="0"/>
                <a:t>GL_EMISSION		(0.0, 0.0, 0.0, 1.0)	</a:t>
              </a:r>
              <a:r>
                <a:rPr lang="en-US" altLang="zh-TW" sz="1600" dirty="0" smtClean="0"/>
                <a:t>	emissive </a:t>
              </a:r>
              <a:r>
                <a:rPr lang="en-US" altLang="zh-TW" sz="1600" dirty="0"/>
                <a:t>color of material</a:t>
              </a:r>
            </a:p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zh-TW" sz="1600" dirty="0"/>
                <a:t>GL_COLOR_INDEXES	</a:t>
              </a:r>
              <a:r>
                <a:rPr lang="en-US" altLang="zh-TW" sz="1600" dirty="0" smtClean="0"/>
                <a:t>(</a:t>
              </a:r>
              <a:r>
                <a:rPr lang="en-US" altLang="zh-TW" sz="1600" dirty="0"/>
                <a:t>0, 1, 1)		</a:t>
              </a:r>
              <a:r>
                <a:rPr lang="en-US" altLang="zh-TW" sz="1600" dirty="0" smtClean="0"/>
                <a:t>	ambient</a:t>
              </a:r>
              <a:r>
                <a:rPr lang="en-US" altLang="zh-TW" sz="1600" dirty="0"/>
                <a:t>, diffuse, and specular </a:t>
              </a:r>
              <a:r>
                <a:rPr lang="en-US" altLang="zh-TW" sz="1600" dirty="0" smtClean="0"/>
                <a:t>color indices</a:t>
              </a:r>
              <a:endParaRPr lang="en-US" altLang="zh-TW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37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Material</a:t>
            </a:r>
            <a:endParaRPr lang="en-US" altLang="zh-TW" sz="2400" b="1" dirty="0"/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359150" y="1844676"/>
            <a:ext cx="6635750" cy="4824413"/>
            <a:chOff x="716" y="1071"/>
            <a:chExt cx="4180" cy="3039"/>
          </a:xfrm>
        </p:grpSpPr>
        <p:sp>
          <p:nvSpPr>
            <p:cNvPr id="18436" name="Text Box 5"/>
            <p:cNvSpPr txBox="1">
              <a:spLocks noChangeArrowheads="1"/>
            </p:cNvSpPr>
            <p:nvPr/>
          </p:nvSpPr>
          <p:spPr bwMode="auto">
            <a:xfrm>
              <a:off x="4272" y="1344"/>
              <a:ext cx="62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/>
                <a:t>No Ambient</a:t>
              </a:r>
            </a:p>
          </p:txBody>
        </p:sp>
        <p:sp>
          <p:nvSpPr>
            <p:cNvPr id="18437" name="Text Box 6"/>
            <p:cNvSpPr txBox="1">
              <a:spLocks noChangeArrowheads="1"/>
            </p:cNvSpPr>
            <p:nvPr/>
          </p:nvSpPr>
          <p:spPr bwMode="auto">
            <a:xfrm>
              <a:off x="4272" y="2251"/>
              <a:ext cx="62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/>
                <a:t>Gray Ambient</a:t>
              </a:r>
            </a:p>
          </p:txBody>
        </p:sp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4272" y="3113"/>
              <a:ext cx="62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/>
                <a:t>Blue Ambient</a:t>
              </a:r>
            </a:p>
          </p:txBody>
        </p:sp>
        <p:sp>
          <p:nvSpPr>
            <p:cNvPr id="18439" name="Text Box 8"/>
            <p:cNvSpPr txBox="1">
              <a:spLocks noChangeArrowheads="1"/>
            </p:cNvSpPr>
            <p:nvPr/>
          </p:nvSpPr>
          <p:spPr bwMode="auto">
            <a:xfrm>
              <a:off x="1066" y="3744"/>
              <a:ext cx="57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/>
                <a:t>Diffuse Only</a:t>
              </a:r>
            </a:p>
          </p:txBody>
        </p:sp>
        <p:sp>
          <p:nvSpPr>
            <p:cNvPr id="18440" name="Text Box 9"/>
            <p:cNvSpPr txBox="1">
              <a:spLocks noChangeArrowheads="1"/>
            </p:cNvSpPr>
            <p:nvPr/>
          </p:nvSpPr>
          <p:spPr bwMode="auto">
            <a:xfrm>
              <a:off x="1802" y="3744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/>
                <a:t>Specular</a:t>
              </a:r>
            </a:p>
          </p:txBody>
        </p:sp>
        <p:sp>
          <p:nvSpPr>
            <p:cNvPr id="18441" name="Text Box 10"/>
            <p:cNvSpPr txBox="1">
              <a:spLocks noChangeArrowheads="1"/>
            </p:cNvSpPr>
            <p:nvPr/>
          </p:nvSpPr>
          <p:spPr bwMode="auto">
            <a:xfrm>
              <a:off x="2517" y="3744"/>
              <a:ext cx="6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/>
                <a:t>Higher Shininess</a:t>
              </a:r>
            </a:p>
          </p:txBody>
        </p:sp>
        <p:sp>
          <p:nvSpPr>
            <p:cNvPr id="18442" name="Text Box 11"/>
            <p:cNvSpPr txBox="1">
              <a:spLocks noChangeArrowheads="1"/>
            </p:cNvSpPr>
            <p:nvPr/>
          </p:nvSpPr>
          <p:spPr bwMode="auto">
            <a:xfrm>
              <a:off x="3334" y="3744"/>
              <a:ext cx="6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/>
                <a:t>Emission</a:t>
              </a:r>
            </a:p>
          </p:txBody>
        </p:sp>
        <p:graphicFrame>
          <p:nvGraphicFramePr>
            <p:cNvPr id="18443" name="Object 12"/>
            <p:cNvGraphicFramePr>
              <a:graphicFrameLocks noChangeAspect="1"/>
            </p:cNvGraphicFramePr>
            <p:nvPr/>
          </p:nvGraphicFramePr>
          <p:xfrm>
            <a:off x="716" y="1071"/>
            <a:ext cx="3570" cy="2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5" name="點陣圖影像" r:id="rId3" imgW="5668166" imgH="4247619" progId="Paint.Picture">
                    <p:embed/>
                  </p:oleObj>
                </mc:Choice>
                <mc:Fallback>
                  <p:oleObj name="點陣圖影像" r:id="rId3" imgW="5668166" imgH="424761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1071"/>
                          <a:ext cx="3570" cy="2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78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Hidden-Surface Removal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5" y="1732449"/>
            <a:ext cx="10353762" cy="4732745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zh-TW" sz="2800" dirty="0"/>
              <a:t>Apply HSR in OpenGL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 err="1">
                <a:solidFill>
                  <a:srgbClr val="FFC000"/>
                </a:solidFill>
              </a:rPr>
              <a:t>glutInitDisplayMode</a:t>
            </a:r>
            <a:r>
              <a:rPr lang="en-US" altLang="zh-TW" sz="2800" dirty="0">
                <a:solidFill>
                  <a:srgbClr val="FFC000"/>
                </a:solidFill>
              </a:rPr>
              <a:t>(GLUT_DEPTH)</a:t>
            </a:r>
            <a:r>
              <a:rPr lang="en-US" altLang="zh-TW" sz="2800" dirty="0"/>
              <a:t>;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zh-TW" sz="2800" dirty="0"/>
              <a:t>Enable the depth buffer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 err="1">
                <a:solidFill>
                  <a:srgbClr val="FFC000"/>
                </a:solidFill>
              </a:rPr>
              <a:t>glEnable</a:t>
            </a:r>
            <a:r>
              <a:rPr lang="en-US" altLang="zh-TW" sz="2800" dirty="0">
                <a:solidFill>
                  <a:srgbClr val="FFC000"/>
                </a:solidFill>
              </a:rPr>
              <a:t>(GL_DEPTH_TEST)</a:t>
            </a:r>
            <a:r>
              <a:rPr lang="en-US" altLang="zh-TW" sz="2800" dirty="0"/>
              <a:t>;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zh-TW" sz="2800" dirty="0"/>
              <a:t>Enable depth test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 err="1">
                <a:solidFill>
                  <a:srgbClr val="FFC000"/>
                </a:solidFill>
              </a:rPr>
              <a:t>glClear</a:t>
            </a:r>
            <a:r>
              <a:rPr lang="en-US" altLang="zh-TW" sz="2800" dirty="0">
                <a:solidFill>
                  <a:srgbClr val="FFC000"/>
                </a:solidFill>
              </a:rPr>
              <a:t>(GL_DEPTH_BUFFER_BIT)</a:t>
            </a:r>
            <a:r>
              <a:rPr lang="en-US" altLang="zh-TW" sz="2800" dirty="0"/>
              <a:t>;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zh-TW" sz="2800" dirty="0"/>
              <a:t>When you wish to clean the depth buffer</a:t>
            </a:r>
          </a:p>
        </p:txBody>
      </p:sp>
    </p:spTree>
    <p:extLst>
      <p:ext uri="{BB962C8B-B14F-4D97-AF65-F5344CB8AC3E}">
        <p14:creationId xmlns:p14="http://schemas.microsoft.com/office/powerpoint/2010/main" val="26524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  <a:r>
              <a:rPr lang="en-US" altLang="zh-TW" sz="2400" b="1" dirty="0" smtClean="0">
                <a:ea typeface="新細明體" panose="02020500000000000000" pitchFamily="18" charset="-120"/>
              </a:rPr>
              <a:t>1/2</a:t>
            </a:r>
            <a:endParaRPr lang="en-US" altLang="zh-TW" sz="2400" b="1" dirty="0"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0692" y="1502776"/>
            <a:ext cx="102786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Comic Sans MS" panose="030F0702030302020204" pitchFamily="66" charset="0"/>
              </a:rPr>
              <a:t>void </a:t>
            </a:r>
            <a:r>
              <a:rPr lang="en-US" altLang="zh-TW" sz="2400" dirty="0" err="1">
                <a:latin typeface="Comic Sans MS" panose="030F0702030302020204" pitchFamily="66" charset="0"/>
              </a:rPr>
              <a:t>init</a:t>
            </a:r>
            <a:r>
              <a:rPr lang="en-US" altLang="zh-TW" sz="2400" dirty="0">
                <a:latin typeface="Comic Sans MS" panose="030F0702030302020204" pitchFamily="66" charset="0"/>
              </a:rPr>
              <a:t>(void)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glClearColor</a:t>
            </a:r>
            <a:r>
              <a:rPr lang="en-US" altLang="zh-TW" sz="2400" dirty="0">
                <a:latin typeface="Comic Sans MS" panose="030F0702030302020204" pitchFamily="66" charset="0"/>
              </a:rPr>
              <a:t> (0.0, 0.0, 0.0, 0.0);   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glShadeModel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(GL_SMOOTH);</a:t>
            </a:r>
          </a:p>
          <a:p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// OpenGL Set light and material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GLfloat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mat_diffuse</a:t>
            </a:r>
            <a:r>
              <a:rPr lang="en-US" altLang="zh-TW" sz="2400" dirty="0">
                <a:latin typeface="Comic Sans MS" panose="030F0702030302020204" pitchFamily="66" charset="0"/>
              </a:rPr>
              <a:t>[]={0.7,0.7,0.7,1.0};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GLfloat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mat_ambient</a:t>
            </a:r>
            <a:r>
              <a:rPr lang="en-US" altLang="zh-TW" sz="2400" dirty="0">
                <a:latin typeface="Comic Sans MS" panose="030F0702030302020204" pitchFamily="66" charset="0"/>
              </a:rPr>
              <a:t>[]={0.7,0.7,0.7,1.0};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GLfloat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mat_specular</a:t>
            </a:r>
            <a:r>
              <a:rPr lang="en-US" altLang="zh-TW" sz="2400" dirty="0">
                <a:latin typeface="Comic Sans MS" panose="030F0702030302020204" pitchFamily="66" charset="0"/>
              </a:rPr>
              <a:t>[]={1.0,1.0,1.0,1.0};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GLfloat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mat_shininess</a:t>
            </a:r>
            <a:r>
              <a:rPr lang="en-US" altLang="zh-TW" sz="2400" dirty="0">
                <a:latin typeface="Comic Sans MS" panose="030F0702030302020204" pitchFamily="66" charset="0"/>
              </a:rPr>
              <a:t>[]={50.0};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GLfloat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light_ambient</a:t>
            </a:r>
            <a:r>
              <a:rPr lang="en-US" altLang="zh-TW" sz="2400" dirty="0">
                <a:latin typeface="Comic Sans MS" panose="030F0702030302020204" pitchFamily="66" charset="0"/>
              </a:rPr>
              <a:t>[]={0.2,0.2,0.2,1.0};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GLfloat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light_diffuse</a:t>
            </a:r>
            <a:r>
              <a:rPr lang="en-US" altLang="zh-TW" sz="2400" dirty="0">
                <a:latin typeface="Comic Sans MS" panose="030F0702030302020204" pitchFamily="66" charset="0"/>
              </a:rPr>
              <a:t>[]={1.0,1.0,1.0,1.0};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GLfloat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light_position</a:t>
            </a:r>
            <a:r>
              <a:rPr lang="en-US" altLang="zh-TW" sz="2400" dirty="0">
                <a:latin typeface="Comic Sans MS" panose="030F0702030302020204" pitchFamily="66" charset="0"/>
              </a:rPr>
              <a:t>[]={1.0,1.0,1.0,0.0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};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</a:t>
            </a:r>
            <a:r>
              <a:rPr lang="en-US" altLang="zh-TW" b="1" dirty="0" smtClean="0">
                <a:ea typeface="新細明體" panose="02020500000000000000" pitchFamily="18" charset="-120"/>
              </a:rPr>
              <a:t>Program </a:t>
            </a:r>
            <a:r>
              <a:rPr lang="en-US" altLang="zh-TW" sz="2400" b="1" dirty="0" smtClean="0">
                <a:ea typeface="新細明體" panose="02020500000000000000" pitchFamily="18" charset="-120"/>
              </a:rPr>
              <a:t>2/2</a:t>
            </a:r>
            <a:r>
              <a:rPr lang="en-US" altLang="zh-TW" sz="2800" b="1" dirty="0" smtClean="0">
                <a:ea typeface="新細明體" panose="02020500000000000000" pitchFamily="18" charset="-120"/>
              </a:rPr>
              <a:t> </a:t>
            </a:r>
            <a:endParaRPr lang="en-US" altLang="zh-TW" sz="2800" b="1" dirty="0"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0692" y="1902025"/>
            <a:ext cx="102786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glMaterialfv</a:t>
            </a:r>
            <a:r>
              <a:rPr lang="en-US" altLang="zh-TW" sz="2400" dirty="0">
                <a:latin typeface="Comic Sans MS" panose="030F0702030302020204" pitchFamily="66" charset="0"/>
              </a:rPr>
              <a:t>(</a:t>
            </a:r>
            <a:r>
              <a:rPr lang="en-US" altLang="zh-TW" sz="2400" dirty="0" err="1">
                <a:latin typeface="Comic Sans MS" panose="030F0702030302020204" pitchFamily="66" charset="0"/>
              </a:rPr>
              <a:t>GL_FRONT,GL_SPECULAR,mat_specular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glMaterialfv</a:t>
            </a:r>
            <a:r>
              <a:rPr lang="en-US" altLang="zh-TW" sz="2400" dirty="0">
                <a:latin typeface="Comic Sans MS" panose="030F0702030302020204" pitchFamily="66" charset="0"/>
              </a:rPr>
              <a:t>(</a:t>
            </a:r>
            <a:r>
              <a:rPr lang="en-US" altLang="zh-TW" sz="2400" dirty="0" err="1">
                <a:latin typeface="Comic Sans MS" panose="030F0702030302020204" pitchFamily="66" charset="0"/>
              </a:rPr>
              <a:t>GL_FRONT,GL_SHININESS,mat_shininess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glMaterialfv</a:t>
            </a:r>
            <a:r>
              <a:rPr lang="en-US" altLang="zh-TW" sz="2400" dirty="0">
                <a:latin typeface="Comic Sans MS" panose="030F0702030302020204" pitchFamily="66" charset="0"/>
              </a:rPr>
              <a:t>(</a:t>
            </a:r>
            <a:r>
              <a:rPr lang="en-US" altLang="zh-TW" sz="2400" dirty="0" err="1">
                <a:latin typeface="Comic Sans MS" panose="030F0702030302020204" pitchFamily="66" charset="0"/>
              </a:rPr>
              <a:t>GL_FRONT,GL_DIFFUSE,mat_diffuse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glMaterialfv</a:t>
            </a:r>
            <a:r>
              <a:rPr lang="en-US" altLang="zh-TW" sz="2400" dirty="0">
                <a:latin typeface="Comic Sans MS" panose="030F0702030302020204" pitchFamily="66" charset="0"/>
              </a:rPr>
              <a:t>(</a:t>
            </a:r>
            <a:r>
              <a:rPr lang="en-US" altLang="zh-TW" sz="2400" dirty="0" err="1">
                <a:latin typeface="Comic Sans MS" panose="030F0702030302020204" pitchFamily="66" charset="0"/>
              </a:rPr>
              <a:t>GL_FRONT,GL_AMBIENT,mat_ambient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glLightfv</a:t>
            </a:r>
            <a:r>
              <a:rPr lang="en-US" altLang="zh-TW" sz="2400" dirty="0">
                <a:latin typeface="Comic Sans MS" panose="030F0702030302020204" pitchFamily="66" charset="0"/>
              </a:rPr>
              <a:t>(GL_LIGHT0,GL_POSITION,light_position);  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glLightfv</a:t>
            </a:r>
            <a:r>
              <a:rPr lang="en-US" altLang="zh-TW" sz="2400" dirty="0">
                <a:latin typeface="Comic Sans MS" panose="030F0702030302020204" pitchFamily="66" charset="0"/>
              </a:rPr>
              <a:t>(GL_LIGHT0,GL_AMBIENT,light_ambient);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glLightfv</a:t>
            </a:r>
            <a:r>
              <a:rPr lang="en-US" altLang="zh-TW" sz="2400" dirty="0">
                <a:latin typeface="Comic Sans MS" panose="030F0702030302020204" pitchFamily="66" charset="0"/>
              </a:rPr>
              <a:t>(GL_LIGHT0,GL_DIFFUSE,light_diffuse);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glEnable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(GL_LIGHTING);</a:t>
            </a:r>
          </a:p>
          <a:p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glEnable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(GL_COLOR_MATERIAL);</a:t>
            </a:r>
          </a:p>
          <a:p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glEnable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(GL_LIGHT0);</a:t>
            </a:r>
          </a:p>
          <a:p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glEnable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(GL_DEPTH_TEST</a:t>
            </a:r>
            <a:r>
              <a:rPr lang="en-US" altLang="zh-TW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);</a:t>
            </a:r>
            <a:endParaRPr lang="en-US" altLang="zh-TW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GLUT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346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OpenGL Utility Toolkit (GLUT)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zh-TW" sz="2800" dirty="0" smtClean="0"/>
              <a:t>A window system-independent toolkit to hide the complexity of differing window system APIs.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2800" dirty="0" smtClean="0"/>
              <a:t>Providing following operations: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 smtClean="0"/>
              <a:t>Initializing and creating window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 smtClean="0"/>
              <a:t>Handling window and input events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 smtClean="0"/>
              <a:t>Drawing basic 3D objects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 smtClean="0"/>
              <a:t>Running the program</a:t>
            </a:r>
          </a:p>
        </p:txBody>
      </p:sp>
    </p:spTree>
    <p:extLst>
      <p:ext uri="{BB962C8B-B14F-4D97-AF65-F5344CB8AC3E}">
        <p14:creationId xmlns:p14="http://schemas.microsoft.com/office/powerpoint/2010/main" val="41652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單箭頭接點 26"/>
          <p:cNvCxnSpPr>
            <a:cxnSpLocks noChangeAspect="1"/>
          </p:cNvCxnSpPr>
          <p:nvPr/>
        </p:nvCxnSpPr>
        <p:spPr>
          <a:xfrm flipH="1">
            <a:off x="567748" y="3953371"/>
            <a:ext cx="3996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26"/>
          <p:cNvSpPr txBox="1">
            <a:spLocks noChangeArrowheads="1"/>
          </p:cNvSpPr>
          <p:nvPr/>
        </p:nvSpPr>
        <p:spPr bwMode="auto">
          <a:xfrm>
            <a:off x="1036914" y="4356565"/>
            <a:ext cx="10208418" cy="138499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chemeClr val="bg1"/>
                </a:solidFill>
              </a:rPr>
              <a:t>Pixel pipeline</a:t>
            </a:r>
            <a:endParaRPr lang="zh-TW" altLang="en-US" sz="20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059139" y="1722930"/>
            <a:ext cx="10208418" cy="1631216"/>
          </a:xfrm>
          <a:prstGeom prst="rect">
            <a:avLst/>
          </a:prstGeom>
          <a:solidFill>
            <a:srgbClr val="FFD24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chemeClr val="bg1"/>
                </a:solidFill>
              </a:rPr>
              <a:t>Vertex pipeline</a:t>
            </a:r>
            <a:endParaRPr lang="zh-TW" altLang="en-US" sz="20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600" dirty="0"/>
          </a:p>
        </p:txBody>
      </p:sp>
      <p:sp>
        <p:nvSpPr>
          <p:cNvPr id="11" name="文字方塊 10"/>
          <p:cNvSpPr txBox="1">
            <a:spLocks noChangeAspect="1"/>
          </p:cNvSpPr>
          <p:nvPr/>
        </p:nvSpPr>
        <p:spPr>
          <a:xfrm>
            <a:off x="1973538" y="2332842"/>
            <a:ext cx="2245996" cy="707886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000" dirty="0"/>
              <a:t>Vertex</a:t>
            </a:r>
          </a:p>
          <a:p>
            <a:pPr algn="ctr">
              <a:spcBef>
                <a:spcPct val="0"/>
              </a:spcBef>
            </a:pPr>
            <a:r>
              <a:rPr lang="en-US" altLang="zh-TW" sz="2000" dirty="0" err="1"/>
              <a:t>Shader</a:t>
            </a:r>
            <a:endParaRPr lang="zh-TW" altLang="en-US" sz="2000" dirty="0"/>
          </a:p>
        </p:txBody>
      </p:sp>
      <p:sp>
        <p:nvSpPr>
          <p:cNvPr id="12" name="文字方塊 11"/>
          <p:cNvSpPr txBox="1">
            <a:spLocks noChangeAspect="1"/>
          </p:cNvSpPr>
          <p:nvPr/>
        </p:nvSpPr>
        <p:spPr>
          <a:xfrm>
            <a:off x="4647164" y="2355088"/>
            <a:ext cx="2809875" cy="707886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000" dirty="0"/>
              <a:t>Geometry</a:t>
            </a:r>
          </a:p>
          <a:p>
            <a:pPr algn="ctr">
              <a:spcBef>
                <a:spcPct val="0"/>
              </a:spcBef>
            </a:pPr>
            <a:r>
              <a:rPr lang="en-US" altLang="zh-TW" sz="2000" dirty="0" err="1"/>
              <a:t>Shader</a:t>
            </a:r>
            <a:endParaRPr lang="zh-TW" altLang="en-US" sz="2000" dirty="0"/>
          </a:p>
        </p:txBody>
      </p:sp>
      <p:sp>
        <p:nvSpPr>
          <p:cNvPr id="13" name="文字方塊 12"/>
          <p:cNvSpPr txBox="1">
            <a:spLocks noChangeAspect="1"/>
          </p:cNvSpPr>
          <p:nvPr/>
        </p:nvSpPr>
        <p:spPr>
          <a:xfrm>
            <a:off x="7890428" y="2187669"/>
            <a:ext cx="280749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/>
              <a:t>Viewport culling</a:t>
            </a:r>
          </a:p>
          <a:p>
            <a:pPr algn="ctr" eaLnBrk="1" hangingPunct="1">
              <a:defRPr/>
            </a:pPr>
            <a:r>
              <a:rPr lang="en-US" altLang="zh-TW" sz="2000" dirty="0"/>
              <a:t>&amp;</a:t>
            </a:r>
          </a:p>
          <a:p>
            <a:pPr algn="ctr" eaLnBrk="1" hangingPunct="1">
              <a:defRPr/>
            </a:pPr>
            <a:r>
              <a:rPr lang="en-US" altLang="zh-TW" sz="2000" dirty="0"/>
              <a:t>clipping</a:t>
            </a:r>
            <a:endParaRPr lang="zh-TW" altLang="en-US" sz="2000" dirty="0"/>
          </a:p>
        </p:txBody>
      </p:sp>
      <p:cxnSp>
        <p:nvCxnSpPr>
          <p:cNvPr id="14" name="直線單箭頭接點 13"/>
          <p:cNvCxnSpPr>
            <a:cxnSpLocks noChangeAspect="1"/>
          </p:cNvCxnSpPr>
          <p:nvPr/>
        </p:nvCxnSpPr>
        <p:spPr>
          <a:xfrm>
            <a:off x="745515" y="2645870"/>
            <a:ext cx="11882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cxnSpLocks noChangeAspect="1"/>
          </p:cNvCxnSpPr>
          <p:nvPr/>
        </p:nvCxnSpPr>
        <p:spPr>
          <a:xfrm>
            <a:off x="4231148" y="2695501"/>
            <a:ext cx="4310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cxnSpLocks noChangeAspect="1"/>
          </p:cNvCxnSpPr>
          <p:nvPr/>
        </p:nvCxnSpPr>
        <p:spPr>
          <a:xfrm>
            <a:off x="7472029" y="2695501"/>
            <a:ext cx="4310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 noChangeAspect="1"/>
          </p:cNvCxnSpPr>
          <p:nvPr/>
        </p:nvCxnSpPr>
        <p:spPr>
          <a:xfrm>
            <a:off x="9588256" y="5183457"/>
            <a:ext cx="0" cy="1044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cxnSpLocks noChangeAspect="1"/>
          </p:cNvCxnSpPr>
          <p:nvPr/>
        </p:nvCxnSpPr>
        <p:spPr>
          <a:xfrm flipH="1">
            <a:off x="7520142" y="3953371"/>
            <a:ext cx="41362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>
            <a:spLocks noChangeAspect="1"/>
          </p:cNvSpPr>
          <p:nvPr/>
        </p:nvSpPr>
        <p:spPr>
          <a:xfrm>
            <a:off x="1475932" y="4769531"/>
            <a:ext cx="2807495" cy="707886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000" dirty="0"/>
              <a:t>Pixel</a:t>
            </a:r>
          </a:p>
          <a:p>
            <a:pPr algn="ctr">
              <a:spcBef>
                <a:spcPct val="0"/>
              </a:spcBef>
            </a:pPr>
            <a:r>
              <a:rPr lang="en-US" altLang="zh-TW" sz="2000" dirty="0" err="1"/>
              <a:t>Shader</a:t>
            </a:r>
            <a:endParaRPr lang="zh-TW" altLang="en-US" sz="2000" dirty="0"/>
          </a:p>
        </p:txBody>
      </p:sp>
      <p:sp>
        <p:nvSpPr>
          <p:cNvPr id="20" name="文字方塊 19"/>
          <p:cNvSpPr txBox="1">
            <a:spLocks noChangeAspect="1"/>
          </p:cNvSpPr>
          <p:nvPr/>
        </p:nvSpPr>
        <p:spPr>
          <a:xfrm>
            <a:off x="4736185" y="4769531"/>
            <a:ext cx="280987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/>
              <a:t>Per Fragment</a:t>
            </a:r>
          </a:p>
          <a:p>
            <a:pPr algn="ctr" eaLnBrk="1" hangingPunct="1">
              <a:defRPr/>
            </a:pPr>
            <a:r>
              <a:rPr lang="en-US" altLang="zh-TW" sz="2000" dirty="0"/>
              <a:t>operations</a:t>
            </a:r>
            <a:endParaRPr lang="zh-TW" altLang="en-US" sz="2000" dirty="0"/>
          </a:p>
        </p:txBody>
      </p:sp>
      <p:sp>
        <p:nvSpPr>
          <p:cNvPr id="21" name="文字方塊 20"/>
          <p:cNvSpPr txBox="1">
            <a:spLocks noChangeAspect="1"/>
          </p:cNvSpPr>
          <p:nvPr/>
        </p:nvSpPr>
        <p:spPr>
          <a:xfrm>
            <a:off x="8184510" y="4769531"/>
            <a:ext cx="280749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/>
              <a:t>Buffer</a:t>
            </a:r>
          </a:p>
          <a:p>
            <a:pPr algn="ctr" eaLnBrk="1" hangingPunct="1">
              <a:defRPr/>
            </a:pPr>
            <a:r>
              <a:rPr lang="en-US" altLang="zh-TW" sz="2000" dirty="0"/>
              <a:t>operations</a:t>
            </a:r>
            <a:endParaRPr lang="zh-TW" altLang="en-US" sz="2000" dirty="0"/>
          </a:p>
        </p:txBody>
      </p:sp>
      <p:cxnSp>
        <p:nvCxnSpPr>
          <p:cNvPr id="22" name="直線單箭頭接點 21"/>
          <p:cNvCxnSpPr>
            <a:cxnSpLocks noChangeAspect="1"/>
          </p:cNvCxnSpPr>
          <p:nvPr/>
        </p:nvCxnSpPr>
        <p:spPr>
          <a:xfrm>
            <a:off x="604717" y="5115005"/>
            <a:ext cx="86439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cxnSpLocks noChangeAspect="1"/>
          </p:cNvCxnSpPr>
          <p:nvPr/>
        </p:nvCxnSpPr>
        <p:spPr>
          <a:xfrm>
            <a:off x="4298417" y="5115005"/>
            <a:ext cx="43100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cxnSpLocks noChangeAspect="1"/>
          </p:cNvCxnSpPr>
          <p:nvPr/>
        </p:nvCxnSpPr>
        <p:spPr>
          <a:xfrm>
            <a:off x="7561049" y="5115005"/>
            <a:ext cx="648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 noChangeAspect="1"/>
          </p:cNvCxnSpPr>
          <p:nvPr/>
        </p:nvCxnSpPr>
        <p:spPr>
          <a:xfrm>
            <a:off x="567748" y="3964705"/>
            <a:ext cx="0" cy="115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>
            <a:spLocks noChangeAspect="1"/>
          </p:cNvSpPr>
          <p:nvPr/>
        </p:nvSpPr>
        <p:spPr>
          <a:xfrm>
            <a:off x="4584060" y="3753316"/>
            <a:ext cx="2936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 err="1" smtClean="0"/>
              <a:t>Rasterization</a:t>
            </a:r>
            <a:endParaRPr lang="zh-TW" altLang="en-US" sz="2000" dirty="0"/>
          </a:p>
        </p:txBody>
      </p:sp>
      <p:cxnSp>
        <p:nvCxnSpPr>
          <p:cNvPr id="28" name="直線單箭頭接點 27"/>
          <p:cNvCxnSpPr>
            <a:cxnSpLocks noChangeAspect="1"/>
          </p:cNvCxnSpPr>
          <p:nvPr/>
        </p:nvCxnSpPr>
        <p:spPr>
          <a:xfrm>
            <a:off x="10727013" y="2645870"/>
            <a:ext cx="936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cxnSpLocks noChangeAspect="1"/>
          </p:cNvCxnSpPr>
          <p:nvPr/>
        </p:nvCxnSpPr>
        <p:spPr>
          <a:xfrm>
            <a:off x="11656373" y="2657371"/>
            <a:ext cx="0" cy="1296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>
            <a:spLocks noChangeAspect="1"/>
          </p:cNvSpPr>
          <p:nvPr/>
        </p:nvSpPr>
        <p:spPr>
          <a:xfrm>
            <a:off x="8209049" y="6227457"/>
            <a:ext cx="280749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TW" sz="2000" dirty="0" smtClean="0"/>
              <a:t>Frame buffer</a:t>
            </a:r>
            <a:endParaRPr lang="zh-TW" altLang="en-US" sz="2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The OpenGL</a:t>
            </a:r>
            <a:r>
              <a:rPr lang="en-US" altLang="zh-TW" b="1" dirty="0"/>
              <a:t> </a:t>
            </a:r>
            <a:r>
              <a:rPr lang="en-US" altLang="zh-TW" b="1" dirty="0" smtClean="0"/>
              <a:t>Pipeline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393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How to Use GLUT?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2800" dirty="0"/>
              <a:t>Put these 3 files in your project directory.</a:t>
            </a:r>
          </a:p>
          <a:p>
            <a:pPr lvl="1" eaLnBrk="1" hangingPunct="1"/>
            <a:r>
              <a:rPr kumimoji="0" lang="en-US" altLang="zh-TW" sz="2800" dirty="0" err="1" smtClean="0"/>
              <a:t>glut.h</a:t>
            </a:r>
            <a:r>
              <a:rPr kumimoji="0" lang="en-US" altLang="zh-TW" sz="2800" dirty="0" smtClean="0"/>
              <a:t>		(Include it!)</a:t>
            </a:r>
          </a:p>
          <a:p>
            <a:pPr lvl="1" eaLnBrk="1" hangingPunct="1"/>
            <a:r>
              <a:rPr kumimoji="0" lang="en-US" altLang="zh-TW" sz="2800" dirty="0" smtClean="0"/>
              <a:t>glut32.lib	(Link it!)</a:t>
            </a:r>
          </a:p>
          <a:p>
            <a:pPr lvl="1" eaLnBrk="1" hangingPunct="1"/>
            <a:r>
              <a:rPr kumimoji="0" lang="en-US" altLang="zh-TW" sz="2800" dirty="0" smtClean="0"/>
              <a:t>glut32.dll	(Execute with it!)</a:t>
            </a:r>
          </a:p>
        </p:txBody>
      </p:sp>
    </p:spTree>
    <p:extLst>
      <p:ext uri="{BB962C8B-B14F-4D97-AF65-F5344CB8AC3E}">
        <p14:creationId xmlns:p14="http://schemas.microsoft.com/office/powerpoint/2010/main" val="11643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</a:p>
        </p:txBody>
      </p:sp>
      <p:sp>
        <p:nvSpPr>
          <p:cNvPr id="4" name="矩形 3"/>
          <p:cNvSpPr/>
          <p:nvPr/>
        </p:nvSpPr>
        <p:spPr>
          <a:xfrm>
            <a:off x="490692" y="1502776"/>
            <a:ext cx="1027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main(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char**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</a:t>
            </a:r>
            <a:r>
              <a:rPr lang="en-US" altLang="zh-TW" sz="2400" dirty="0">
                <a:latin typeface="Comic Sans MS" panose="030F0702030302020204" pitchFamily="66" charset="0"/>
              </a:rPr>
              <a:t>(&amp;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glutInitDisplayMode</a:t>
            </a:r>
            <a:r>
              <a:rPr lang="en-US" altLang="zh-TW" sz="2400" dirty="0">
                <a:latin typeface="Comic Sans MS" panose="030F0702030302020204" pitchFamily="66" charset="0"/>
              </a:rPr>
              <a:t> (GLUT_DOUBLE | GLUT_RGB);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glutInitWindowSize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(700, 500); 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glutInitWindowPosition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(50, 50);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glutCreateWindow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(“Dance”);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init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glutDisplayFunc</a:t>
            </a:r>
            <a:r>
              <a:rPr lang="en-US" altLang="zh-TW" sz="2400" dirty="0">
                <a:latin typeface="Comic Sans MS" panose="030F0702030302020204" pitchFamily="66" charset="0"/>
              </a:rPr>
              <a:t>(display);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glutReshapeFunc</a:t>
            </a:r>
            <a:r>
              <a:rPr lang="en-US" altLang="zh-TW" sz="2400" dirty="0">
                <a:latin typeface="Comic Sans MS" panose="030F0702030302020204" pitchFamily="66" charset="0"/>
              </a:rPr>
              <a:t>(reshape);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glutKeyboardFunc</a:t>
            </a:r>
            <a:r>
              <a:rPr lang="en-US" altLang="zh-TW" sz="2400" dirty="0">
                <a:latin typeface="Comic Sans MS" panose="030F0702030302020204" pitchFamily="66" charset="0"/>
              </a:rPr>
              <a:t>(keyboard);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glutMainLoop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return 0;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</a:p>
        </p:txBody>
      </p:sp>
      <p:sp>
        <p:nvSpPr>
          <p:cNvPr id="4" name="矩形 3"/>
          <p:cNvSpPr/>
          <p:nvPr/>
        </p:nvSpPr>
        <p:spPr>
          <a:xfrm>
            <a:off x="490692" y="1502776"/>
            <a:ext cx="1027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main(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char**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glutInit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(&amp;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, 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glutInitDisplayMode</a:t>
            </a:r>
            <a:r>
              <a:rPr lang="en-US" altLang="zh-TW" sz="2400" dirty="0">
                <a:latin typeface="Comic Sans MS" panose="030F0702030302020204" pitchFamily="66" charset="0"/>
              </a:rPr>
              <a:t> (GLUT_DOUBLE | GLUT_RGB);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glutInitWindowSize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(700, 500); 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glutInitWindowPosition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(50, 50);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glutCreateWindow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(“Dance”);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init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glutDisplayFunc</a:t>
            </a:r>
            <a:r>
              <a:rPr lang="en-US" altLang="zh-TW" sz="2400" dirty="0">
                <a:latin typeface="Comic Sans MS" panose="030F0702030302020204" pitchFamily="66" charset="0"/>
              </a:rPr>
              <a:t>(display);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glutReshapeFunc</a:t>
            </a:r>
            <a:r>
              <a:rPr lang="en-US" altLang="zh-TW" sz="2400" dirty="0">
                <a:latin typeface="Comic Sans MS" panose="030F0702030302020204" pitchFamily="66" charset="0"/>
              </a:rPr>
              <a:t>(reshape);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glutKeyboardFunc</a:t>
            </a:r>
            <a:r>
              <a:rPr lang="en-US" altLang="zh-TW" sz="2400" dirty="0">
                <a:latin typeface="Comic Sans MS" panose="030F0702030302020204" pitchFamily="66" charset="0"/>
              </a:rPr>
              <a:t>(keyboard);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glutMainLoop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return 0;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42470" y="4503091"/>
            <a:ext cx="5009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FFC000"/>
                </a:solidFill>
              </a:rPr>
              <a:t>Initializing the GLUT library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FFC000"/>
                </a:solidFill>
              </a:rPr>
              <a:t>Should be called before any other GLUT </a:t>
            </a:r>
            <a:r>
              <a:rPr lang="en-US" altLang="zh-TW" sz="2400" dirty="0" smtClean="0">
                <a:solidFill>
                  <a:srgbClr val="FFC000"/>
                </a:solidFill>
              </a:rPr>
              <a:t>functions</a:t>
            </a:r>
            <a:endParaRPr lang="en-US" altLang="zh-TW" sz="2400" dirty="0">
              <a:solidFill>
                <a:srgbClr val="FFC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9491145" y="2441653"/>
            <a:ext cx="6610" cy="18000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811145" y="2441619"/>
            <a:ext cx="4680000" cy="0"/>
          </a:xfrm>
          <a:prstGeom prst="line">
            <a:avLst/>
          </a:prstGeom>
          <a:noFill/>
          <a:ln w="57150">
            <a:solidFill>
              <a:srgbClr val="FFC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3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</a:p>
        </p:txBody>
      </p:sp>
      <p:sp>
        <p:nvSpPr>
          <p:cNvPr id="4" name="矩形 3"/>
          <p:cNvSpPr/>
          <p:nvPr/>
        </p:nvSpPr>
        <p:spPr>
          <a:xfrm>
            <a:off x="490692" y="1502776"/>
            <a:ext cx="1027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main(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char**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</a:t>
            </a:r>
            <a:r>
              <a:rPr lang="en-US" altLang="zh-TW" sz="2400" dirty="0">
                <a:latin typeface="Comic Sans MS" panose="030F0702030302020204" pitchFamily="66" charset="0"/>
              </a:rPr>
              <a:t>(&amp;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glutInitDisplayMode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(GLUT_DOUBLE | GLUT_RGB);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glutInitWindowSize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(700, 500); 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glutInitWindowPosition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(50, 50);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glutCreateWindow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(“Dance”);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init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glutDisplayFunc</a:t>
            </a:r>
            <a:r>
              <a:rPr lang="en-US" altLang="zh-TW" sz="2400" dirty="0">
                <a:latin typeface="Comic Sans MS" panose="030F0702030302020204" pitchFamily="66" charset="0"/>
              </a:rPr>
              <a:t>(display);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glutReshapeFunc</a:t>
            </a:r>
            <a:r>
              <a:rPr lang="en-US" altLang="zh-TW" sz="2400" dirty="0">
                <a:latin typeface="Comic Sans MS" panose="030F0702030302020204" pitchFamily="66" charset="0"/>
              </a:rPr>
              <a:t>(reshape);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glutKeyboardFunc</a:t>
            </a:r>
            <a:r>
              <a:rPr lang="en-US" altLang="zh-TW" sz="2400" dirty="0">
                <a:latin typeface="Comic Sans MS" panose="030F0702030302020204" pitchFamily="66" charset="0"/>
              </a:rPr>
              <a:t>(keyboard);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glutMainLoop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return 0;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0676" y="4160169"/>
            <a:ext cx="5899364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zh-TW" sz="2400" b="1" dirty="0">
                <a:solidFill>
                  <a:srgbClr val="FFC000"/>
                </a:solidFill>
                <a:ea typeface="新細明體" panose="02020500000000000000" pitchFamily="18" charset="-120"/>
              </a:rPr>
              <a:t>Specify the display </a:t>
            </a:r>
            <a:r>
              <a:rPr lang="en-US" altLang="zh-TW" sz="2400" b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Mode</a:t>
            </a:r>
          </a:p>
          <a:p>
            <a:pPr>
              <a:spcAft>
                <a:spcPts val="600"/>
              </a:spcAft>
            </a:pPr>
            <a:r>
              <a:rPr lang="en-US" altLang="zh-TW" b="1" dirty="0">
                <a:solidFill>
                  <a:srgbClr val="FFC000"/>
                </a:solidFill>
                <a:ea typeface="新細明體" panose="02020500000000000000" pitchFamily="18" charset="-120"/>
              </a:rPr>
              <a:t>GLUT_RGB / GLUT_RGBA / GLUT_INDEX</a:t>
            </a:r>
          </a:p>
          <a:p>
            <a:pPr>
              <a:spcAft>
                <a:spcPts val="600"/>
              </a:spcAft>
            </a:pPr>
            <a:r>
              <a:rPr lang="en-US" altLang="zh-TW" b="1" dirty="0">
                <a:solidFill>
                  <a:srgbClr val="FFC000"/>
                </a:solidFill>
                <a:ea typeface="新細明體" panose="02020500000000000000" pitchFamily="18" charset="-120"/>
              </a:rPr>
              <a:t>GLUT_SINGLE / GLUT_DOUBLE</a:t>
            </a:r>
          </a:p>
          <a:p>
            <a:pPr>
              <a:spcAft>
                <a:spcPts val="600"/>
              </a:spcAft>
            </a:pPr>
            <a:r>
              <a:rPr lang="en-US" altLang="zh-TW" b="1" dirty="0">
                <a:solidFill>
                  <a:srgbClr val="FFC000"/>
                </a:solidFill>
                <a:ea typeface="新細明體" panose="02020500000000000000" pitchFamily="18" charset="-120"/>
              </a:rPr>
              <a:t>GLUT_DEPTH / GLUT_STENCIL / GLUT_ACCUM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7302320" y="3301458"/>
            <a:ext cx="315363" cy="7600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5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</a:p>
        </p:txBody>
      </p:sp>
      <p:sp>
        <p:nvSpPr>
          <p:cNvPr id="4" name="矩形 3"/>
          <p:cNvSpPr/>
          <p:nvPr/>
        </p:nvSpPr>
        <p:spPr>
          <a:xfrm>
            <a:off x="490692" y="1502776"/>
            <a:ext cx="1027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main(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char**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</a:t>
            </a:r>
            <a:r>
              <a:rPr lang="en-US" altLang="zh-TW" sz="2400" dirty="0">
                <a:latin typeface="Comic Sans MS" panose="030F0702030302020204" pitchFamily="66" charset="0"/>
              </a:rPr>
              <a:t>(&amp;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glutInitDisplayMode</a:t>
            </a:r>
            <a:r>
              <a:rPr lang="en-US" altLang="zh-TW" sz="2400" dirty="0">
                <a:latin typeface="Comic Sans MS" panose="030F0702030302020204" pitchFamily="66" charset="0"/>
              </a:rPr>
              <a:t> (GLUT_DOUBLE | GLUT_RGB);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glutInitWindowSize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(700, 500); </a:t>
            </a:r>
            <a:endParaRPr lang="en-US" altLang="zh-TW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glutInitWindowPosition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(50, 50);</a:t>
            </a:r>
            <a:endParaRPr lang="en-US" altLang="zh-TW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glutCreateWindow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(“Dance”);</a:t>
            </a:r>
            <a:endParaRPr lang="en-US" altLang="zh-TW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init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glutDisplayFunc</a:t>
            </a:r>
            <a:r>
              <a:rPr lang="en-US" altLang="zh-TW" sz="2400" dirty="0">
                <a:latin typeface="Comic Sans MS" panose="030F0702030302020204" pitchFamily="66" charset="0"/>
              </a:rPr>
              <a:t>(display);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glutReshapeFunc</a:t>
            </a:r>
            <a:r>
              <a:rPr lang="en-US" altLang="zh-TW" sz="2400" dirty="0">
                <a:latin typeface="Comic Sans MS" panose="030F0702030302020204" pitchFamily="66" charset="0"/>
              </a:rPr>
              <a:t>(reshape);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glutKeyboardFunc</a:t>
            </a:r>
            <a:r>
              <a:rPr lang="en-US" altLang="zh-TW" sz="2400" dirty="0">
                <a:latin typeface="Comic Sans MS" panose="030F0702030302020204" pitchFamily="66" charset="0"/>
              </a:rPr>
              <a:t>(keyboard);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glutMainLoop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return 0;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6137856" y="4066987"/>
            <a:ext cx="610674" cy="427740"/>
          </a:xfrm>
          <a:prstGeom prst="line">
            <a:avLst/>
          </a:prstGeom>
          <a:noFill/>
          <a:ln w="57150">
            <a:solidFill>
              <a:srgbClr val="FFC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48530" y="4494727"/>
            <a:ext cx="472976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400" b="1" dirty="0">
                <a:solidFill>
                  <a:srgbClr val="FFC000"/>
                </a:solidFill>
                <a:ea typeface="新細明體" panose="02020500000000000000" pitchFamily="18" charset="-120"/>
              </a:rPr>
              <a:t>Create a </a:t>
            </a:r>
            <a:r>
              <a:rPr lang="en-US" altLang="zh-TW" sz="2400" b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window Named “Dance” </a:t>
            </a:r>
            <a:endParaRPr lang="en-US" altLang="zh-TW" sz="2400" b="1" dirty="0">
              <a:solidFill>
                <a:srgbClr val="FFC000"/>
              </a:solidFill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400" b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with position (x, y)</a:t>
            </a:r>
          </a:p>
          <a:p>
            <a:pPr eaLnBrk="1" hangingPunct="1"/>
            <a:r>
              <a:rPr lang="en-US" altLang="zh-TW" sz="2400" b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with size (width, height)</a:t>
            </a:r>
            <a:endParaRPr lang="en-US" altLang="zh-TW" sz="2400" dirty="0">
              <a:solidFill>
                <a:srgbClr val="FFC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06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</a:p>
        </p:txBody>
      </p:sp>
      <p:sp>
        <p:nvSpPr>
          <p:cNvPr id="4" name="矩形 3"/>
          <p:cNvSpPr/>
          <p:nvPr/>
        </p:nvSpPr>
        <p:spPr>
          <a:xfrm>
            <a:off x="490692" y="1502776"/>
            <a:ext cx="1027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main(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char**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</a:t>
            </a:r>
            <a:r>
              <a:rPr lang="en-US" altLang="zh-TW" sz="2400" dirty="0">
                <a:latin typeface="Comic Sans MS" panose="030F0702030302020204" pitchFamily="66" charset="0"/>
              </a:rPr>
              <a:t>(&amp;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glutInitDisplayMode</a:t>
            </a:r>
            <a:r>
              <a:rPr lang="en-US" altLang="zh-TW" sz="2400" dirty="0">
                <a:latin typeface="Comic Sans MS" panose="030F0702030302020204" pitchFamily="66" charset="0"/>
              </a:rPr>
              <a:t> (GLUT_DOUBLE | GLUT_RGB);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glutInitWindowSize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(700, 500); 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glutInitWindowPosition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(50, 50);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glutCreateWindow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(“Dance”);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init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glutDisplayFunc</a:t>
            </a:r>
            <a:r>
              <a:rPr lang="en-US" altLang="zh-TW" sz="2400" dirty="0">
                <a:latin typeface="Comic Sans MS" panose="030F0702030302020204" pitchFamily="66" charset="0"/>
              </a:rPr>
              <a:t>(display);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glutReshapeFunc</a:t>
            </a:r>
            <a:r>
              <a:rPr lang="en-US" altLang="zh-TW" sz="2400" dirty="0">
                <a:latin typeface="Comic Sans MS" panose="030F0702030302020204" pitchFamily="66" charset="0"/>
              </a:rPr>
              <a:t>(reshape);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glutKeyboardFunc</a:t>
            </a:r>
            <a:r>
              <a:rPr lang="en-US" altLang="zh-TW" sz="2400" dirty="0">
                <a:latin typeface="Comic Sans MS" panose="030F0702030302020204" pitchFamily="66" charset="0"/>
              </a:rPr>
              <a:t>(keyboard);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glutMainLoop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return 0;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5611969" y="4373451"/>
            <a:ext cx="762000" cy="0"/>
          </a:xfrm>
          <a:prstGeom prst="line">
            <a:avLst/>
          </a:prstGeom>
          <a:noFill/>
          <a:ln w="57150">
            <a:solidFill>
              <a:srgbClr val="FFC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50169" y="4086269"/>
            <a:ext cx="4817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400" b="1" dirty="0">
                <a:solidFill>
                  <a:srgbClr val="FFC000"/>
                </a:solidFill>
                <a:ea typeface="新細明體" panose="02020500000000000000" pitchFamily="18" charset="-120"/>
              </a:rPr>
              <a:t>Your OpenGL </a:t>
            </a:r>
            <a:r>
              <a:rPr lang="en-US" altLang="zh-TW" sz="2400" b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initialization code </a:t>
            </a:r>
            <a:r>
              <a:rPr lang="en-US" altLang="zh-TW" sz="2400" b="1" dirty="0">
                <a:solidFill>
                  <a:srgbClr val="FFC000"/>
                </a:solidFill>
                <a:ea typeface="新細明體" panose="02020500000000000000" pitchFamily="18" charset="-120"/>
              </a:rPr>
              <a:t>(Optional)</a:t>
            </a:r>
            <a:r>
              <a:rPr lang="en-US" altLang="zh-TW" sz="2400" dirty="0">
                <a:solidFill>
                  <a:srgbClr val="FFC000"/>
                </a:solidFill>
                <a:ea typeface="新細明體" panose="02020500000000000000" pitchFamily="18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</a:p>
        </p:txBody>
      </p:sp>
      <p:sp>
        <p:nvSpPr>
          <p:cNvPr id="4" name="矩形 3"/>
          <p:cNvSpPr/>
          <p:nvPr/>
        </p:nvSpPr>
        <p:spPr>
          <a:xfrm>
            <a:off x="490692" y="1502776"/>
            <a:ext cx="1027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main(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char**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</a:t>
            </a:r>
            <a:r>
              <a:rPr lang="en-US" altLang="zh-TW" sz="2400" dirty="0">
                <a:latin typeface="Comic Sans MS" panose="030F0702030302020204" pitchFamily="66" charset="0"/>
              </a:rPr>
              <a:t>(&amp;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glutInitDisplayMode</a:t>
            </a:r>
            <a:r>
              <a:rPr lang="en-US" altLang="zh-TW" sz="2400" dirty="0">
                <a:latin typeface="Comic Sans MS" panose="030F0702030302020204" pitchFamily="66" charset="0"/>
              </a:rPr>
              <a:t> (GLUT_DOUBLE | GLUT_RGB);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glutInitWindowSize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(700, 500); 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glutInitWindowPosition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(50, 50);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glutCreateWindow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(“Dance”);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init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glutDisplayFunc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(display); </a:t>
            </a:r>
          </a:p>
          <a:p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glutReshapeFunc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(reshape);</a:t>
            </a:r>
          </a:p>
          <a:p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glutKeyboardFunc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(keyboard);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glutMainLoop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return 0;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5882103" y="4972318"/>
            <a:ext cx="762000" cy="0"/>
          </a:xfrm>
          <a:prstGeom prst="line">
            <a:avLst/>
          </a:prstGeom>
          <a:noFill/>
          <a:ln w="57150">
            <a:solidFill>
              <a:srgbClr val="FFC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765585" y="4702848"/>
            <a:ext cx="51668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400" b="1" dirty="0">
                <a:solidFill>
                  <a:srgbClr val="FFC000"/>
                </a:solidFill>
                <a:ea typeface="新細明體" panose="02020500000000000000" pitchFamily="18" charset="-120"/>
              </a:rPr>
              <a:t>Register your call back </a:t>
            </a:r>
            <a:r>
              <a:rPr lang="en-US" altLang="zh-TW" sz="2400" b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functions</a:t>
            </a:r>
            <a:endParaRPr lang="en-US" altLang="zh-TW" sz="2400" b="1" dirty="0">
              <a:solidFill>
                <a:srgbClr val="FFC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7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</a:p>
        </p:txBody>
      </p:sp>
      <p:sp>
        <p:nvSpPr>
          <p:cNvPr id="4" name="矩形 3"/>
          <p:cNvSpPr/>
          <p:nvPr/>
        </p:nvSpPr>
        <p:spPr>
          <a:xfrm>
            <a:off x="490692" y="1502776"/>
            <a:ext cx="1027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main(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char**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</a:t>
            </a:r>
            <a:r>
              <a:rPr lang="en-US" altLang="zh-TW" sz="2400" dirty="0">
                <a:latin typeface="Comic Sans MS" panose="030F0702030302020204" pitchFamily="66" charset="0"/>
              </a:rPr>
              <a:t>(&amp;</a:t>
            </a:r>
            <a:r>
              <a:rPr lang="en-US" altLang="zh-TW" sz="2400" dirty="0" err="1">
                <a:latin typeface="Comic Sans MS" panose="030F0702030302020204" pitchFamily="66" charset="0"/>
              </a:rPr>
              <a:t>argc</a:t>
            </a:r>
            <a:r>
              <a:rPr lang="en-US" altLang="zh-TW" sz="2400" dirty="0">
                <a:latin typeface="Comic Sans MS" panose="030F0702030302020204" pitchFamily="66" charset="0"/>
              </a:rPr>
              <a:t>, </a:t>
            </a:r>
            <a:r>
              <a:rPr lang="en-US" altLang="zh-TW" sz="2400" dirty="0" err="1">
                <a:latin typeface="Comic Sans MS" panose="030F0702030302020204" pitchFamily="66" charset="0"/>
              </a:rPr>
              <a:t>argv</a:t>
            </a:r>
            <a:r>
              <a:rPr lang="en-US" altLang="zh-TW" sz="2400" dirty="0">
                <a:latin typeface="Comic Sans MS" panose="030F0702030302020204" pitchFamily="66" charset="0"/>
              </a:rPr>
              <a:t>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glutInitDisplayMode</a:t>
            </a:r>
            <a:r>
              <a:rPr lang="en-US" altLang="zh-TW" sz="2400" dirty="0">
                <a:latin typeface="Comic Sans MS" panose="030F0702030302020204" pitchFamily="66" charset="0"/>
              </a:rPr>
              <a:t> (GLUT_DOUBLE | GLUT_RGB);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glutInitWindowSize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(700, 500); 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glutInitWindowPosition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(50, 50);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glutCreateWindow</a:t>
            </a:r>
            <a:r>
              <a:rPr lang="en-US" altLang="zh-TW" sz="2400" dirty="0"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(“Dance”);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init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glutDisplayFunc</a:t>
            </a:r>
            <a:r>
              <a:rPr lang="en-US" altLang="zh-TW" sz="2400" dirty="0">
                <a:latin typeface="Comic Sans MS" panose="030F0702030302020204" pitchFamily="66" charset="0"/>
              </a:rPr>
              <a:t>(display); 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glutReshapeFunc</a:t>
            </a:r>
            <a:r>
              <a:rPr lang="en-US" altLang="zh-TW" sz="2400" dirty="0">
                <a:latin typeface="Comic Sans MS" panose="030F0702030302020204" pitchFamily="66" charset="0"/>
              </a:rPr>
              <a:t>(reshape);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latin typeface="Comic Sans MS" panose="030F0702030302020204" pitchFamily="66" charset="0"/>
              </a:rPr>
              <a:t>glutKeyboardFunc</a:t>
            </a:r>
            <a:r>
              <a:rPr lang="en-US" altLang="zh-TW" sz="2400" dirty="0">
                <a:latin typeface="Comic Sans MS" panose="030F0702030302020204" pitchFamily="66" charset="0"/>
              </a:rPr>
              <a:t>(keyboard);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glutMainLoop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return 0;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07903" y="5387506"/>
            <a:ext cx="44818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400" b="1" dirty="0">
                <a:solidFill>
                  <a:srgbClr val="FFC000"/>
                </a:solidFill>
                <a:ea typeface="新細明體" panose="02020500000000000000" pitchFamily="18" charset="-120"/>
              </a:rPr>
              <a:t>The program goes into an infinite </a:t>
            </a:r>
            <a:r>
              <a:rPr lang="en-US" altLang="zh-TW" sz="2400" b="1" dirty="0" smtClean="0">
                <a:solidFill>
                  <a:srgbClr val="FFC000"/>
                </a:solidFill>
                <a:ea typeface="新細明體" panose="02020500000000000000" pitchFamily="18" charset="-120"/>
              </a:rPr>
              <a:t>loop </a:t>
            </a:r>
            <a:r>
              <a:rPr lang="en-US" altLang="zh-TW" sz="2400" b="1" dirty="0">
                <a:solidFill>
                  <a:srgbClr val="FFC000"/>
                </a:solidFill>
                <a:ea typeface="新細明體" panose="02020500000000000000" pitchFamily="18" charset="-120"/>
              </a:rPr>
              <a:t>waiting for events 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055844" y="5803004"/>
            <a:ext cx="1295400" cy="0"/>
          </a:xfrm>
          <a:prstGeom prst="line">
            <a:avLst/>
          </a:prstGeom>
          <a:noFill/>
          <a:ln w="57150">
            <a:solidFill>
              <a:srgbClr val="FFC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3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GLUT Callback Functions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270" y="1547799"/>
            <a:ext cx="9442361" cy="4457995"/>
          </a:xfrm>
        </p:spPr>
        <p:txBody>
          <a:bodyPr>
            <a:normAutofit/>
          </a:bodyPr>
          <a:lstStyle/>
          <a:p>
            <a:pPr marL="692150" lvl="1" indent="-347663">
              <a:lnSpc>
                <a:spcPct val="80000"/>
              </a:lnSpc>
              <a:buNone/>
            </a:pPr>
            <a:endParaRPr lang="en-US" altLang="zh-TW" sz="2800" dirty="0">
              <a:solidFill>
                <a:schemeClr val="tx1">
                  <a:lumMod val="95000"/>
                </a:schemeClr>
              </a:solidFill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800" b="1" dirty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Callback function</a:t>
            </a:r>
            <a:r>
              <a:rPr lang="en-US" altLang="zh-TW" sz="2800" dirty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 : Routine to call when an </a:t>
            </a:r>
            <a:r>
              <a:rPr lang="en-US" altLang="zh-TW" sz="2800" dirty="0">
                <a:solidFill>
                  <a:srgbClr val="FFC000"/>
                </a:solidFill>
                <a:ea typeface="新細明體" panose="02020500000000000000" pitchFamily="18" charset="-120"/>
              </a:rPr>
              <a:t>event</a:t>
            </a:r>
            <a:r>
              <a:rPr lang="en-US" altLang="zh-TW" sz="2800" dirty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 happens</a:t>
            </a:r>
          </a:p>
          <a:p>
            <a:pPr marL="692150" lvl="1" indent="-347663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Window resize or redraw</a:t>
            </a:r>
          </a:p>
          <a:p>
            <a:pPr marL="692150" lvl="1" indent="-347663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User </a:t>
            </a: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input</a:t>
            </a:r>
          </a:p>
          <a:p>
            <a:pPr marL="650487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 smtClean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- (mouse</a:t>
            </a:r>
            <a:r>
              <a:rPr lang="en-US" altLang="zh-TW" sz="2600" dirty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, keyboard)</a:t>
            </a:r>
          </a:p>
          <a:p>
            <a:pPr marL="692150" lvl="1" indent="-347663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Animation</a:t>
            </a:r>
          </a:p>
          <a:p>
            <a:pPr marL="650487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600" dirty="0" smtClean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- (render </a:t>
            </a:r>
            <a:r>
              <a:rPr lang="en-US" altLang="zh-TW" sz="2600" dirty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many frames</a:t>
            </a:r>
            <a:r>
              <a:rPr lang="en-US" altLang="zh-TW" sz="2600" dirty="0" smtClean="0">
                <a:solidFill>
                  <a:schemeClr val="tx1">
                    <a:lumMod val="95000"/>
                  </a:schemeClr>
                </a:solidFill>
                <a:ea typeface="新細明體" panose="02020500000000000000" pitchFamily="18" charset="-120"/>
              </a:rPr>
              <a:t>)</a:t>
            </a:r>
            <a:endParaRPr lang="en-US" altLang="zh-TW" sz="2600" dirty="0">
              <a:solidFill>
                <a:schemeClr val="tx1">
                  <a:lumMod val="95000"/>
                </a:schemeClr>
              </a:solidFill>
              <a:ea typeface="新細明體" panose="02020500000000000000" pitchFamily="18" charset="-12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54274" y="3422558"/>
            <a:ext cx="2362200" cy="457200"/>
            <a:chOff x="384" y="1872"/>
            <a:chExt cx="2352" cy="19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624" y="1872"/>
              <a:ext cx="192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864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56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248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40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63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824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6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208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400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38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38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2496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2496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103706" y="2826053"/>
            <a:ext cx="166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000" dirty="0">
                <a:solidFill>
                  <a:srgbClr val="FFC0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Event queue 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9145074" y="2736758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0424599" y="2389096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400">
                <a:latin typeface="Tahoma" panose="020B0604030504040204" pitchFamily="34" charset="0"/>
                <a:ea typeface="新細明體" panose="02020500000000000000" pitchFamily="18" charset="-120"/>
              </a:rPr>
              <a:t>Keyboard</a:t>
            </a: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9145074" y="357495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0424600" y="3303496"/>
            <a:ext cx="105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400">
                <a:latin typeface="Tahoma" panose="020B0604030504040204" pitchFamily="34" charset="0"/>
                <a:ea typeface="新細明體" panose="02020500000000000000" pitchFamily="18" charset="-120"/>
              </a:rPr>
              <a:t>Mouse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 flipV="1">
            <a:off x="9145074" y="3803558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0424599" y="4065496"/>
            <a:ext cx="135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400">
                <a:latin typeface="Tahoma" panose="020B0604030504040204" pitchFamily="34" charset="0"/>
                <a:ea typeface="新細明體" panose="02020500000000000000" pitchFamily="18" charset="-120"/>
              </a:rPr>
              <a:t>Window 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0669075" y="2736758"/>
            <a:ext cx="52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400">
                <a:latin typeface="Tahoma" panose="020B0604030504040204" pitchFamily="34" charset="0"/>
                <a:ea typeface="新細明體" panose="02020500000000000000" pitchFamily="18" charset="-120"/>
              </a:rPr>
              <a:t>….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106474" y="4946559"/>
            <a:ext cx="17986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Mouse_callback() </a:t>
            </a:r>
          </a:p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{</a:t>
            </a:r>
          </a:p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….</a:t>
            </a:r>
          </a:p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{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117838" y="4943384"/>
            <a:ext cx="20208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Keypress_callback() </a:t>
            </a:r>
          </a:p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{</a:t>
            </a:r>
          </a:p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….</a:t>
            </a:r>
          </a:p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{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9297474" y="5022759"/>
            <a:ext cx="1905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window_callback() </a:t>
            </a:r>
          </a:p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{</a:t>
            </a:r>
          </a:p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….</a:t>
            </a:r>
          </a:p>
          <a:p>
            <a:pPr eaLnBrk="1" hangingPunct="1"/>
            <a:r>
              <a:rPr lang="en-US" altLang="zh-TW" sz="1600">
                <a:latin typeface="Tahoma" panose="020B0604030504040204" pitchFamily="34" charset="0"/>
                <a:ea typeface="新細明體" panose="02020500000000000000" pitchFamily="18" charset="-120"/>
              </a:rPr>
              <a:t>{</a:t>
            </a: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554399" y="3879759"/>
            <a:ext cx="419100" cy="785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6411399" y="3879758"/>
            <a:ext cx="933450" cy="704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8268774" y="3879759"/>
            <a:ext cx="102870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030274" y="4870358"/>
            <a:ext cx="1828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163874" y="4870358"/>
            <a:ext cx="1828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297474" y="4870358"/>
            <a:ext cx="1828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801675" y="3346358"/>
            <a:ext cx="170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TW" sz="2400" dirty="0" err="1">
                <a:solidFill>
                  <a:srgbClr val="FFFF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MainLoop</a:t>
            </a:r>
            <a:r>
              <a:rPr lang="en-US" altLang="zh-TW" sz="2400" dirty="0">
                <a:solidFill>
                  <a:srgbClr val="FFFF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()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801925" y="3427322"/>
            <a:ext cx="233363" cy="452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021000" y="3427322"/>
            <a:ext cx="233363" cy="452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7454387" y="3427322"/>
            <a:ext cx="233362" cy="452437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7244837" y="3427322"/>
            <a:ext cx="233362" cy="4524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7687750" y="3427322"/>
            <a:ext cx="233363" cy="452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7911587" y="3427322"/>
            <a:ext cx="233362" cy="452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8140187" y="3427322"/>
            <a:ext cx="233362" cy="452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8359262" y="3427322"/>
            <a:ext cx="233362" cy="452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8583100" y="3427322"/>
            <a:ext cx="233363" cy="452437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50"/>
          <p:cNvSpPr>
            <a:spLocks noChangeArrowheads="1"/>
          </p:cNvSpPr>
          <p:nvPr/>
        </p:nvSpPr>
        <p:spPr bwMode="auto">
          <a:xfrm>
            <a:off x="9302238" y="4660809"/>
            <a:ext cx="1824037" cy="21431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51"/>
          <p:cNvSpPr>
            <a:spLocks noChangeArrowheads="1"/>
          </p:cNvSpPr>
          <p:nvPr/>
        </p:nvSpPr>
        <p:spPr bwMode="auto">
          <a:xfrm>
            <a:off x="7168638" y="4660809"/>
            <a:ext cx="1824037" cy="2143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52"/>
          <p:cNvSpPr>
            <a:spLocks noChangeArrowheads="1"/>
          </p:cNvSpPr>
          <p:nvPr/>
        </p:nvSpPr>
        <p:spPr bwMode="auto">
          <a:xfrm>
            <a:off x="5035038" y="4660809"/>
            <a:ext cx="1824037" cy="21431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 flipH="1">
            <a:off x="8125900" y="3936908"/>
            <a:ext cx="542925" cy="704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7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Events in OpenGL</a:t>
            </a:r>
          </a:p>
        </p:txBody>
      </p:sp>
      <p:graphicFrame>
        <p:nvGraphicFramePr>
          <p:cNvPr id="46191" name="Group 1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1012167"/>
              </p:ext>
            </p:extLst>
          </p:nvPr>
        </p:nvGraphicFramePr>
        <p:xfrm>
          <a:off x="2438400" y="1601789"/>
          <a:ext cx="7239000" cy="5066665"/>
        </p:xfrm>
        <a:graphic>
          <a:graphicData uri="http://schemas.openxmlformats.org/drawingml/2006/table">
            <a:tbl>
              <a:tblPr/>
              <a:tblGrid>
                <a:gridCol w="1243013"/>
                <a:gridCol w="2794000"/>
                <a:gridCol w="3201987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Event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OpenGL Callback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Keypress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KeyDown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KeyUp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urier New" panose="02070309020205020404" pitchFamily="49" charset="0"/>
                          <a:ea typeface="新細明體" panose="02020500000000000000" pitchFamily="18" charset="-120"/>
                        </a:rPr>
                        <a:t>glutKeyboardFunc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urier New" panose="02070309020205020404" pitchFamily="49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Mouse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leftButtonDown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leftButtonUp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新細明體" panose="02020500000000000000" pitchFamily="18" charset="-120"/>
                        </a:rPr>
                        <a:t>glutMouseFunc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Motion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With mouse press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Without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新細明體" panose="02020500000000000000" pitchFamily="18" charset="-120"/>
                        </a:rPr>
                        <a:t>glutMotionFunc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新細明體" panose="02020500000000000000" pitchFamily="18" charset="-120"/>
                        </a:rPr>
                        <a:t>glutPassiveMotionFunc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Window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Moving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Resizing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urier New" panose="02070309020205020404" pitchFamily="49" charset="0"/>
                          <a:ea typeface="新細明體" panose="02020500000000000000" pitchFamily="18" charset="-120"/>
                        </a:rPr>
                        <a:t>glutReshapeFunc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urier New" panose="02070309020205020404" pitchFamily="49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Idle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Timer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新細明體" panose="02020500000000000000" pitchFamily="18" charset="-120"/>
                        </a:rPr>
                        <a:t>glutIdleFunc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urier New" panose="02070309020205020404" pitchFamily="49" charset="0"/>
                          <a:ea typeface="新細明體" panose="02020500000000000000" pitchFamily="18" charset="-120"/>
                        </a:rPr>
                        <a:t>glutTimerFunc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urier New" panose="02070309020205020404" pitchFamily="49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Software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to draw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ourier New" panose="02070309020205020404" pitchFamily="49" charset="0"/>
                          <a:ea typeface="新細明體" panose="02020500000000000000" pitchFamily="18" charset="-120"/>
                        </a:rPr>
                        <a:t>glutDisplayFunc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ourier New" panose="02070309020205020404" pitchFamily="49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7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The Buffers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38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GLUT Functions</a:t>
            </a:r>
            <a:endParaRPr lang="en-US" altLang="zh-TW" sz="24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28" y="1732450"/>
            <a:ext cx="10857495" cy="4810018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zh-TW" sz="2800" dirty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glutDisplayFunc</a:t>
            </a:r>
            <a:r>
              <a:rPr lang="en-US" altLang="zh-TW" sz="2800" dirty="0"/>
              <a:t>(void (*</a:t>
            </a:r>
            <a:r>
              <a:rPr lang="en-US" altLang="zh-TW" sz="2800" dirty="0" err="1"/>
              <a:t>func</a:t>
            </a:r>
            <a:r>
              <a:rPr lang="en-US" altLang="zh-TW" sz="2800" dirty="0"/>
              <a:t>)(void));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/>
              <a:t>Called whenever the contents of the windows need to be redrawn.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/>
              <a:t>Put whatever you wish to draw on screen here.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/>
              <a:t>Use </a:t>
            </a:r>
            <a:r>
              <a:rPr lang="en-US" altLang="zh-TW" sz="2800" dirty="0" err="1">
                <a:solidFill>
                  <a:srgbClr val="00B0F0"/>
                </a:solidFill>
              </a:rPr>
              <a:t>glutPostRedisplay</a:t>
            </a:r>
            <a:r>
              <a:rPr lang="en-US" altLang="zh-TW" sz="2800" dirty="0">
                <a:solidFill>
                  <a:srgbClr val="00B0F0"/>
                </a:solidFill>
              </a:rPr>
              <a:t>()</a:t>
            </a:r>
            <a:r>
              <a:rPr lang="en-US" altLang="zh-TW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/>
              <a:t>to manually ask GLUT</a:t>
            </a:r>
            <a:br>
              <a:rPr lang="en-US" altLang="zh-TW" sz="2800" dirty="0"/>
            </a:br>
            <a:r>
              <a:rPr lang="en-US" altLang="zh-TW" sz="2800" dirty="0"/>
              <a:t>to recall this display </a:t>
            </a:r>
            <a:r>
              <a:rPr lang="en-US" altLang="zh-TW" sz="2800" dirty="0" smtClean="0"/>
              <a:t>function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TW" sz="2800" dirty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glutReshapeFunc</a:t>
            </a:r>
            <a:r>
              <a:rPr lang="en-US" altLang="zh-TW" sz="2800" dirty="0"/>
              <a:t>(void (*</a:t>
            </a:r>
            <a:r>
              <a:rPr lang="en-US" altLang="zh-TW" sz="2800" dirty="0" err="1"/>
              <a:t>func</a:t>
            </a:r>
            <a:r>
              <a:rPr lang="en-US" altLang="zh-TW" sz="2800" dirty="0"/>
              <a:t>)(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width, 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height)); 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/>
              <a:t>Called whenever the window is resized or moved.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/>
              <a:t>You should always call </a:t>
            </a:r>
            <a:r>
              <a:rPr lang="en-US" altLang="zh-TW" sz="2800" dirty="0" err="1">
                <a:solidFill>
                  <a:srgbClr val="FFC000"/>
                </a:solidFill>
              </a:rPr>
              <a:t>glViewport</a:t>
            </a:r>
            <a:r>
              <a:rPr lang="en-US" altLang="zh-TW" sz="2800" dirty="0" smtClean="0">
                <a:solidFill>
                  <a:srgbClr val="FFC000"/>
                </a:solidFill>
              </a:rPr>
              <a:t>() </a:t>
            </a:r>
            <a:r>
              <a:rPr lang="en-US" altLang="zh-TW" sz="2800" dirty="0" smtClean="0"/>
              <a:t>to </a:t>
            </a:r>
            <a:r>
              <a:rPr lang="en-US" altLang="zh-TW" sz="2800" dirty="0"/>
              <a:t>resize your viewport</a:t>
            </a:r>
            <a:r>
              <a:rPr lang="en-US" altLang="zh-TW" sz="2800" dirty="0" smtClean="0"/>
              <a:t>.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6843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GLUT Functions</a:t>
            </a:r>
            <a:endParaRPr lang="en-US" altLang="zh-TW" sz="24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919" y="1758208"/>
            <a:ext cx="11199514" cy="48100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TW" sz="2800" dirty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glutTimerFunc</a:t>
            </a:r>
            <a:r>
              <a:rPr lang="en-US" altLang="zh-TW" sz="2800" dirty="0"/>
              <a:t>(unsigned 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</a:t>
            </a:r>
            <a:r>
              <a:rPr lang="en-US" altLang="zh-TW" sz="2800" dirty="0" err="1"/>
              <a:t>msecs</a:t>
            </a:r>
            <a:r>
              <a:rPr lang="en-US" altLang="zh-TW" sz="2800" dirty="0"/>
              <a:t>, void (*</a:t>
            </a:r>
            <a:r>
              <a:rPr lang="en-US" altLang="zh-TW" sz="2800" dirty="0" err="1"/>
              <a:t>func</a:t>
            </a:r>
            <a:r>
              <a:rPr lang="en-US" altLang="zh-TW" sz="2800" dirty="0"/>
              <a:t>)(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value), value);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/>
              <a:t>Register the timer callback </a:t>
            </a:r>
            <a:r>
              <a:rPr lang="en-US" altLang="zh-TW" sz="2800" dirty="0" err="1">
                <a:solidFill>
                  <a:srgbClr val="00B0F0"/>
                </a:solidFill>
              </a:rPr>
              <a:t>func</a:t>
            </a:r>
            <a:r>
              <a:rPr lang="en-US" altLang="zh-TW" sz="2800" dirty="0"/>
              <a:t> to be triggered in at least </a:t>
            </a:r>
            <a:r>
              <a:rPr lang="en-US" altLang="zh-TW" sz="2800" dirty="0" err="1">
                <a:solidFill>
                  <a:srgbClr val="00B0F0"/>
                </a:solidFill>
              </a:rPr>
              <a:t>msecs</a:t>
            </a:r>
            <a:r>
              <a:rPr lang="en-US" altLang="zh-TW" sz="2800" dirty="0"/>
              <a:t> milliseconds..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00B0F0"/>
                </a:solidFill>
              </a:rPr>
              <a:t>value</a:t>
            </a:r>
            <a:r>
              <a:rPr lang="en-US" altLang="zh-TW" sz="2800" dirty="0"/>
              <a:t> parameter to the timer callback will be the value of the </a:t>
            </a:r>
            <a:r>
              <a:rPr lang="en-US" altLang="zh-TW" sz="2800" dirty="0">
                <a:solidFill>
                  <a:srgbClr val="00B0F0"/>
                </a:solidFill>
              </a:rPr>
              <a:t>value</a:t>
            </a:r>
            <a:r>
              <a:rPr lang="en-US" altLang="zh-TW" sz="2800" dirty="0"/>
              <a:t> parameter to </a:t>
            </a:r>
            <a:r>
              <a:rPr lang="en-US" altLang="zh-TW" sz="2800" dirty="0" err="1" smtClean="0"/>
              <a:t>glutTimerFunc</a:t>
            </a:r>
            <a:r>
              <a:rPr lang="en-US" altLang="zh-TW" sz="2800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en-US" altLang="zh-TW" sz="2800" dirty="0"/>
              <a:t>void </a:t>
            </a:r>
            <a:r>
              <a:rPr lang="en-US" altLang="zh-TW" sz="2800" dirty="0" err="1">
                <a:solidFill>
                  <a:srgbClr val="FFC000"/>
                </a:solidFill>
              </a:rPr>
              <a:t>glutKeyboardFunc</a:t>
            </a:r>
            <a:r>
              <a:rPr lang="en-US" altLang="zh-TW" sz="2800" dirty="0"/>
              <a:t>(void (*</a:t>
            </a:r>
            <a:r>
              <a:rPr lang="en-US" altLang="zh-TW" sz="2800" dirty="0" err="1"/>
              <a:t>func</a:t>
            </a:r>
            <a:r>
              <a:rPr lang="en-US" altLang="zh-TW" sz="2800" dirty="0"/>
              <a:t>)(unsigned char key, 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x, 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y));</a:t>
            </a:r>
          </a:p>
          <a:p>
            <a:pPr lvl="1">
              <a:spcBef>
                <a:spcPts val="0"/>
              </a:spcBef>
            </a:pPr>
            <a:r>
              <a:rPr lang="en-US" altLang="zh-TW" sz="2800" dirty="0"/>
              <a:t>Sets the keyboard callback for the current </a:t>
            </a:r>
            <a:r>
              <a:rPr lang="en-US" altLang="zh-TW" sz="2800" dirty="0" smtClean="0"/>
              <a:t>window.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7381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</a:p>
        </p:txBody>
      </p:sp>
      <p:sp>
        <p:nvSpPr>
          <p:cNvPr id="4" name="矩形 3"/>
          <p:cNvSpPr/>
          <p:nvPr/>
        </p:nvSpPr>
        <p:spPr>
          <a:xfrm>
            <a:off x="490692" y="1502776"/>
            <a:ext cx="102786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Comic Sans MS" panose="030F0702030302020204" pitchFamily="66" charset="0"/>
              </a:rPr>
              <a:t>void keyboard (unsigned char key, 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x, 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y)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switch (key)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{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//Many </a:t>
            </a:r>
            <a:r>
              <a:rPr lang="en-US" altLang="zh-TW" sz="2400" dirty="0">
                <a:latin typeface="Comic Sans MS" panose="030F0702030302020204" pitchFamily="66" charset="0"/>
              </a:rPr>
              <a:t>control cases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...</a:t>
            </a:r>
          </a:p>
          <a:p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// Start the animation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case '=':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	</a:t>
            </a:r>
            <a:r>
              <a:rPr lang="en-US" altLang="zh-TW" sz="2400" dirty="0" err="1">
                <a:latin typeface="Comic Sans MS" panose="030F0702030302020204" pitchFamily="66" charset="0"/>
              </a:rPr>
              <a:t>music.Play</a:t>
            </a:r>
            <a:r>
              <a:rPr lang="en-US" altLang="zh-TW" sz="2400" dirty="0"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glutTimerFunc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(_START_DELAY_, 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OnTimer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, 1);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	break;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}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glutPostRedisplay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();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a typeface="新細明體" panose="02020500000000000000" pitchFamily="18" charset="-120"/>
              </a:rPr>
              <a:t>Sample Program </a:t>
            </a:r>
          </a:p>
        </p:txBody>
      </p:sp>
      <p:sp>
        <p:nvSpPr>
          <p:cNvPr id="4" name="矩形 3"/>
          <p:cNvSpPr/>
          <p:nvPr/>
        </p:nvSpPr>
        <p:spPr>
          <a:xfrm>
            <a:off x="913795" y="1580050"/>
            <a:ext cx="102786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Comic Sans MS" panose="030F0702030302020204" pitchFamily="66" charset="0"/>
              </a:rPr>
              <a:t>void </a:t>
            </a:r>
            <a:r>
              <a:rPr lang="en-US" altLang="zh-TW" sz="2400" dirty="0" err="1">
                <a:latin typeface="Comic Sans MS" panose="030F0702030302020204" pitchFamily="66" charset="0"/>
              </a:rPr>
              <a:t>OnTimer</a:t>
            </a:r>
            <a:r>
              <a:rPr lang="en-US" altLang="zh-TW" sz="2400" dirty="0">
                <a:latin typeface="Comic Sans MS" panose="030F0702030302020204" pitchFamily="66" charset="0"/>
              </a:rPr>
              <a:t>(</a:t>
            </a:r>
            <a:r>
              <a:rPr lang="en-US" altLang="zh-TW" sz="2400" dirty="0" err="1">
                <a:latin typeface="Comic Sans MS" panose="030F0702030302020204" pitchFamily="66" charset="0"/>
              </a:rPr>
              <a:t>int</a:t>
            </a:r>
            <a:r>
              <a:rPr lang="en-US" altLang="zh-TW" sz="2400" dirty="0">
                <a:latin typeface="Comic Sans MS" panose="030F0702030302020204" pitchFamily="66" charset="0"/>
              </a:rPr>
              <a:t> value)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{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if(</a:t>
            </a:r>
            <a:r>
              <a:rPr lang="en-US" altLang="zh-TW" sz="2400" dirty="0" err="1">
                <a:latin typeface="Comic Sans MS" panose="030F0702030302020204" pitchFamily="66" charset="0"/>
              </a:rPr>
              <a:t>animation.frameIndex</a:t>
            </a:r>
            <a:r>
              <a:rPr lang="en-US" altLang="zh-TW" sz="2400" dirty="0">
                <a:latin typeface="Comic Sans MS" panose="030F0702030302020204" pitchFamily="66" charset="0"/>
              </a:rPr>
              <a:t> &lt; script[0]-&gt;</a:t>
            </a:r>
            <a:r>
              <a:rPr lang="en-US" altLang="zh-TW" sz="2400" dirty="0" err="1">
                <a:latin typeface="Comic Sans MS" panose="030F0702030302020204" pitchFamily="66" charset="0"/>
              </a:rPr>
              <a:t>frameNumber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()) {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// invoke the next frame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glutTimerFunc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(_TIME_INTERVAL_, 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OnTimer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, 1</a:t>
            </a:r>
            <a:r>
              <a:rPr lang="en-US" altLang="zh-TW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);</a:t>
            </a:r>
            <a:endParaRPr lang="en-US" altLang="zh-TW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/* animation playing 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*/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}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smtClean="0">
                <a:latin typeface="Comic Sans MS" panose="030F0702030302020204" pitchFamily="66" charset="0"/>
              </a:rPr>
              <a:t>else {</a:t>
            </a:r>
            <a:endParaRPr lang="en-US" altLang="zh-TW" sz="2400" dirty="0">
              <a:latin typeface="Comic Sans MS" panose="030F0702030302020204" pitchFamily="66" charset="0"/>
            </a:endParaRPr>
          </a:p>
          <a:p>
            <a:r>
              <a:rPr lang="en-US" altLang="zh-TW" sz="2400" dirty="0">
                <a:latin typeface="Comic Sans MS" panose="030F0702030302020204" pitchFamily="66" charset="0"/>
              </a:rPr>
              <a:t>		/* animation end */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}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  <a:r>
              <a:rPr lang="en-US" altLang="zh-TW" sz="24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glutPostRedisplay</a:t>
            </a:r>
            <a:r>
              <a:rPr lang="en-US" altLang="zh-TW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();</a:t>
            </a:r>
            <a:r>
              <a:rPr lang="en-US" altLang="zh-TW" sz="2400" dirty="0">
                <a:latin typeface="Comic Sans MS" panose="030F0702030302020204" pitchFamily="66" charset="0"/>
              </a:rPr>
              <a:t>	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	return;</a:t>
            </a:r>
          </a:p>
          <a:p>
            <a:r>
              <a:rPr lang="en-US" altLang="zh-TW" sz="2400" dirty="0">
                <a:latin typeface="Comic Sans MS" panose="030F0702030302020204" pitchFamily="66" charset="0"/>
              </a:rPr>
              <a:t>}</a:t>
            </a:r>
            <a:endParaRPr lang="zh-TW" altLang="en-US" sz="2400" dirty="0">
              <a:solidFill>
                <a:schemeClr val="tx2">
                  <a:lumMod val="95000"/>
                  <a:lumOff val="5000"/>
                </a:schemeClr>
              </a:solidFill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GLUT Objects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5" y="1754156"/>
            <a:ext cx="10353762" cy="492998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zh-TW" sz="2800" dirty="0" smtClean="0"/>
              <a:t>GLUT provides the follow objects: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800" dirty="0">
                <a:solidFill>
                  <a:srgbClr val="00B0F0"/>
                </a:solidFill>
              </a:rPr>
              <a:t>s</a:t>
            </a:r>
            <a:r>
              <a:rPr kumimoji="0" lang="en-US" altLang="zh-TW" sz="2800" dirty="0" smtClean="0">
                <a:solidFill>
                  <a:srgbClr val="00B0F0"/>
                </a:solidFill>
              </a:rPr>
              <a:t>phere</a:t>
            </a:r>
            <a:r>
              <a:rPr kumimoji="0" lang="en-US" altLang="zh-TW" sz="2800" dirty="0" smtClean="0"/>
              <a:t>, </a:t>
            </a:r>
            <a:r>
              <a:rPr kumimoji="0" lang="en-US" altLang="zh-TW" sz="2800" dirty="0" smtClean="0">
                <a:solidFill>
                  <a:srgbClr val="00B0F0"/>
                </a:solidFill>
              </a:rPr>
              <a:t>cube</a:t>
            </a:r>
            <a:r>
              <a:rPr kumimoji="0" lang="en-US" altLang="zh-TW" sz="2800" dirty="0" smtClean="0"/>
              <a:t>, </a:t>
            </a:r>
            <a:r>
              <a:rPr kumimoji="0" lang="en-US" altLang="zh-TW" sz="2800" dirty="0" smtClean="0">
                <a:solidFill>
                  <a:srgbClr val="00B0F0"/>
                </a:solidFill>
              </a:rPr>
              <a:t>torus</a:t>
            </a:r>
            <a:r>
              <a:rPr kumimoji="0" lang="en-US" altLang="zh-TW" sz="2800" dirty="0" smtClean="0"/>
              <a:t>, </a:t>
            </a:r>
            <a:r>
              <a:rPr kumimoji="0" lang="en-US" altLang="zh-TW" sz="2800" dirty="0" smtClean="0">
                <a:solidFill>
                  <a:srgbClr val="00B0F0"/>
                </a:solidFill>
              </a:rPr>
              <a:t>icosahedron</a:t>
            </a:r>
            <a:r>
              <a:rPr kumimoji="0" lang="en-US" altLang="zh-TW" sz="2800" dirty="0" smtClean="0"/>
              <a:t>, </a:t>
            </a:r>
            <a:r>
              <a:rPr kumimoji="0" lang="en-US" altLang="zh-TW" sz="2800" dirty="0" smtClean="0">
                <a:solidFill>
                  <a:srgbClr val="00B0F0"/>
                </a:solidFill>
              </a:rPr>
              <a:t>octahedron</a:t>
            </a:r>
            <a:r>
              <a:rPr kumimoji="0" lang="en-US" altLang="zh-TW" sz="2800" dirty="0" smtClean="0"/>
              <a:t>,</a:t>
            </a:r>
          </a:p>
          <a:p>
            <a:pPr marL="450000" lvl="1" indent="0" eaLnBrk="1" hangingPunct="1">
              <a:spcBef>
                <a:spcPts val="0"/>
              </a:spcBef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</a:t>
            </a:r>
            <a:r>
              <a:rPr kumimoji="0" lang="en-US" altLang="zh-TW" sz="2800" dirty="0" smtClean="0"/>
              <a:t> </a:t>
            </a:r>
            <a:r>
              <a:rPr kumimoji="0" lang="en-US" altLang="zh-TW" sz="2800" dirty="0" smtClean="0">
                <a:solidFill>
                  <a:srgbClr val="00B0F0"/>
                </a:solidFill>
              </a:rPr>
              <a:t>tetrahedron</a:t>
            </a:r>
            <a:r>
              <a:rPr kumimoji="0" lang="en-US" altLang="zh-TW" sz="2800" dirty="0" smtClean="0"/>
              <a:t>, </a:t>
            </a:r>
            <a:r>
              <a:rPr kumimoji="0" lang="en-US" altLang="zh-TW" sz="2800" dirty="0" smtClean="0">
                <a:solidFill>
                  <a:srgbClr val="00B0F0"/>
                </a:solidFill>
              </a:rPr>
              <a:t>teapot</a:t>
            </a:r>
            <a:r>
              <a:rPr kumimoji="0" lang="en-US" altLang="zh-TW" sz="2800" dirty="0" smtClean="0"/>
              <a:t>, </a:t>
            </a:r>
            <a:r>
              <a:rPr kumimoji="0" lang="en-US" altLang="zh-TW" sz="2800" dirty="0" smtClean="0">
                <a:solidFill>
                  <a:srgbClr val="00B0F0"/>
                </a:solidFill>
              </a:rPr>
              <a:t>dodecahedron</a:t>
            </a:r>
            <a:r>
              <a:rPr kumimoji="0" lang="en-US" altLang="zh-TW" sz="2800" dirty="0" smtClean="0"/>
              <a:t>, </a:t>
            </a:r>
            <a:r>
              <a:rPr kumimoji="0" lang="en-US" altLang="zh-TW" sz="2800" dirty="0" smtClean="0">
                <a:solidFill>
                  <a:srgbClr val="00B0F0"/>
                </a:solidFill>
              </a:rPr>
              <a:t>cone</a:t>
            </a:r>
            <a:r>
              <a:rPr kumimoji="0" lang="en-US" altLang="zh-TW" sz="2800" dirty="0" smtClean="0"/>
              <a:t>.</a:t>
            </a:r>
          </a:p>
          <a:p>
            <a:pPr lvl="1" eaLnBrk="1" hangingPunct="1">
              <a:spcBef>
                <a:spcPts val="600"/>
              </a:spcBef>
            </a:pPr>
            <a:r>
              <a:rPr kumimoji="0" lang="en-US" altLang="zh-TW" sz="2800" dirty="0" smtClean="0"/>
              <a:t>Both </a:t>
            </a:r>
            <a:r>
              <a:rPr kumimoji="0" lang="en-US" altLang="zh-TW" sz="2800" dirty="0" smtClean="0">
                <a:solidFill>
                  <a:srgbClr val="FFC000"/>
                </a:solidFill>
              </a:rPr>
              <a:t>wireframe</a:t>
            </a:r>
            <a:r>
              <a:rPr kumimoji="0" lang="en-US" altLang="zh-TW" sz="2800" dirty="0" smtClean="0"/>
              <a:t> and </a:t>
            </a:r>
            <a:r>
              <a:rPr kumimoji="0" lang="en-US" altLang="zh-TW" sz="2800" dirty="0" smtClean="0">
                <a:solidFill>
                  <a:srgbClr val="FFC000"/>
                </a:solidFill>
              </a:rPr>
              <a:t>solid</a:t>
            </a:r>
          </a:p>
          <a:p>
            <a:pPr lvl="1" eaLnBrk="1" hangingPunct="1">
              <a:spcBef>
                <a:spcPts val="1200"/>
              </a:spcBef>
            </a:pPr>
            <a:r>
              <a:rPr kumimoji="0" lang="en-US" altLang="zh-TW" sz="2800" dirty="0" smtClean="0"/>
              <a:t>Ex: </a:t>
            </a:r>
            <a:r>
              <a:rPr kumimoji="0" lang="en-US" altLang="zh-TW" sz="2800" dirty="0" err="1" smtClean="0"/>
              <a:t>glut</a:t>
            </a:r>
            <a:r>
              <a:rPr kumimoji="0" lang="en-US" altLang="zh-TW" sz="2800" dirty="0" err="1" smtClean="0">
                <a:solidFill>
                  <a:srgbClr val="FFC000"/>
                </a:solidFill>
              </a:rPr>
              <a:t>Solid</a:t>
            </a:r>
            <a:r>
              <a:rPr kumimoji="0" lang="en-US" altLang="zh-TW" sz="2800" dirty="0" err="1" smtClean="0">
                <a:solidFill>
                  <a:srgbClr val="00B0F0"/>
                </a:solidFill>
              </a:rPr>
              <a:t>Sphere</a:t>
            </a:r>
            <a:r>
              <a:rPr kumimoji="0" lang="en-US" altLang="zh-TW" sz="2800" dirty="0" smtClean="0"/>
              <a:t>(1.0, 24, 24)</a:t>
            </a:r>
          </a:p>
          <a:p>
            <a:pPr lvl="1" eaLnBrk="1" hangingPunct="1">
              <a:spcBef>
                <a:spcPts val="0"/>
              </a:spcBef>
            </a:pPr>
            <a:r>
              <a:rPr kumimoji="0" lang="en-US" altLang="zh-TW" sz="2800" dirty="0" smtClean="0"/>
              <a:t>Ex: </a:t>
            </a:r>
            <a:r>
              <a:rPr kumimoji="0" lang="en-US" altLang="zh-TW" sz="2800" dirty="0" err="1" smtClean="0"/>
              <a:t>glut</a:t>
            </a:r>
            <a:r>
              <a:rPr kumimoji="0" lang="en-US" altLang="zh-TW" sz="2800" dirty="0" err="1" smtClean="0">
                <a:solidFill>
                  <a:srgbClr val="FFC000"/>
                </a:solidFill>
              </a:rPr>
              <a:t>Wire</a:t>
            </a:r>
            <a:r>
              <a:rPr kumimoji="0" lang="en-US" altLang="zh-TW" sz="2800" dirty="0" err="1" smtClean="0">
                <a:solidFill>
                  <a:srgbClr val="00B0F0"/>
                </a:solidFill>
              </a:rPr>
              <a:t>Cube</a:t>
            </a:r>
            <a:r>
              <a:rPr kumimoji="0" lang="en-US" altLang="zh-TW" sz="2800" dirty="0" smtClean="0"/>
              <a:t>(1.0)</a:t>
            </a:r>
          </a:p>
          <a:p>
            <a:pPr lvl="1" eaLnBrk="1" hangingPunct="1">
              <a:spcBef>
                <a:spcPts val="0"/>
              </a:spcBef>
            </a:pPr>
            <a:endParaRPr lang="en-US" altLang="zh-TW" sz="2800" dirty="0"/>
          </a:p>
          <a:p>
            <a:pPr marL="450000" lvl="1" indent="0" eaLnBrk="1" hangingPunct="1">
              <a:spcBef>
                <a:spcPts val="0"/>
              </a:spcBef>
              <a:buNone/>
            </a:pPr>
            <a:endParaRPr kumimoji="0" lang="en-US" altLang="zh-TW" sz="2800" dirty="0" smtClean="0"/>
          </a:p>
          <a:p>
            <a:pPr marL="450000" lvl="1" indent="0">
              <a:spcBef>
                <a:spcPts val="0"/>
              </a:spcBef>
              <a:buNone/>
            </a:pPr>
            <a:r>
              <a:rPr lang="en-US" altLang="zh-TW" dirty="0"/>
              <a:t>https://www.opengl.org/resources/libraries/glut/spec3/node80.html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13336" r="6215" b="6963"/>
          <a:stretch/>
        </p:blipFill>
        <p:spPr bwMode="auto">
          <a:xfrm>
            <a:off x="9336645" y="3513343"/>
            <a:ext cx="221823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t="-1" b="1503"/>
          <a:stretch/>
        </p:blipFill>
        <p:spPr>
          <a:xfrm>
            <a:off x="6833130" y="3513343"/>
            <a:ext cx="221619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970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b="1" dirty="0"/>
              <a:t>Appendix: Example of Mouse Callback Function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545" y="1554292"/>
            <a:ext cx="10950909" cy="5277950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zh-TW" sz="2800" dirty="0"/>
              <a:t>void </a:t>
            </a:r>
            <a:r>
              <a:rPr lang="en-US" altLang="zh-TW" sz="2800" dirty="0" err="1"/>
              <a:t>glutMouseFunc</a:t>
            </a:r>
            <a:r>
              <a:rPr lang="en-US" altLang="zh-TW" sz="2800" dirty="0"/>
              <a:t>(void (*</a:t>
            </a:r>
            <a:r>
              <a:rPr lang="en-US" altLang="zh-TW" sz="2800" dirty="0" err="1"/>
              <a:t>func</a:t>
            </a:r>
            <a:r>
              <a:rPr lang="en-US" altLang="zh-TW" sz="2800" dirty="0"/>
              <a:t>)(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button, 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state, 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x, 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y)); </a:t>
            </a:r>
            <a:endParaRPr lang="en-US" altLang="zh-TW" sz="2800" dirty="0" smtClean="0"/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</a:t>
            </a:r>
            <a:r>
              <a:rPr lang="en-US" altLang="zh-TW" sz="2400" dirty="0" err="1"/>
              <a:t>startX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startY</a:t>
            </a:r>
            <a:r>
              <a:rPr lang="en-US" altLang="zh-TW" sz="2400" dirty="0"/>
              <a:t>;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TW" sz="2400" dirty="0"/>
              <a:t>void mouse(</a:t>
            </a:r>
            <a:r>
              <a:rPr lang="en-US" altLang="zh-TW" sz="2400" dirty="0" err="1"/>
              <a:t>int</a:t>
            </a:r>
            <a:r>
              <a:rPr lang="en-US" altLang="zh-TW" sz="2400" dirty="0"/>
              <a:t> button, </a:t>
            </a:r>
            <a:r>
              <a:rPr lang="en-US" altLang="zh-TW" sz="2400" dirty="0" err="1"/>
              <a:t>int</a:t>
            </a:r>
            <a:r>
              <a:rPr lang="en-US" altLang="zh-TW" sz="2400" dirty="0"/>
              <a:t> state, </a:t>
            </a:r>
            <a:r>
              <a:rPr lang="en-US" altLang="zh-TW" sz="2400" dirty="0" err="1"/>
              <a:t>int</a:t>
            </a:r>
            <a:r>
              <a:rPr lang="en-US" altLang="zh-TW" sz="2400" dirty="0"/>
              <a:t> x, </a:t>
            </a:r>
            <a:r>
              <a:rPr lang="en-US" altLang="zh-TW" sz="2400" dirty="0" err="1"/>
              <a:t>int</a:t>
            </a:r>
            <a:r>
              <a:rPr lang="en-US" altLang="zh-TW" sz="2400" dirty="0"/>
              <a:t> y){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TW" sz="2400" dirty="0"/>
              <a:t>	if (state == GLUT_DOWN){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TW" sz="2400" dirty="0"/>
              <a:t>		</a:t>
            </a:r>
            <a:r>
              <a:rPr lang="en-US" altLang="zh-TW" sz="2400" dirty="0" err="1"/>
              <a:t>startX</a:t>
            </a:r>
            <a:r>
              <a:rPr lang="en-US" altLang="zh-TW" sz="2400" dirty="0"/>
              <a:t> = x;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TW" sz="2400" dirty="0"/>
              <a:t>		</a:t>
            </a:r>
            <a:r>
              <a:rPr lang="en-US" altLang="zh-TW" sz="2400" dirty="0" err="1"/>
              <a:t>startY</a:t>
            </a:r>
            <a:r>
              <a:rPr lang="en-US" altLang="zh-TW" sz="2400" dirty="0"/>
              <a:t> = y;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TW" sz="2400" dirty="0"/>
              <a:t>	}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TW" sz="2400" dirty="0"/>
              <a:t>	else if(state == GLUT_UP){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TW" sz="2400" dirty="0"/>
              <a:t>		</a:t>
            </a:r>
            <a:r>
              <a:rPr lang="en-US" altLang="zh-TW" sz="2400" dirty="0" err="1"/>
              <a:t>printf</a:t>
            </a:r>
            <a:r>
              <a:rPr lang="en-US" altLang="zh-TW" sz="2400" dirty="0"/>
              <a:t>("the mouse moves %d %d \n", x - </a:t>
            </a:r>
            <a:r>
              <a:rPr lang="en-US" altLang="zh-TW" sz="2400" dirty="0" err="1"/>
              <a:t>startX</a:t>
            </a:r>
            <a:r>
              <a:rPr lang="en-US" altLang="zh-TW" sz="2400" dirty="0"/>
              <a:t>, y - </a:t>
            </a:r>
            <a:r>
              <a:rPr lang="en-US" altLang="zh-TW" sz="2400" dirty="0" err="1"/>
              <a:t>startY</a:t>
            </a:r>
            <a:r>
              <a:rPr lang="en-US" altLang="zh-TW" sz="2400" dirty="0"/>
              <a:t>);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TW" sz="2400" dirty="0"/>
              <a:t>	}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altLang="zh-TW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135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92000" cy="970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b="1" dirty="0"/>
              <a:t>Appendix: Example of Motion Callback Function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void </a:t>
            </a:r>
            <a:r>
              <a:rPr lang="en-US" altLang="zh-TW" sz="2800" dirty="0" err="1"/>
              <a:t>glutMotionFunc</a:t>
            </a:r>
            <a:r>
              <a:rPr lang="en-US" altLang="zh-TW" sz="2800" dirty="0"/>
              <a:t>(void (*</a:t>
            </a:r>
            <a:r>
              <a:rPr lang="en-US" altLang="zh-TW" sz="2800" dirty="0" err="1"/>
              <a:t>func</a:t>
            </a:r>
            <a:r>
              <a:rPr lang="en-US" altLang="zh-TW" sz="2800" dirty="0"/>
              <a:t>)(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x, </a:t>
            </a:r>
            <a:r>
              <a:rPr lang="en-US" altLang="zh-TW" sz="2800" dirty="0" err="1"/>
              <a:t>int</a:t>
            </a:r>
            <a:r>
              <a:rPr lang="en-US" altLang="zh-TW" sz="2800" dirty="0"/>
              <a:t> y));</a:t>
            </a: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zh-TW" sz="2400" dirty="0" smtClean="0"/>
              <a:t>void motion(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x, 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y){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dirty="0" smtClean="0"/>
              <a:t>	</a:t>
            </a:r>
            <a:r>
              <a:rPr lang="en-US" altLang="zh-TW" sz="2400" dirty="0" err="1" smtClean="0"/>
              <a:t>printf</a:t>
            </a:r>
            <a:r>
              <a:rPr lang="en-US" altLang="zh-TW" sz="2400" dirty="0" smtClean="0"/>
              <a:t>("the mouse is moving to %d %d", x, y);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37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The Buffers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14" y="1732449"/>
            <a:ext cx="10535523" cy="482289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TW" sz="2800" dirty="0" smtClean="0"/>
              <a:t>Buffers </a:t>
            </a:r>
            <a:r>
              <a:rPr lang="en-US" altLang="zh-TW" sz="2800" dirty="0"/>
              <a:t>are 2D arrays of </a:t>
            </a:r>
            <a:r>
              <a:rPr lang="en-US" altLang="zh-TW" sz="2800" dirty="0" smtClean="0"/>
              <a:t>data</a:t>
            </a:r>
          </a:p>
          <a:p>
            <a:pPr marL="36900" indent="0">
              <a:spcBef>
                <a:spcPts val="0"/>
              </a:spcBef>
              <a:buNone/>
            </a:pPr>
            <a:r>
              <a:rPr lang="en-US" altLang="zh-TW" sz="2800" dirty="0" smtClean="0"/>
              <a:t>   - generally </a:t>
            </a:r>
            <a:r>
              <a:rPr lang="en-US" altLang="zh-TW" sz="2800" dirty="0"/>
              <a:t>correlating to per-pixel information. </a:t>
            </a:r>
            <a:endParaRPr lang="en-US" altLang="zh-TW" sz="2800" dirty="0" smtClean="0"/>
          </a:p>
          <a:p>
            <a:r>
              <a:rPr lang="en-US" altLang="zh-TW" sz="2800" dirty="0" smtClean="0"/>
              <a:t>OpenGL </a:t>
            </a:r>
            <a:r>
              <a:rPr lang="en-US" altLang="zh-TW" sz="2800" dirty="0"/>
              <a:t>composites the fragments and stores its </a:t>
            </a:r>
            <a:r>
              <a:rPr lang="en-US" altLang="zh-TW" sz="2800" dirty="0" smtClean="0"/>
              <a:t>output in buffers.</a:t>
            </a:r>
            <a:endParaRPr lang="en-US" altLang="zh-TW" sz="2800" dirty="0"/>
          </a:p>
          <a:p>
            <a:pPr>
              <a:spcAft>
                <a:spcPts val="1200"/>
              </a:spcAft>
            </a:pPr>
            <a:r>
              <a:rPr lang="en-US" altLang="zh-TW" sz="2800" dirty="0" smtClean="0"/>
              <a:t>The </a:t>
            </a:r>
            <a:r>
              <a:rPr lang="en-US" altLang="zh-TW" sz="2800" dirty="0"/>
              <a:t>final </a:t>
            </a:r>
            <a:r>
              <a:rPr lang="en-US" altLang="zh-TW" sz="2800" dirty="0">
                <a:solidFill>
                  <a:srgbClr val="FFC000"/>
                </a:solidFill>
              </a:rPr>
              <a:t>frame buffer </a:t>
            </a:r>
            <a:r>
              <a:rPr lang="en-US" altLang="zh-TW" sz="2800" dirty="0"/>
              <a:t>is output to the screen. </a:t>
            </a:r>
          </a:p>
          <a:p>
            <a:pPr>
              <a:spcBef>
                <a:spcPts val="24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FF0000"/>
                </a:solidFill>
              </a:rPr>
              <a:t>Note</a:t>
            </a:r>
            <a:r>
              <a:rPr lang="en-US" altLang="zh-TW" sz="2800" dirty="0"/>
              <a:t>: </a:t>
            </a:r>
            <a:r>
              <a:rPr lang="en-US" altLang="zh-TW" sz="2800" dirty="0" smtClean="0"/>
              <a:t>This </a:t>
            </a:r>
            <a:r>
              <a:rPr lang="en-US" altLang="zh-TW" sz="2800" dirty="0"/>
              <a:t>it not automatically cleared each frame. </a:t>
            </a:r>
            <a:endParaRPr lang="en-US" altLang="zh-TW" sz="2800" dirty="0" smtClean="0"/>
          </a:p>
          <a:p>
            <a:pPr marL="36900" indent="0">
              <a:spcBef>
                <a:spcPts val="0"/>
              </a:spcBef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		It </a:t>
            </a:r>
            <a:r>
              <a:rPr lang="en-US" altLang="zh-TW" sz="2800" dirty="0"/>
              <a:t>must be manually cleared with </a:t>
            </a:r>
            <a:r>
              <a:rPr lang="en-US" altLang="zh-TW" sz="2800" dirty="0" err="1" smtClean="0"/>
              <a:t>glClear</a:t>
            </a:r>
            <a:r>
              <a:rPr lang="en-US" altLang="zh-TW" sz="2800" dirty="0" smtClean="0"/>
              <a:t>(). 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1203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The Buffers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5" y="1732449"/>
            <a:ext cx="10353762" cy="4822897"/>
          </a:xfrm>
        </p:spPr>
        <p:txBody>
          <a:bodyPr>
            <a:normAutofit/>
          </a:bodyPr>
          <a:lstStyle/>
          <a:p>
            <a:pPr marL="36900" indent="0">
              <a:spcAft>
                <a:spcPts val="1200"/>
              </a:spcAft>
              <a:buNone/>
            </a:pPr>
            <a:r>
              <a:rPr lang="en-US" altLang="zh-TW" sz="3000" dirty="0"/>
              <a:t>OpenGL allows us to modify the following buffers: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FFC000"/>
                </a:solidFill>
              </a:rPr>
              <a:t>Color </a:t>
            </a:r>
            <a:r>
              <a:rPr lang="en-US" altLang="zh-TW" sz="2800" dirty="0">
                <a:solidFill>
                  <a:srgbClr val="FFC000"/>
                </a:solidFill>
              </a:rPr>
              <a:t>buffers</a:t>
            </a:r>
            <a:r>
              <a:rPr lang="en-US" altLang="zh-TW" sz="2800" dirty="0"/>
              <a:t> (</a:t>
            </a:r>
            <a:r>
              <a:rPr lang="en-US" altLang="zh-TW" sz="2400" dirty="0"/>
              <a:t>multiple)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/>
              <a:t>	contain </a:t>
            </a:r>
            <a:r>
              <a:rPr lang="en-US" altLang="zh-TW" sz="2400" dirty="0"/>
              <a:t>information about the color of pixel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FFC000"/>
                </a:solidFill>
              </a:rPr>
              <a:t>Depth buffer </a:t>
            </a:r>
            <a:r>
              <a:rPr lang="en-US" altLang="zh-TW" sz="2800" dirty="0" smtClean="0"/>
              <a:t>(Z buffer)</a:t>
            </a:r>
            <a:endParaRPr lang="en-US" altLang="zh-TW" sz="2800" dirty="0"/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/>
              <a:t>	stores </a:t>
            </a:r>
            <a:r>
              <a:rPr lang="en-US" altLang="zh-TW" sz="2400" dirty="0"/>
              <a:t>depth information of each </a:t>
            </a:r>
            <a:r>
              <a:rPr lang="en-US" altLang="zh-TW" sz="2400" dirty="0" smtClean="0"/>
              <a:t>pixel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(allowing </a:t>
            </a:r>
            <a:r>
              <a:rPr lang="en-US" altLang="zh-TW" sz="2400" dirty="0"/>
              <a:t>closer objects to be drawn over those farther </a:t>
            </a:r>
            <a:r>
              <a:rPr lang="en-US" altLang="zh-TW" sz="2400" dirty="0" smtClean="0"/>
              <a:t>away)</a:t>
            </a:r>
            <a:endParaRPr lang="en-US" altLang="zh-TW" sz="24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zh-TW" sz="2800" dirty="0" smtClean="0"/>
              <a:t>Stencil </a:t>
            </a:r>
            <a:r>
              <a:rPr lang="en-US" altLang="zh-TW" sz="2800" dirty="0"/>
              <a:t>buffer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/>
              <a:t>	extra </a:t>
            </a:r>
            <a:r>
              <a:rPr lang="en-US" altLang="zh-TW" sz="2400" dirty="0"/>
              <a:t>buffer used for advanced techniques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altLang="zh-TW" sz="2800" dirty="0" smtClean="0"/>
              <a:t>Accumulation </a:t>
            </a:r>
            <a:r>
              <a:rPr lang="en-US" altLang="zh-TW" sz="2800" dirty="0"/>
              <a:t>buffer</a:t>
            </a:r>
          </a:p>
          <a:p>
            <a:pPr marL="369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 smtClean="0"/>
              <a:t>	extra </a:t>
            </a:r>
            <a:r>
              <a:rPr lang="en-US" altLang="zh-TW" sz="2400" dirty="0"/>
              <a:t>buffer used for spe</a:t>
            </a:r>
            <a:r>
              <a:rPr lang="en-US" altLang="zh-TW" sz="2600" dirty="0"/>
              <a:t>cial effects</a:t>
            </a:r>
          </a:p>
        </p:txBody>
      </p:sp>
      <p:graphicFrame>
        <p:nvGraphicFramePr>
          <p:cNvPr id="4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427594"/>
              </p:ext>
            </p:extLst>
          </p:nvPr>
        </p:nvGraphicFramePr>
        <p:xfrm>
          <a:off x="9548098" y="4178526"/>
          <a:ext cx="2386346" cy="237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點陣圖影像" r:id="rId3" imgW="4772691" imgH="4753639" progId="Paint.Picture">
                  <p:embed/>
                </p:oleObj>
              </mc:Choice>
              <mc:Fallback>
                <p:oleObj name="點陣圖影像" r:id="rId3" imgW="4772691" imgH="47536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8098" y="4178526"/>
                        <a:ext cx="2386346" cy="2376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5" t="27123" r="26981" b="26613"/>
          <a:stretch/>
        </p:blipFill>
        <p:spPr>
          <a:xfrm>
            <a:off x="7469746" y="4803819"/>
            <a:ext cx="1725770" cy="17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Clear The </a:t>
            </a:r>
            <a:r>
              <a:rPr lang="en-US" altLang="zh-TW" b="1" dirty="0"/>
              <a:t>B</a:t>
            </a:r>
            <a:r>
              <a:rPr lang="en-US" altLang="zh-TW" b="1" dirty="0" smtClean="0"/>
              <a:t>uffers</a:t>
            </a:r>
            <a:endParaRPr lang="en-US" altLang="zh-TW" sz="24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95" y="1580050"/>
            <a:ext cx="10353762" cy="51255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void </a:t>
            </a:r>
            <a:r>
              <a:rPr lang="en-US" altLang="zh-TW" sz="2400" dirty="0" err="1" smtClean="0">
                <a:solidFill>
                  <a:srgbClr val="FFC000"/>
                </a:solidFill>
              </a:rPr>
              <a:t>glClearColor</a:t>
            </a:r>
            <a:r>
              <a:rPr lang="en-US" altLang="zh-TW" sz="2400" dirty="0" smtClean="0"/>
              <a:t>(</a:t>
            </a:r>
            <a:r>
              <a:rPr lang="en-US" altLang="zh-TW" sz="2400" i="1" dirty="0" err="1" smtClean="0"/>
              <a:t>GLclampf</a:t>
            </a:r>
            <a:r>
              <a:rPr lang="en-US" altLang="zh-TW" sz="2400" i="1" dirty="0" smtClean="0"/>
              <a:t>, </a:t>
            </a:r>
            <a:r>
              <a:rPr lang="en-US" altLang="zh-TW" sz="2400" i="1" dirty="0" err="1" smtClean="0"/>
              <a:t>GLclampf</a:t>
            </a:r>
            <a:r>
              <a:rPr lang="en-US" altLang="zh-TW" sz="2400" i="1" dirty="0" smtClean="0"/>
              <a:t>, </a:t>
            </a:r>
            <a:r>
              <a:rPr lang="en-US" altLang="zh-TW" sz="2400" i="1" dirty="0" err="1" smtClean="0"/>
              <a:t>GLclampf</a:t>
            </a:r>
            <a:r>
              <a:rPr lang="en-US" altLang="zh-TW" sz="2400" i="1" dirty="0" smtClean="0"/>
              <a:t>, </a:t>
            </a:r>
            <a:r>
              <a:rPr lang="en-US" altLang="zh-TW" sz="2400" i="1" dirty="0" err="1" smtClean="0"/>
              <a:t>GLclampf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/>
              <a:t>Set the current values for use in cleaning color buffers in RGBA mode.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void </a:t>
            </a:r>
            <a:r>
              <a:rPr lang="en-US" altLang="zh-TW" sz="2400" dirty="0" err="1" smtClean="0">
                <a:solidFill>
                  <a:srgbClr val="FFC000"/>
                </a:solidFill>
              </a:rPr>
              <a:t>glClearDepth</a:t>
            </a:r>
            <a:r>
              <a:rPr lang="en-US" altLang="zh-TW" sz="2400" dirty="0" smtClean="0"/>
              <a:t>(</a:t>
            </a:r>
            <a:r>
              <a:rPr lang="en-US" altLang="zh-TW" sz="2400" i="1" dirty="0" err="1" smtClean="0"/>
              <a:t>GLclampd</a:t>
            </a:r>
            <a:r>
              <a:rPr lang="en-US" altLang="zh-TW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/>
              <a:t>Set the current values for use in cleaning depth buffer.</a:t>
            </a:r>
            <a:endParaRPr lang="en-US" altLang="zh-TW" sz="2400" dirty="0"/>
          </a:p>
          <a:p>
            <a:r>
              <a:rPr lang="en-US" altLang="zh-TW" sz="2400" dirty="0"/>
              <a:t>void </a:t>
            </a:r>
            <a:r>
              <a:rPr lang="en-US" altLang="zh-TW" sz="2400" dirty="0" err="1">
                <a:solidFill>
                  <a:srgbClr val="FFC000"/>
                </a:solidFill>
              </a:rPr>
              <a:t>glClear</a:t>
            </a:r>
            <a:r>
              <a:rPr lang="en-US" altLang="zh-TW" sz="2400" dirty="0"/>
              <a:t>(</a:t>
            </a:r>
            <a:r>
              <a:rPr lang="en-US" altLang="zh-TW" sz="2400" i="1" dirty="0" err="1"/>
              <a:t>GLbitfield</a:t>
            </a:r>
            <a:r>
              <a:rPr lang="en-US" altLang="zh-TW" sz="2400" dirty="0"/>
              <a:t>)</a:t>
            </a:r>
          </a:p>
          <a:p>
            <a:pPr lvl="1"/>
            <a:r>
              <a:rPr lang="en-US" altLang="zh-TW" sz="2400" dirty="0"/>
              <a:t>Clear the specified buffers to their current clearing values.</a:t>
            </a:r>
          </a:p>
          <a:p>
            <a:pPr lvl="2"/>
            <a:r>
              <a:rPr lang="en-US" altLang="zh-TW" sz="2400" dirty="0">
                <a:solidFill>
                  <a:srgbClr val="FFFF00"/>
                </a:solidFill>
              </a:rPr>
              <a:t>GL_COLOR_BUFFER_BIT</a:t>
            </a:r>
          </a:p>
          <a:p>
            <a:pPr lvl="2"/>
            <a:r>
              <a:rPr lang="en-US" altLang="zh-TW" sz="2400" dirty="0">
                <a:solidFill>
                  <a:srgbClr val="FFFF00"/>
                </a:solidFill>
              </a:rPr>
              <a:t>GL_DEPTH_BUFFER_BIT</a:t>
            </a:r>
          </a:p>
          <a:p>
            <a:pPr lvl="2"/>
            <a:r>
              <a:rPr lang="en-US" altLang="zh-TW" sz="2400" dirty="0"/>
              <a:t>GL_ACCUM_BUFFER_BIT</a:t>
            </a:r>
          </a:p>
          <a:p>
            <a:pPr lvl="2"/>
            <a:r>
              <a:rPr lang="en-US" altLang="zh-TW" sz="2400" dirty="0"/>
              <a:t>GL_STENCIL_BUFFER_BIT </a:t>
            </a:r>
          </a:p>
        </p:txBody>
      </p:sp>
    </p:spTree>
    <p:extLst>
      <p:ext uri="{BB962C8B-B14F-4D97-AF65-F5344CB8AC3E}">
        <p14:creationId xmlns:p14="http://schemas.microsoft.com/office/powerpoint/2010/main" val="38960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石板</Template>
  <TotalTime>1369</TotalTime>
  <Words>1910</Words>
  <Application>Microsoft Office PowerPoint</Application>
  <PresentationFormat>寬螢幕</PresentationFormat>
  <Paragraphs>706</Paragraphs>
  <Slides>66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66</vt:i4>
      </vt:variant>
    </vt:vector>
  </HeadingPairs>
  <TitlesOfParts>
    <vt:vector size="81" baseType="lpstr">
      <vt:lpstr>微軟正黑體</vt:lpstr>
      <vt:lpstr>新細明體</vt:lpstr>
      <vt:lpstr>儷宋 Pro</vt:lpstr>
      <vt:lpstr>Arial</vt:lpstr>
      <vt:lpstr>Calisto MT</vt:lpstr>
      <vt:lpstr>Comic Sans MS</vt:lpstr>
      <vt:lpstr>Courier New</vt:lpstr>
      <vt:lpstr>Georgia</vt:lpstr>
      <vt:lpstr>Tahoma</vt:lpstr>
      <vt:lpstr>Times New Roman</vt:lpstr>
      <vt:lpstr>Trebuchet MS</vt:lpstr>
      <vt:lpstr>Wingdings</vt:lpstr>
      <vt:lpstr>Wingdings 2</vt:lpstr>
      <vt:lpstr>石板</vt:lpstr>
      <vt:lpstr>點陣圖影像</vt:lpstr>
      <vt:lpstr>OpenGL &amp; GLUT</vt:lpstr>
      <vt:lpstr>What is OpenGL?</vt:lpstr>
      <vt:lpstr>What OpenGL isn’t:</vt:lpstr>
      <vt:lpstr>The OpenGL Pipeline</vt:lpstr>
      <vt:lpstr>The OpenGL Pipeline</vt:lpstr>
      <vt:lpstr>The Buffers</vt:lpstr>
      <vt:lpstr>The Buffers</vt:lpstr>
      <vt:lpstr>The Buffers</vt:lpstr>
      <vt:lpstr>Clear The Buffers</vt:lpstr>
      <vt:lpstr>Completion of Drawing</vt:lpstr>
      <vt:lpstr>Drawing Primitives</vt:lpstr>
      <vt:lpstr>Types of Primitives</vt:lpstr>
      <vt:lpstr>Vertex Attributes</vt:lpstr>
      <vt:lpstr>Specifying The Vertices</vt:lpstr>
      <vt:lpstr>Color Representation</vt:lpstr>
      <vt:lpstr>Normal Vector</vt:lpstr>
      <vt:lpstr>Drawing Primitives</vt:lpstr>
      <vt:lpstr>glBegin/glEnd</vt:lpstr>
      <vt:lpstr>Vertex Arrays</vt:lpstr>
      <vt:lpstr>Display List</vt:lpstr>
      <vt:lpstr>Hello World</vt:lpstr>
      <vt:lpstr>Transformations</vt:lpstr>
      <vt:lpstr>Transformations</vt:lpstr>
      <vt:lpstr>Matrix Modes</vt:lpstr>
      <vt:lpstr>ModelView Matrix</vt:lpstr>
      <vt:lpstr>Modeling Transformation</vt:lpstr>
      <vt:lpstr>Viewing Transformation</vt:lpstr>
      <vt:lpstr>Projection Matrix</vt:lpstr>
      <vt:lpstr>Orthographic projection</vt:lpstr>
      <vt:lpstr>Perspective projection</vt:lpstr>
      <vt:lpstr>Viewport Transformations</vt:lpstr>
      <vt:lpstr>Matrix Manipulation</vt:lpstr>
      <vt:lpstr>Matrix Manipulation</vt:lpstr>
      <vt:lpstr>Matrix Manipulation</vt:lpstr>
      <vt:lpstr>Matrix Manipulation</vt:lpstr>
      <vt:lpstr>Transformations</vt:lpstr>
      <vt:lpstr>Sample Program (Dance)</vt:lpstr>
      <vt:lpstr>Sample Program (Dance) </vt:lpstr>
      <vt:lpstr>Lighting and Materials</vt:lpstr>
      <vt:lpstr>Color </vt:lpstr>
      <vt:lpstr>Lighting</vt:lpstr>
      <vt:lpstr>Lighting</vt:lpstr>
      <vt:lpstr>Material</vt:lpstr>
      <vt:lpstr>Material</vt:lpstr>
      <vt:lpstr>Hidden-Surface Removal</vt:lpstr>
      <vt:lpstr>Sample Program 1/2</vt:lpstr>
      <vt:lpstr>Sample Program 2/2 </vt:lpstr>
      <vt:lpstr>GLUT</vt:lpstr>
      <vt:lpstr>OpenGL Utility Toolkit (GLUT)</vt:lpstr>
      <vt:lpstr>How to Use GLUT?</vt:lpstr>
      <vt:lpstr>Sample Program </vt:lpstr>
      <vt:lpstr>Sample Program </vt:lpstr>
      <vt:lpstr>Sample Program </vt:lpstr>
      <vt:lpstr>Sample Program </vt:lpstr>
      <vt:lpstr>Sample Program </vt:lpstr>
      <vt:lpstr>Sample Program </vt:lpstr>
      <vt:lpstr>Sample Program </vt:lpstr>
      <vt:lpstr>GLUT Callback Functions</vt:lpstr>
      <vt:lpstr>Events in OpenGL</vt:lpstr>
      <vt:lpstr>GLUT Functions</vt:lpstr>
      <vt:lpstr>GLUT Functions</vt:lpstr>
      <vt:lpstr>Sample Program </vt:lpstr>
      <vt:lpstr>Sample Program </vt:lpstr>
      <vt:lpstr>GLUT Objects</vt:lpstr>
      <vt:lpstr>Appendix: Example of Mouse Callback Function</vt:lpstr>
      <vt:lpstr>Appendix: Example of Motion Callback Function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OpenGL</dc:title>
  <dc:creator>Elizabeth Chiang</dc:creator>
  <cp:lastModifiedBy>Elizabeth Chiang</cp:lastModifiedBy>
  <cp:revision>137</cp:revision>
  <dcterms:created xsi:type="dcterms:W3CDTF">2014-03-17T06:46:07Z</dcterms:created>
  <dcterms:modified xsi:type="dcterms:W3CDTF">2014-03-24T09:15:36Z</dcterms:modified>
</cp:coreProperties>
</file>