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2" y="-4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0BDE-B8CC-4869-A129-ADEB9EF18404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54-3657-406F-8995-C209D35E09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0BDE-B8CC-4869-A129-ADEB9EF18404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54-3657-406F-8995-C209D35E09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0BDE-B8CC-4869-A129-ADEB9EF18404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54-3657-406F-8995-C209D35E09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0BDE-B8CC-4869-A129-ADEB9EF18404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54-3657-406F-8995-C209D35E09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0BDE-B8CC-4869-A129-ADEB9EF18404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54-3657-406F-8995-C209D35E09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0BDE-B8CC-4869-A129-ADEB9EF18404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54-3657-406F-8995-C209D35E09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0BDE-B8CC-4869-A129-ADEB9EF18404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54-3657-406F-8995-C209D35E09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0BDE-B8CC-4869-A129-ADEB9EF18404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54-3657-406F-8995-C209D35E09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0BDE-B8CC-4869-A129-ADEB9EF18404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54-3657-406F-8995-C209D35E09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0BDE-B8CC-4869-A129-ADEB9EF18404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54-3657-406F-8995-C209D35E09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0BDE-B8CC-4869-A129-ADEB9EF18404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54-3657-406F-8995-C209D35E09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0BDE-B8CC-4869-A129-ADEB9EF18404}" type="datetimeFigureOut">
              <a:rPr lang="zh-TW" altLang="en-US" smtClean="0"/>
              <a:t>2012/9/10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F7D54-3657-406F-8995-C209D35E09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Digital Circuits and Electronics</a:t>
            </a:r>
            <a:br>
              <a:rPr lang="en-US" altLang="zh-TW" dirty="0" smtClean="0"/>
            </a:br>
            <a:r>
              <a:rPr lang="zh-TW" altLang="en-US" sz="2800" dirty="0" smtClean="0"/>
              <a:t>數位電子與數位電路關聯圖 </a:t>
            </a:r>
            <a:endParaRPr lang="zh-TW" alt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Syllabus &amp; Related Courses </a:t>
            </a:r>
            <a:r>
              <a:rPr lang="en-US" altLang="zh-TW" dirty="0"/>
              <a:t>D</a:t>
            </a:r>
            <a:r>
              <a:rPr lang="en-US" altLang="zh-TW" dirty="0" smtClean="0"/>
              <a:t>iagram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100" dirty="0" smtClean="0"/>
              <a:t>數位電子與數位電路關聯圖 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 </a:t>
            </a:r>
            <a:r>
              <a:rPr lang="zh-TW" altLang="en-US" sz="3100" dirty="0"/>
              <a:t>資訊工程學</a:t>
            </a:r>
            <a:r>
              <a:rPr lang="zh-TW" altLang="en-US" sz="3100" dirty="0" smtClean="0"/>
              <a:t>系相關科目</a:t>
            </a:r>
            <a:endParaRPr lang="zh-TW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zh-TW" altLang="en-US" dirty="0"/>
          </a:p>
          <a:p>
            <a:pPr>
              <a:buNone/>
            </a:pPr>
            <a:r>
              <a:rPr lang="zh-TW" altLang="en-US" dirty="0"/>
              <a:t> </a:t>
            </a:r>
          </a:p>
          <a:p>
            <a:pPr>
              <a:buNone/>
            </a:pPr>
            <a:r>
              <a:rPr lang="zh-TW" altLang="en-US" dirty="0"/>
              <a:t> 一</a:t>
            </a:r>
            <a:r>
              <a:rPr lang="zh-TW" altLang="en-US" dirty="0" smtClean="0"/>
              <a:t>上          計算機</a:t>
            </a:r>
            <a:r>
              <a:rPr lang="zh-TW" altLang="en-US" dirty="0"/>
              <a:t>程式設計 </a:t>
            </a:r>
            <a:r>
              <a:rPr lang="en-US" altLang="zh-TW" dirty="0" smtClean="0"/>
              <a:t>,</a:t>
            </a:r>
            <a:r>
              <a:rPr lang="zh-TW" altLang="en-US" dirty="0" smtClean="0">
                <a:solidFill>
                  <a:schemeClr val="tx2"/>
                </a:solidFill>
              </a:rPr>
              <a:t>計算機概論</a:t>
            </a:r>
            <a:r>
              <a:rPr lang="en-US" altLang="zh-TW" dirty="0" smtClean="0">
                <a:solidFill>
                  <a:schemeClr val="tx2"/>
                </a:solidFill>
              </a:rPr>
              <a:t>(</a:t>
            </a:r>
            <a:r>
              <a:rPr lang="zh-TW" altLang="en-US" dirty="0" smtClean="0">
                <a:solidFill>
                  <a:schemeClr val="tx2"/>
                </a:solidFill>
              </a:rPr>
              <a:t>選修</a:t>
            </a:r>
            <a:r>
              <a:rPr lang="en-US" altLang="zh-TW" dirty="0" smtClean="0">
                <a:solidFill>
                  <a:schemeClr val="tx2"/>
                </a:solidFill>
              </a:rPr>
              <a:t>)</a:t>
            </a:r>
            <a:r>
              <a:rPr lang="zh-TW" altLang="en-US" dirty="0"/>
              <a:t>	</a:t>
            </a:r>
          </a:p>
          <a:p>
            <a:pPr>
              <a:buNone/>
            </a:pPr>
            <a:endParaRPr lang="zh-TW" altLang="en-US" dirty="0"/>
          </a:p>
          <a:p>
            <a:pPr>
              <a:buNone/>
            </a:pPr>
            <a:r>
              <a:rPr lang="zh-TW" altLang="en-US" dirty="0"/>
              <a:t> 二上  </a:t>
            </a:r>
            <a:r>
              <a:rPr lang="zh-TW" altLang="en-US" dirty="0" smtClean="0"/>
              <a:t>       </a:t>
            </a:r>
            <a:r>
              <a:rPr lang="zh-TW" altLang="en-US" sz="5100" b="1" dirty="0" smtClean="0"/>
              <a:t>數位</a:t>
            </a:r>
            <a:r>
              <a:rPr lang="zh-TW" altLang="en-US" sz="5100" b="1" dirty="0"/>
              <a:t>電子與數位電路 </a:t>
            </a:r>
            <a:r>
              <a:rPr lang="zh-TW" altLang="en-US" dirty="0"/>
              <a:t>	</a:t>
            </a:r>
          </a:p>
          <a:p>
            <a:pPr>
              <a:buNone/>
            </a:pPr>
            <a:r>
              <a:rPr lang="zh-TW" altLang="en-US" dirty="0" smtClean="0"/>
              <a:t> 二</a:t>
            </a:r>
            <a:r>
              <a:rPr lang="zh-TW" altLang="en-US" dirty="0"/>
              <a:t>下 </a:t>
            </a:r>
            <a:r>
              <a:rPr lang="en-US" altLang="zh-TW" dirty="0" smtClean="0"/>
              <a:t> </a:t>
            </a:r>
            <a:r>
              <a:rPr lang="zh-TW" altLang="en-US" dirty="0" smtClean="0"/>
              <a:t>       數位系統</a:t>
            </a:r>
            <a:r>
              <a:rPr lang="zh-TW" altLang="en-US" dirty="0"/>
              <a:t>與實驗 	</a:t>
            </a:r>
          </a:p>
          <a:p>
            <a:pPr>
              <a:buNone/>
            </a:pPr>
            <a:endParaRPr lang="zh-TW" altLang="en-US" dirty="0"/>
          </a:p>
          <a:p>
            <a:pPr>
              <a:buNone/>
            </a:pPr>
            <a:endParaRPr lang="zh-TW" altLang="en-US" dirty="0"/>
          </a:p>
          <a:p>
            <a:pPr>
              <a:buNone/>
            </a:pPr>
            <a:r>
              <a:rPr lang="zh-TW" altLang="en-US" dirty="0"/>
              <a:t> 三上 	</a:t>
            </a:r>
            <a:r>
              <a:rPr lang="zh-TW" altLang="en-US" dirty="0" smtClean="0"/>
              <a:t>      自</a:t>
            </a:r>
            <a:r>
              <a:rPr lang="zh-TW" altLang="en-US" dirty="0"/>
              <a:t>動機與</a:t>
            </a:r>
            <a:r>
              <a:rPr lang="zh-TW" altLang="en-US" dirty="0" smtClean="0"/>
              <a:t>形式語言</a:t>
            </a:r>
            <a:r>
              <a:rPr lang="en-US" altLang="zh-TW" dirty="0" smtClean="0"/>
              <a:t>(for sequential circuits design)</a:t>
            </a:r>
            <a:r>
              <a:rPr lang="zh-TW" altLang="en-US" dirty="0" smtClean="0"/>
              <a:t> </a:t>
            </a:r>
            <a:r>
              <a:rPr lang="en-US" altLang="zh-TW" dirty="0" smtClean="0"/>
              <a:t>, 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   </a:t>
            </a:r>
            <a:r>
              <a:rPr lang="zh-TW" altLang="en-US" dirty="0" smtClean="0"/>
              <a:t>計算機</a:t>
            </a:r>
            <a:r>
              <a:rPr lang="zh-TW" altLang="en-US" dirty="0"/>
              <a:t>結構 	</a:t>
            </a:r>
          </a:p>
          <a:p>
            <a:pPr>
              <a:buNone/>
            </a:pPr>
            <a:r>
              <a:rPr lang="zh-TW" altLang="en-US" dirty="0"/>
              <a:t>	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銜</a:t>
            </a:r>
            <a:r>
              <a:rPr lang="zh-TW" altLang="en-US" dirty="0" smtClean="0"/>
              <a:t>接研究所課程</a:t>
            </a:r>
            <a:r>
              <a:rPr lang="en-US" altLang="zh-TW" dirty="0" smtClean="0"/>
              <a:t>:</a:t>
            </a:r>
            <a:r>
              <a:rPr lang="zh-TW" altLang="en-US" dirty="0" smtClean="0"/>
              <a:t> 連網型嵌入式系統</a:t>
            </a:r>
            <a:r>
              <a:rPr lang="en-US" altLang="zh-TW" dirty="0" smtClean="0"/>
              <a:t>,</a:t>
            </a:r>
            <a:r>
              <a:rPr lang="zh-TW" altLang="en-US" b="1" dirty="0" smtClean="0"/>
              <a:t>高等計算機結構</a:t>
            </a:r>
            <a:r>
              <a:rPr lang="en-US" altLang="zh-TW" dirty="0" smtClean="0"/>
              <a:t>,</a:t>
            </a:r>
            <a:r>
              <a:rPr lang="zh-TW" altLang="en-US" dirty="0" smtClean="0"/>
              <a:t>多核心系統與軟體</a:t>
            </a:r>
            <a:r>
              <a:rPr lang="en-US" altLang="zh-TW" dirty="0" smtClean="0"/>
              <a:t>,</a:t>
            </a:r>
            <a:r>
              <a:rPr lang="zh-TW" altLang="en-US" b="1" dirty="0" smtClean="0"/>
              <a:t>類比積體電路</a:t>
            </a:r>
            <a:r>
              <a:rPr lang="en-US" altLang="zh-TW" dirty="0" smtClean="0"/>
              <a:t>,</a:t>
            </a:r>
            <a:r>
              <a:rPr lang="zh-TW" altLang="en-US" dirty="0" smtClean="0"/>
              <a:t> 通訊</a:t>
            </a:r>
            <a:r>
              <a:rPr lang="zh-TW" altLang="en-US" b="1" dirty="0" smtClean="0"/>
              <a:t>積體電路設計</a:t>
            </a:r>
            <a:endParaRPr lang="zh-TW" altLang="en-US" b="1" dirty="0"/>
          </a:p>
          <a:p>
            <a:pPr>
              <a:buNone/>
            </a:pPr>
            <a:r>
              <a:rPr lang="zh-TW" altLang="en-US" dirty="0"/>
              <a:t>	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你想學會的項目</a:t>
            </a:r>
            <a:r>
              <a:rPr lang="en-US" altLang="zh-TW" sz="3600" dirty="0"/>
              <a:t>:</a:t>
            </a:r>
            <a:r>
              <a:rPr lang="zh-TW" altLang="en-US" sz="3600" dirty="0" smtClean="0"/>
              <a:t> </a:t>
            </a:r>
            <a:r>
              <a:rPr lang="zh-TW" altLang="en-US" sz="2800" dirty="0" smtClean="0"/>
              <a:t>這門課打基礎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/>
              <a:t>Abstraction,</a:t>
            </a:r>
            <a:r>
              <a:rPr lang="zh-TW" altLang="en-US" dirty="0" smtClean="0"/>
              <a:t> </a:t>
            </a:r>
            <a:r>
              <a:rPr lang="en-US" altLang="zh-TW" dirty="0" smtClean="0"/>
              <a:t>layers of layers of abstraction </a:t>
            </a:r>
            <a:endParaRPr lang="en-US" altLang="zh-TW" dirty="0"/>
          </a:p>
          <a:p>
            <a:pPr>
              <a:buNone/>
            </a:pPr>
            <a:r>
              <a:rPr lang="zh-TW" altLang="en-US" dirty="0" smtClean="0"/>
              <a:t>程式</a:t>
            </a:r>
            <a:r>
              <a:rPr lang="zh-TW" altLang="en-US" dirty="0" smtClean="0"/>
              <a:t>如何在</a:t>
            </a:r>
            <a:r>
              <a:rPr lang="zh-TW" altLang="en-US" dirty="0" smtClean="0"/>
              <a:t>電腦上執行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r>
              <a:rPr lang="zh-TW" altLang="en-US" dirty="0" smtClean="0"/>
              <a:t>電腦的結構</a:t>
            </a:r>
            <a:r>
              <a:rPr lang="en-US" altLang="zh-TW" dirty="0" smtClean="0"/>
              <a:t>(organization, architecture)</a:t>
            </a:r>
            <a:r>
              <a:rPr lang="zh-TW" altLang="en-US" dirty="0" smtClean="0"/>
              <a:t>是甚麼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r>
              <a:rPr lang="en-US" altLang="zh-TW" dirty="0" smtClean="0"/>
              <a:t>CPU, Memory, Control Circuits </a:t>
            </a:r>
            <a:r>
              <a:rPr lang="zh-TW" altLang="en-US" dirty="0" smtClean="0"/>
              <a:t>如何設計</a:t>
            </a:r>
            <a:r>
              <a:rPr lang="en-US" altLang="zh-TW" dirty="0" smtClean="0"/>
              <a:t>,</a:t>
            </a:r>
            <a:r>
              <a:rPr lang="zh-TW" altLang="en-US" dirty="0" smtClean="0"/>
              <a:t> 是什麼半導體元件組成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r>
              <a:rPr lang="en-US" altLang="zh-TW" dirty="0" smtClean="0"/>
              <a:t>Moor’s Law </a:t>
            </a:r>
            <a:r>
              <a:rPr lang="zh-TW" altLang="en-US" dirty="0" smtClean="0"/>
              <a:t>是甚麼</a:t>
            </a:r>
            <a:r>
              <a:rPr lang="en-US" altLang="zh-TW" dirty="0" smtClean="0"/>
              <a:t>?</a:t>
            </a:r>
            <a:r>
              <a:rPr lang="zh-TW" altLang="en-US" dirty="0" smtClean="0"/>
              <a:t> 我們快到極限了嗎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r>
              <a:rPr lang="en-US" altLang="zh-TW" dirty="0" smtClean="0"/>
              <a:t>3D IC</a:t>
            </a:r>
            <a:r>
              <a:rPr lang="zh-TW" altLang="en-US" dirty="0" smtClean="0"/>
              <a:t>是甚麼</a:t>
            </a:r>
            <a:r>
              <a:rPr lang="en-US" altLang="zh-TW" dirty="0" smtClean="0"/>
              <a:t>?</a:t>
            </a:r>
            <a:r>
              <a:rPr lang="zh-TW" altLang="en-US" dirty="0" smtClean="0"/>
              <a:t> </a:t>
            </a:r>
            <a:r>
              <a:rPr lang="en-US" altLang="zh-TW" dirty="0" smtClean="0"/>
              <a:t>Cloud Computing </a:t>
            </a:r>
            <a:r>
              <a:rPr lang="zh-TW" altLang="en-US" dirty="0" smtClean="0"/>
              <a:t>能否解決或繞過</a:t>
            </a:r>
            <a:r>
              <a:rPr lang="en-US" altLang="zh-TW" dirty="0" smtClean="0"/>
              <a:t>Moor’s Law</a:t>
            </a:r>
            <a:r>
              <a:rPr lang="zh-TW" altLang="en-US" dirty="0" smtClean="0"/>
              <a:t>極限</a:t>
            </a:r>
            <a:r>
              <a:rPr lang="en-US" altLang="zh-TW" dirty="0" smtClean="0"/>
              <a:t>?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Moor’s Law</a:t>
            </a:r>
            <a:endParaRPr lang="zh-TW" altLang="en-US" dirty="0"/>
          </a:p>
        </p:txBody>
      </p:sp>
      <p:pic>
        <p:nvPicPr>
          <p:cNvPr id="4" name="內容版面配置區 3" descr="Moor's_La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2981" y="1628800"/>
            <a:ext cx="7739459" cy="457602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i="1" dirty="0" smtClean="0"/>
              <a:t>極限</a:t>
            </a:r>
            <a:r>
              <a:rPr lang="en-US" altLang="zh-TW" i="1" dirty="0" smtClean="0"/>
              <a:t>:</a:t>
            </a:r>
            <a:r>
              <a:rPr lang="zh-TW" altLang="en-US" i="1" dirty="0" smtClean="0"/>
              <a:t> </a:t>
            </a:r>
            <a:r>
              <a:rPr lang="en-US" altLang="zh-TW" i="1" dirty="0" smtClean="0"/>
              <a:t>shrinking of process technologies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i="1" dirty="0" smtClean="0"/>
              <a:t>"Semiconductor technological development will be faced with bottlenecks within the next 10 years, with Moore's Law to witness insurmountable technological barriers in 6-8 years, according to Morris Chang, chairman of Taiwan Semiconductor Manufacturing Company (TSMC).</a:t>
            </a:r>
            <a:endParaRPr lang="en-US" altLang="zh-TW" dirty="0" smtClean="0"/>
          </a:p>
          <a:p>
            <a:r>
              <a:rPr lang="en-US" altLang="zh-TW" i="1" dirty="0" smtClean="0"/>
              <a:t>Nevertheless, Moore's Law may soon encounter a bottleneck, Chang indicated. While the continuously shrinking of process technologies poses a challenge to the industry, companies will need other design innovations to extend Moore's Law beyond its expected limits, Chang noted."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dirty="0" smtClean="0"/>
              <a:t>新舊差異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 以下課程改選修或合併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2800" dirty="0" smtClean="0"/>
              <a:t>（</a:t>
            </a:r>
            <a:r>
              <a:rPr lang="en-US" altLang="zh-TW" sz="2800" dirty="0"/>
              <a:t>99</a:t>
            </a:r>
            <a:r>
              <a:rPr lang="zh-TW" altLang="en-US" sz="2800" dirty="0"/>
              <a:t>年度起入學學生</a:t>
            </a:r>
            <a:r>
              <a:rPr lang="zh-TW" altLang="en-US" sz="2800" dirty="0" smtClean="0"/>
              <a:t>適用 </a:t>
            </a:r>
            <a:r>
              <a:rPr lang="en-US" altLang="zh-TW" sz="2800" dirty="0" smtClean="0"/>
              <a:t>VS.</a:t>
            </a:r>
            <a:r>
              <a:rPr lang="zh-TW" altLang="en-US" sz="2800" dirty="0" smtClean="0"/>
              <a:t> </a:t>
            </a:r>
            <a:r>
              <a:rPr lang="en-US" altLang="zh-TW" sz="3200" dirty="0" smtClean="0"/>
              <a:t>96</a:t>
            </a:r>
            <a:r>
              <a:rPr lang="zh-TW" altLang="en-US" sz="3200" dirty="0"/>
              <a:t>年度起入學學生適用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zh-TW" altLang="en-US" dirty="0"/>
          </a:p>
          <a:p>
            <a:r>
              <a:rPr lang="zh-TW" altLang="en-US" dirty="0"/>
              <a:t> 計算機</a:t>
            </a:r>
            <a:r>
              <a:rPr lang="zh-TW" altLang="en-US" dirty="0" smtClean="0"/>
              <a:t>概論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zh-TW" altLang="en-US" dirty="0" smtClean="0"/>
              <a:t>資訊系統原理 </a:t>
            </a:r>
            <a:endParaRPr lang="zh-TW" altLang="en-US" dirty="0"/>
          </a:p>
          <a:p>
            <a:r>
              <a:rPr lang="zh-TW" altLang="en-US" dirty="0"/>
              <a:t> 計算機組織與組合語言 	</a:t>
            </a:r>
          </a:p>
          <a:p>
            <a:pPr>
              <a:buNone/>
            </a:pPr>
            <a:r>
              <a:rPr lang="zh-TW" altLang="en-US" dirty="0"/>
              <a:t>	</a:t>
            </a:r>
          </a:p>
          <a:p>
            <a:endParaRPr lang="zh-TW" altLang="en-US" dirty="0"/>
          </a:p>
          <a:p>
            <a:r>
              <a:rPr lang="zh-TW" altLang="en-US" dirty="0"/>
              <a:t> 數位系統設計 </a:t>
            </a:r>
            <a:r>
              <a:rPr lang="zh-TW" altLang="en-US" dirty="0" smtClean="0"/>
              <a:t> 與  數位電路</a:t>
            </a:r>
            <a:r>
              <a:rPr lang="zh-TW" altLang="en-US" dirty="0"/>
              <a:t>實驗 </a:t>
            </a:r>
            <a:r>
              <a:rPr lang="zh-TW" altLang="en-US" dirty="0" smtClean="0"/>
              <a:t> 合併</a:t>
            </a:r>
            <a:r>
              <a:rPr lang="zh-TW" altLang="en-US" dirty="0"/>
              <a:t>	</a:t>
            </a:r>
          </a:p>
          <a:p>
            <a:pPr>
              <a:buNone/>
            </a:pPr>
            <a:r>
              <a:rPr lang="zh-TW" altLang="en-US" dirty="0"/>
              <a:t>	</a:t>
            </a:r>
          </a:p>
          <a:p>
            <a:r>
              <a:rPr lang="en-US" altLang="zh-TW" sz="26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PS:</a:t>
            </a:r>
            <a:r>
              <a:rPr lang="zh-TW" altLang="en-US" sz="26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系</a:t>
            </a:r>
            <a:r>
              <a:rPr lang="zh-TW" altLang="en-US" sz="26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訂必修</a:t>
            </a:r>
            <a:r>
              <a:rPr lang="en-US" altLang="zh-TW" sz="26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54 </a:t>
            </a:r>
            <a:r>
              <a:rPr lang="zh-TW" altLang="en-US" sz="26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en-US" altLang="zh-TW" sz="26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6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專業選修課程至少</a:t>
            </a:r>
            <a:r>
              <a:rPr lang="en-US" altLang="zh-TW" sz="26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27 </a:t>
            </a:r>
            <a:r>
              <a:rPr lang="zh-TW" altLang="en-US" sz="26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學分	共同必修科目</a:t>
            </a:r>
            <a:r>
              <a:rPr lang="en-US" altLang="zh-TW" sz="26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12 </a:t>
            </a:r>
            <a:r>
              <a:rPr lang="zh-TW" altLang="en-US" sz="26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en-US" altLang="zh-TW" sz="26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6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通識教育科目</a:t>
            </a:r>
            <a:r>
              <a:rPr lang="en-US" altLang="zh-TW" sz="26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18 </a:t>
            </a:r>
            <a:r>
              <a:rPr lang="zh-TW" altLang="en-US" sz="26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endParaRPr lang="en-US" altLang="zh-TW" sz="26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舊制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訂必修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78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學分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Syllabus(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), </a:t>
            </a:r>
            <a:r>
              <a:rPr lang="en-US" altLang="zh-TW" sz="2400" dirty="0" smtClean="0"/>
              <a:t>MIT 2007</a:t>
            </a:r>
            <a:endParaRPr lang="zh-TW" alt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1. Understand the basic electrical engineering principles and abstractions on which the design of electronic systems is based. These include lumped circuit models, digital circuits, and operational amplifiers. </a:t>
            </a:r>
            <a:br>
              <a:rPr lang="en-US" altLang="zh-TW" dirty="0" smtClean="0"/>
            </a:br>
            <a:r>
              <a:rPr lang="en-US" altLang="zh-TW" dirty="0" smtClean="0"/>
              <a:t>2. Use these engineering abstractions to analyze and design simple electronic circuits. </a:t>
            </a:r>
            <a:br>
              <a:rPr lang="en-US" altLang="zh-TW" dirty="0" smtClean="0"/>
            </a:br>
            <a:r>
              <a:rPr lang="en-US" altLang="zh-TW" dirty="0" smtClean="0"/>
              <a:t>3. (*) Formulate and solve differential equations describing the time behavior of circuits containing energy storage elements. </a:t>
            </a:r>
            <a:br>
              <a:rPr lang="en-US" altLang="zh-TW" dirty="0" smtClean="0"/>
            </a:br>
            <a:r>
              <a:rPr lang="en-US" altLang="zh-TW" dirty="0" smtClean="0"/>
              <a:t>4. (*) Use intuition to describe the approximate time and frequency behavior of circuits containing energy storage elements. 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(*) considered difficult, if time available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(ii)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 smtClean="0"/>
              <a:t>5. Understand the concepts of employing simple models to represent non-linear and active elements-such as the MOSFET-in circuits. </a:t>
            </a:r>
            <a:br>
              <a:rPr lang="en-US" altLang="zh-TW" dirty="0" smtClean="0"/>
            </a:br>
            <a:r>
              <a:rPr lang="en-US" altLang="zh-TW" dirty="0" smtClean="0"/>
              <a:t>6. Build circuits and take measurements of circuit variables using tools such as oscilloscopes, </a:t>
            </a:r>
            <a:r>
              <a:rPr lang="en-US" altLang="zh-TW" dirty="0" err="1" smtClean="0"/>
              <a:t>multimeters</a:t>
            </a:r>
            <a:r>
              <a:rPr lang="en-US" altLang="zh-TW" dirty="0" smtClean="0"/>
              <a:t>, and signal generators. Compare the measurements with the behavior predicted by mathematic models and explain the discrepancies. </a:t>
            </a:r>
            <a:br>
              <a:rPr lang="en-US" altLang="zh-TW" dirty="0" smtClean="0"/>
            </a:br>
            <a:r>
              <a:rPr lang="en-US" altLang="zh-TW" dirty="0" smtClean="0"/>
              <a:t>7. Understand the relationship between the mathematical representation of circuit behavior and corresponding real-life effects. </a:t>
            </a:r>
            <a:br>
              <a:rPr lang="en-US" altLang="zh-TW" dirty="0" smtClean="0"/>
            </a:br>
            <a:r>
              <a:rPr lang="en-US" altLang="zh-TW" dirty="0" smtClean="0"/>
              <a:t>8. Appreciate the practical significance of the systems developed in the course.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280</Words>
  <Application>Microsoft Office PowerPoint</Application>
  <PresentationFormat>如螢幕大小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Digital Circuits and Electronics 數位電子與數位電路關聯圖 </vt:lpstr>
      <vt:lpstr>數位電子與數位電路關聯圖   資訊工程學系相關科目</vt:lpstr>
      <vt:lpstr>你想學會的項目: 這門課打基礎</vt:lpstr>
      <vt:lpstr>Moor’s Law</vt:lpstr>
      <vt:lpstr>極限: shrinking of process technologies</vt:lpstr>
      <vt:lpstr>新舊差異: 以下課程改選修或合併 （99年度起入學學生適用 VS. 96年度起入學學生適用</vt:lpstr>
      <vt:lpstr>Syllabus(i), MIT 2007</vt:lpstr>
      <vt:lpstr>(ii)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Circuits and Electronics</dc:title>
  <dc:creator>ming</dc:creator>
  <cp:lastModifiedBy>ming</cp:lastModifiedBy>
  <cp:revision>35</cp:revision>
  <dcterms:created xsi:type="dcterms:W3CDTF">2012-09-10T03:11:30Z</dcterms:created>
  <dcterms:modified xsi:type="dcterms:W3CDTF">2012-09-10T04:12:40Z</dcterms:modified>
</cp:coreProperties>
</file>