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7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9" r:id="rId13"/>
    <p:sldId id="25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8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7415E-598C-456D-A029-5A8D249EBB1D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A16C-FCF9-4013-ABB0-6D70624EFE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AAFC3-8163-40AE-9785-376C5997E6D4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388" y="614363"/>
            <a:ext cx="4481512" cy="33623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221B3-C928-4EF1-8280-7B8A88FC7F3C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3800" y="614363"/>
            <a:ext cx="4483100" cy="33623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19E3C-FC18-4775-A126-E417E100D2D7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3800" y="614363"/>
            <a:ext cx="4483100" cy="33623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9797-5ABD-4C8F-A6D5-FD50A313AB83}" type="datetimeFigureOut">
              <a:rPr lang="zh-TW" altLang="en-US" smtClean="0"/>
              <a:t>2012/12/17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99C6-BC97-4B44-94FF-4268725446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Digital System Design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4238625"/>
            <a:ext cx="61785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6897" y="177800"/>
            <a:ext cx="128305" cy="728405"/>
          </a:xfrm>
          <a:noFill/>
          <a:ln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43608" y="764704"/>
            <a:ext cx="61595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i="1" dirty="0">
                <a:ea typeface="新細明體" pitchFamily="18" charset="-120"/>
              </a:rPr>
              <a:t>Cascaded </a:t>
            </a:r>
            <a:r>
              <a:rPr lang="en-US" altLang="zh-TW" sz="1800" i="1" dirty="0" err="1">
                <a:ea typeface="新細明體" pitchFamily="18" charset="-120"/>
              </a:rPr>
              <a:t>Flipflops</a:t>
            </a:r>
            <a:r>
              <a:rPr lang="en-US" altLang="zh-TW" sz="1800" i="1" dirty="0">
                <a:ea typeface="新細明體" pitchFamily="18" charset="-120"/>
              </a:rPr>
              <a:t> and Setup/Hold/Propagation Delays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31800" y="1422400"/>
            <a:ext cx="26797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Shift Register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S,R are preset, preclear</a:t>
            </a:r>
          </a:p>
          <a:p>
            <a:pPr>
              <a:lnSpc>
                <a:spcPct val="85000"/>
              </a:lnSpc>
            </a:pPr>
            <a:endParaRPr lang="en-US" altLang="zh-TW" sz="1800">
              <a:ea typeface="新細明體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New value to first stage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while second stage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obtains current value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of first stage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6400" y="4864100"/>
            <a:ext cx="21463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Correct Operation,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assuming positive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edge triggered FF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962400" y="4864100"/>
            <a:ext cx="317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616450" y="4781550"/>
            <a:ext cx="3048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521200" y="5162550"/>
            <a:ext cx="3175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410200" y="4864100"/>
            <a:ext cx="330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238750" y="5092700"/>
            <a:ext cx="292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083300" y="4781550"/>
            <a:ext cx="3048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6057900" y="5162550"/>
            <a:ext cx="330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6959600" y="4883150"/>
            <a:ext cx="317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6769100" y="50927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7677150" y="4762500"/>
            <a:ext cx="3302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7607300" y="516255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7906" name="Picture 1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100" y="1524000"/>
            <a:ext cx="52959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47" y="177800"/>
            <a:ext cx="128305" cy="728405"/>
          </a:xfrm>
          <a:noFill/>
          <a:ln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63600" y="482600"/>
            <a:ext cx="2309607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2400" i="1" dirty="0">
                <a:ea typeface="新細明體" pitchFamily="18" charset="-120"/>
              </a:rPr>
              <a:t>Design Procedure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115616" y="980728"/>
            <a:ext cx="6694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Excitation Tables:  What are the necessary inputs to cause a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      particular kind of change in state?</a:t>
            </a:r>
          </a:p>
        </p:txBody>
      </p:sp>
      <p:pic>
        <p:nvPicPr>
          <p:cNvPr id="44040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8407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68960"/>
            <a:ext cx="8229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16633"/>
            <a:ext cx="7086054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966" y="1600200"/>
            <a:ext cx="6360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576" y="1600200"/>
            <a:ext cx="69688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Intro. VLSI: CMOS</a:t>
            </a:r>
            <a:r>
              <a:rPr lang="zh-TW" altLang="en-US" smtClean="0"/>
              <a:t> </a:t>
            </a:r>
            <a:r>
              <a:rPr lang="en-US" altLang="zh-TW" smtClean="0"/>
              <a:t>inverter</a:t>
            </a:r>
            <a:endParaRPr lang="zh-TW" altLang="en-US" smtClean="0"/>
          </a:p>
        </p:txBody>
      </p:sp>
      <p:pic>
        <p:nvPicPr>
          <p:cNvPr id="26627" name="內容版面配置區 3" descr="cmos_inverte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01975" y="1600200"/>
            <a:ext cx="2940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/>
              <a:t>CMOS inverter: black and white representation</a:t>
            </a:r>
            <a:endParaRPr lang="zh-TW" altLang="en-US" smtClean="0"/>
          </a:p>
        </p:txBody>
      </p:sp>
      <p:pic>
        <p:nvPicPr>
          <p:cNvPr id="27651" name="內容版面配置區 3" descr="CMOS_inver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67013" y="1600200"/>
            <a:ext cx="36099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 counter layout</a:t>
            </a:r>
            <a:endParaRPr lang="zh-TW" altLang="en-US" smtClean="0"/>
          </a:p>
        </p:txBody>
      </p:sp>
      <p:pic>
        <p:nvPicPr>
          <p:cNvPr id="33795" name="內容版面配置區 3" descr="Four_bit_counter_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600200"/>
            <a:ext cx="6337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/>
              <a:t>Rules for design rule checking:</a:t>
            </a:r>
            <a:br>
              <a:rPr lang="en-US" altLang="zh-TW" smtClean="0"/>
            </a:br>
            <a:r>
              <a:rPr lang="en-US" altLang="zh-TW" smtClean="0"/>
              <a:t>basic rules</a:t>
            </a:r>
            <a:endParaRPr lang="zh-TW" altLang="en-US" smtClean="0"/>
          </a:p>
        </p:txBody>
      </p:sp>
      <p:pic>
        <p:nvPicPr>
          <p:cNvPr id="29699" name="內容版面配置區 5" descr="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252663"/>
            <a:ext cx="7572375" cy="321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Rules for composition</a:t>
            </a:r>
            <a:endParaRPr lang="zh-TW" altLang="en-US" smtClean="0"/>
          </a:p>
        </p:txBody>
      </p:sp>
      <p:pic>
        <p:nvPicPr>
          <p:cNvPr id="30723" name="內容版面配置區 3" descr="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1938338"/>
            <a:ext cx="6810375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77800"/>
            <a:ext cx="7541716" cy="1090960"/>
          </a:xfrm>
          <a:noFill/>
        </p:spPr>
        <p:txBody>
          <a:bodyPr>
            <a:noAutofit/>
          </a:bodyPr>
          <a:lstStyle/>
          <a:p>
            <a:endParaRPr lang="en-US" altLang="zh-TW" sz="18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260648"/>
            <a:ext cx="5669632" cy="5221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dirty="0"/>
              <a:t>Concept of the State </a:t>
            </a:r>
            <a:r>
              <a:rPr lang="en-US" altLang="zh-TW" dirty="0" smtClean="0"/>
              <a:t>Machine</a:t>
            </a:r>
          </a:p>
          <a:p>
            <a:pPr>
              <a:lnSpc>
                <a:spcPct val="85000"/>
              </a:lnSpc>
            </a:pPr>
            <a:r>
              <a:rPr lang="en-US" altLang="zh-TW" i="1" dirty="0" smtClean="0"/>
              <a:t>Example</a:t>
            </a:r>
            <a:r>
              <a:rPr lang="en-US" altLang="zh-TW" i="1" dirty="0"/>
              <a:t>: Odd Parity Checker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19200" y="927100"/>
            <a:ext cx="3213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/>
              <a:t>Next State/Output Functions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74800" y="1295400"/>
            <a:ext cx="30241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/>
              <a:t>NS = PS xor PI;   OUT = PS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790700"/>
            <a:ext cx="37973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04900" y="3575050"/>
            <a:ext cx="23876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/>
              <a:t>D FF Implementation</a:t>
            </a:r>
          </a:p>
        </p:txBody>
      </p:sp>
      <p:pic>
        <p:nvPicPr>
          <p:cNvPr id="7176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765300"/>
            <a:ext cx="3644900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829300" y="3524250"/>
            <a:ext cx="23622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/>
              <a:t>T FF Implementation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47900" y="6305550"/>
            <a:ext cx="49037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/>
              <a:t>Timing Behavior: Input 1 0 0 1 1 0 1 0 1 1 1 0</a:t>
            </a:r>
          </a:p>
        </p:txBody>
      </p:sp>
      <p:pic>
        <p:nvPicPr>
          <p:cNvPr id="7179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350" y="3860800"/>
            <a:ext cx="6616700" cy="245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497" y="177800"/>
            <a:ext cx="128305" cy="728405"/>
          </a:xfrm>
          <a:noFill/>
          <a:ln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41400" y="260648"/>
            <a:ext cx="4754736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i="1" dirty="0">
                <a:ea typeface="新細明體" pitchFamily="18" charset="-120"/>
              </a:rPr>
              <a:t>State Behavior of R-S Latch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81350" y="4070350"/>
            <a:ext cx="254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Truth Table Summary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of R-S Latch Behavior</a:t>
            </a:r>
          </a:p>
        </p:txBody>
      </p:sp>
      <p:pic>
        <p:nvPicPr>
          <p:cNvPr id="1741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00" y="1403350"/>
            <a:ext cx="2463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/>
        </p:nvSpPr>
        <p:spPr bwMode="auto">
          <a:xfrm>
            <a:off x="774700" y="177800"/>
            <a:ext cx="35179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u="sng">
                <a:solidFill>
                  <a:schemeClr val="bg2"/>
                </a:solidFill>
                <a:ea typeface="新細明體" pitchFamily="18" charset="-120"/>
              </a:rPr>
              <a:t>Sequential Switching Networks</a:t>
            </a:r>
          </a:p>
        </p:txBody>
      </p:sp>
      <p:sp>
        <p:nvSpPr>
          <p:cNvPr id="55307" name="Rectangle 1035"/>
          <p:cNvSpPr>
            <a:spLocks noChangeArrowheads="1"/>
          </p:cNvSpPr>
          <p:nvPr/>
        </p:nvSpPr>
        <p:spPr bwMode="auto">
          <a:xfrm>
            <a:off x="3187700" y="1168400"/>
            <a:ext cx="55245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i="1">
                <a:ea typeface="新細明體" pitchFamily="18" charset="-120"/>
              </a:rPr>
              <a:t>Edge triggered</a:t>
            </a:r>
            <a:r>
              <a:rPr lang="en-US" altLang="zh-TW" sz="1800">
                <a:ea typeface="新細明體" pitchFamily="18" charset="-120"/>
              </a:rPr>
              <a:t> device sample inputs on the event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ea typeface="新細明體" pitchFamily="18" charset="-120"/>
              </a:rPr>
              <a:t>      edge</a:t>
            </a:r>
          </a:p>
          <a:p>
            <a:pPr>
              <a:lnSpc>
                <a:spcPct val="85000"/>
              </a:lnSpc>
            </a:pPr>
            <a:endParaRPr lang="en-US" altLang="zh-TW" sz="1800">
              <a:ea typeface="新細明體" pitchFamily="18" charset="-120"/>
            </a:endParaRPr>
          </a:p>
          <a:p>
            <a:pPr>
              <a:lnSpc>
                <a:spcPct val="85000"/>
              </a:lnSpc>
            </a:pPr>
            <a:endParaRPr lang="en-US" altLang="zh-TW" sz="1800">
              <a:ea typeface="新細明體" pitchFamily="18" charset="-120"/>
            </a:endParaRPr>
          </a:p>
        </p:txBody>
      </p:sp>
      <p:grpSp>
        <p:nvGrpSpPr>
          <p:cNvPr id="2" name="Group 1062"/>
          <p:cNvGrpSpPr>
            <a:grpSpLocks/>
          </p:cNvGrpSpPr>
          <p:nvPr/>
        </p:nvGrpSpPr>
        <p:grpSpPr bwMode="auto">
          <a:xfrm>
            <a:off x="533400" y="1600200"/>
            <a:ext cx="2316163" cy="3225800"/>
            <a:chOff x="176" y="460"/>
            <a:chExt cx="1459" cy="2032"/>
          </a:xfrm>
        </p:grpSpPr>
        <p:sp>
          <p:nvSpPr>
            <p:cNvPr id="55299" name="Rectangle 1027"/>
            <p:cNvSpPr>
              <a:spLocks noChangeArrowheads="1"/>
            </p:cNvSpPr>
            <p:nvPr/>
          </p:nvSpPr>
          <p:spPr bwMode="auto">
            <a:xfrm>
              <a:off x="188" y="516"/>
              <a:ext cx="40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zh-TW" sz="1800">
                  <a:ea typeface="新細明體" pitchFamily="18" charset="-120"/>
                </a:rPr>
                <a:t>7474</a:t>
              </a:r>
            </a:p>
          </p:txBody>
        </p:sp>
        <p:sp>
          <p:nvSpPr>
            <p:cNvPr id="55301" name="Line 1029"/>
            <p:cNvSpPr>
              <a:spLocks noChangeShapeType="1"/>
            </p:cNvSpPr>
            <p:nvPr/>
          </p:nvSpPr>
          <p:spPr bwMode="auto">
            <a:xfrm flipV="1">
              <a:off x="188" y="1104"/>
              <a:ext cx="82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02" name="Rectangle 1030"/>
            <p:cNvSpPr>
              <a:spLocks noChangeArrowheads="1"/>
            </p:cNvSpPr>
            <p:nvPr/>
          </p:nvSpPr>
          <p:spPr bwMode="auto">
            <a:xfrm>
              <a:off x="480" y="1872"/>
              <a:ext cx="1080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zh-TW" sz="1800">
                  <a:ea typeface="新細明體" pitchFamily="18" charset="-120"/>
                </a:rPr>
                <a:t>Bubble here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zh-TW" sz="1800">
                  <a:ea typeface="新細明體" pitchFamily="18" charset="-120"/>
                </a:rPr>
                <a:t>for negative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zh-TW" sz="1800">
                  <a:ea typeface="新細明體" pitchFamily="18" charset="-120"/>
                </a:rPr>
                <a:t>edge triggered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zh-TW" sz="1800">
                  <a:ea typeface="新細明體" pitchFamily="18" charset="-120"/>
                </a:rPr>
                <a:t>device</a:t>
              </a:r>
            </a:p>
          </p:txBody>
        </p:sp>
        <p:sp>
          <p:nvSpPr>
            <p:cNvPr id="55305" name="Line 1033"/>
            <p:cNvSpPr>
              <a:spLocks noChangeShapeType="1"/>
            </p:cNvSpPr>
            <p:nvPr/>
          </p:nvSpPr>
          <p:spPr bwMode="auto">
            <a:xfrm>
              <a:off x="176" y="1424"/>
              <a:ext cx="304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312" name="Rectangle 1040"/>
            <p:cNvSpPr>
              <a:spLocks noChangeArrowheads="1"/>
            </p:cNvSpPr>
            <p:nvPr/>
          </p:nvSpPr>
          <p:spPr bwMode="auto">
            <a:xfrm>
              <a:off x="738" y="460"/>
              <a:ext cx="599" cy="614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3" name="Line 1041"/>
            <p:cNvSpPr>
              <a:spLocks noChangeShapeType="1"/>
            </p:cNvSpPr>
            <p:nvPr/>
          </p:nvSpPr>
          <p:spPr bwMode="auto">
            <a:xfrm flipV="1">
              <a:off x="1023" y="1067"/>
              <a:ext cx="1" cy="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4" name="Line 1042"/>
            <p:cNvSpPr>
              <a:spLocks noChangeShapeType="1"/>
            </p:cNvSpPr>
            <p:nvPr/>
          </p:nvSpPr>
          <p:spPr bwMode="auto">
            <a:xfrm flipH="1">
              <a:off x="564" y="760"/>
              <a:ext cx="15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5" name="Line 1043"/>
            <p:cNvSpPr>
              <a:spLocks noChangeShapeType="1"/>
            </p:cNvSpPr>
            <p:nvPr/>
          </p:nvSpPr>
          <p:spPr bwMode="auto">
            <a:xfrm>
              <a:off x="1330" y="760"/>
              <a:ext cx="15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1050"/>
            <p:cNvGrpSpPr>
              <a:grpSpLocks/>
            </p:cNvGrpSpPr>
            <p:nvPr/>
          </p:nvGrpSpPr>
          <p:grpSpPr bwMode="auto">
            <a:xfrm>
              <a:off x="425" y="1318"/>
              <a:ext cx="1210" cy="247"/>
              <a:chOff x="425" y="1318"/>
              <a:chExt cx="1210" cy="247"/>
            </a:xfrm>
          </p:grpSpPr>
          <p:sp>
            <p:nvSpPr>
              <p:cNvPr id="55320" name="Rectangle 1048"/>
              <p:cNvSpPr>
                <a:spLocks noChangeArrowheads="1"/>
              </p:cNvSpPr>
              <p:nvPr/>
            </p:nvSpPr>
            <p:spPr bwMode="auto">
              <a:xfrm>
                <a:off x="425" y="1318"/>
                <a:ext cx="121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 b="0">
                    <a:solidFill>
                      <a:srgbClr val="000000"/>
                    </a:solidFill>
                    <a:ea typeface="新細明體" pitchFamily="18" charset="-120"/>
                  </a:rPr>
                  <a:t>Positive edge-triggered  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55321" name="Rectangle 1049"/>
              <p:cNvSpPr>
                <a:spLocks noChangeArrowheads="1"/>
              </p:cNvSpPr>
              <p:nvPr/>
            </p:nvSpPr>
            <p:spPr bwMode="auto">
              <a:xfrm>
                <a:off x="815" y="1444"/>
                <a:ext cx="39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 b="0">
                    <a:solidFill>
                      <a:srgbClr val="000000"/>
                    </a:solidFill>
                    <a:ea typeface="新細明體" pitchFamily="18" charset="-120"/>
                  </a:rPr>
                  <a:t>flip-flop </a:t>
                </a:r>
                <a:endParaRPr lang="en-US" altLang="zh-TW">
                  <a:ea typeface="新細明體" pitchFamily="18" charset="-120"/>
                </a:endParaRPr>
              </a:p>
            </p:txBody>
          </p:sp>
        </p:grpSp>
        <p:sp>
          <p:nvSpPr>
            <p:cNvPr id="55326" name="Rectangle 1054"/>
            <p:cNvSpPr>
              <a:spLocks noChangeArrowheads="1"/>
            </p:cNvSpPr>
            <p:nvPr/>
          </p:nvSpPr>
          <p:spPr bwMode="auto">
            <a:xfrm>
              <a:off x="759" y="662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400" b="0">
                  <a:solidFill>
                    <a:srgbClr val="000000"/>
                  </a:solidFill>
                  <a:ea typeface="新細明體" pitchFamily="18" charset="-120"/>
                </a:rPr>
                <a:t>D 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55327" name="Rectangle 1055"/>
            <p:cNvSpPr>
              <a:spLocks noChangeArrowheads="1"/>
            </p:cNvSpPr>
            <p:nvPr/>
          </p:nvSpPr>
          <p:spPr bwMode="auto">
            <a:xfrm>
              <a:off x="1204" y="662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400" b="0">
                  <a:solidFill>
                    <a:srgbClr val="000000"/>
                  </a:solidFill>
                  <a:ea typeface="新細明體" pitchFamily="18" charset="-120"/>
                </a:rPr>
                <a:t>Q 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55331" name="Rectangle 1059"/>
            <p:cNvSpPr>
              <a:spLocks noChangeArrowheads="1"/>
            </p:cNvSpPr>
            <p:nvPr/>
          </p:nvSpPr>
          <p:spPr bwMode="auto">
            <a:xfrm>
              <a:off x="940" y="1151"/>
              <a:ext cx="1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400" b="0">
                  <a:solidFill>
                    <a:srgbClr val="000000"/>
                  </a:solidFill>
                  <a:ea typeface="新細明體" pitchFamily="18" charset="-120"/>
                </a:rPr>
                <a:t>Clk 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55333" name="Freeform 1061"/>
            <p:cNvSpPr>
              <a:spLocks/>
            </p:cNvSpPr>
            <p:nvPr/>
          </p:nvSpPr>
          <p:spPr bwMode="auto">
            <a:xfrm>
              <a:off x="968" y="955"/>
              <a:ext cx="125" cy="1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55" y="0"/>
                </a:cxn>
                <a:cxn ang="0">
                  <a:pos x="125" y="112"/>
                </a:cxn>
              </a:cxnLst>
              <a:rect l="0" t="0" r="r" b="b"/>
              <a:pathLst>
                <a:path w="125" h="112">
                  <a:moveTo>
                    <a:pt x="0" y="112"/>
                  </a:moveTo>
                  <a:lnTo>
                    <a:pt x="55" y="0"/>
                  </a:lnTo>
                  <a:lnTo>
                    <a:pt x="125" y="11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35" name="Text Box 1063"/>
          <p:cNvSpPr txBox="1">
            <a:spLocks noChangeArrowheads="1"/>
          </p:cNvSpPr>
          <p:nvPr/>
        </p:nvSpPr>
        <p:spPr bwMode="auto">
          <a:xfrm>
            <a:off x="990600" y="685800"/>
            <a:ext cx="1687513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ea typeface="新細明體" pitchFamily="18" charset="-120"/>
              </a:rPr>
              <a:t>D-FlipFlop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170</Words>
  <Application>Microsoft Office PowerPoint</Application>
  <PresentationFormat>如螢幕大小 (4:3)</PresentationFormat>
  <Paragraphs>47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Digital System Design</vt:lpstr>
      <vt:lpstr>Intro. VLSI: CMOS inverter</vt:lpstr>
      <vt:lpstr>CMOS inverter: black and white representation</vt:lpstr>
      <vt:lpstr>A counter layout</vt:lpstr>
      <vt:lpstr>Rules for design rule checking: basic rules</vt:lpstr>
      <vt:lpstr>Rules for composition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System Design</dc:title>
  <dc:creator>ming</dc:creator>
  <cp:lastModifiedBy>ming</cp:lastModifiedBy>
  <cp:revision>9</cp:revision>
  <dcterms:created xsi:type="dcterms:W3CDTF">2012-12-17T07:42:10Z</dcterms:created>
  <dcterms:modified xsi:type="dcterms:W3CDTF">2012-12-17T08:03:26Z</dcterms:modified>
</cp:coreProperties>
</file>