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2" r:id="rId10"/>
    <p:sldId id="263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94660"/>
  </p:normalViewPr>
  <p:slideViewPr>
    <p:cSldViewPr>
      <p:cViewPr>
        <p:scale>
          <a:sx n="75" d="100"/>
          <a:sy n="75" d="100"/>
        </p:scale>
        <p:origin x="-72" y="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3619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C900C8-DE98-46CB-95F7-679A4CAF310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D338B-7D53-4162-AD2B-C883F813305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5013F-DE4C-4DA2-BBD4-D5A6C316EDF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27798-606D-4E86-93AA-36AC70E00ED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A7C4A-A3E5-4BDB-BB26-337771CBBFD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D1C6A-E860-4B2B-B92F-9843D2F8BDF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9B24-5161-43A5-ABC4-650A6352EBB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D1207-0053-447C-A36E-95842DB0488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B084B-348E-466B-9AF5-2731A3713AF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789EC-9B48-4423-B875-A0536455159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7B225-A135-4EC9-A3E0-11C4C876C45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3517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DF83617-1C7C-422E-882C-B94A2B163D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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Char char="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mdb.com/name/nm0000080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55650" y="1268413"/>
            <a:ext cx="7772400" cy="1584325"/>
          </a:xfrm>
        </p:spPr>
        <p:txBody>
          <a:bodyPr/>
          <a:lstStyle/>
          <a:p>
            <a:r>
              <a:rPr lang="en-US" altLang="zh-TW" sz="5200" b="1" dirty="0" smtClean="0">
                <a:solidFill>
                  <a:srgbClr val="003300"/>
                </a:solidFill>
              </a:rPr>
              <a:t>VR</a:t>
            </a:r>
            <a:r>
              <a:rPr lang="zh-TW" altLang="en-US" sz="5200" b="1" dirty="0" smtClean="0">
                <a:solidFill>
                  <a:srgbClr val="003300"/>
                </a:solidFill>
              </a:rPr>
              <a:t> </a:t>
            </a:r>
            <a:r>
              <a:rPr lang="en-US" altLang="zh-TW" sz="5200" b="1" dirty="0" smtClean="0">
                <a:solidFill>
                  <a:srgbClr val="003300"/>
                </a:solidFill>
              </a:rPr>
              <a:t>Chap 8 (1)</a:t>
            </a:r>
            <a:endParaRPr lang="zh-TW" altLang="en-US" sz="5200" b="1" dirty="0">
              <a:solidFill>
                <a:srgbClr val="003300"/>
              </a:solidFill>
            </a:endParaRP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31913" y="4149725"/>
            <a:ext cx="6400800" cy="1752600"/>
          </a:xfrm>
        </p:spPr>
        <p:txBody>
          <a:bodyPr/>
          <a:lstStyle/>
          <a:p>
            <a:r>
              <a:rPr lang="zh-TW" altLang="en-US" dirty="0" smtClean="0"/>
              <a:t>歐</a:t>
            </a:r>
            <a:r>
              <a:rPr lang="zh-TW" altLang="en-US" dirty="0"/>
              <a:t>陽明        教</a:t>
            </a:r>
            <a:r>
              <a:rPr lang="zh-TW" altLang="en-US" dirty="0" smtClean="0"/>
              <a:t>授</a:t>
            </a:r>
            <a:endParaRPr lang="en-US" altLang="zh-TW" dirty="0" smtClean="0"/>
          </a:p>
          <a:p>
            <a:r>
              <a:rPr lang="en-US" altLang="zh-TW" dirty="0" smtClean="0"/>
              <a:t>Ming </a:t>
            </a:r>
            <a:r>
              <a:rPr lang="en-US" altLang="zh-TW" dirty="0" err="1" smtClean="0"/>
              <a:t>Ouhyoung</a:t>
            </a:r>
            <a:endParaRPr lang="zh-TW" alt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Adapting from Other Media</a:t>
            </a:r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/>
              <a:t>It often </a:t>
            </a:r>
            <a:r>
              <a:rPr lang="en-US" altLang="zh-TW" dirty="0" smtClean="0"/>
              <a:t>does not </a:t>
            </a:r>
            <a:r>
              <a:rPr lang="en-US" altLang="zh-TW" dirty="0"/>
              <a:t>work to indiscriminately transfer content from old medium to </a:t>
            </a:r>
            <a:r>
              <a:rPr lang="en-US" altLang="zh-TW" dirty="0" smtClean="0"/>
              <a:t>VR: </a:t>
            </a:r>
            <a:endParaRPr lang="en-US" altLang="zh-TW" dirty="0"/>
          </a:p>
          <a:p>
            <a:pPr>
              <a:lnSpc>
                <a:spcPct val="90000"/>
              </a:lnSpc>
              <a:buNone/>
            </a:pPr>
            <a:r>
              <a:rPr lang="en-US" altLang="zh-TW" dirty="0" smtClean="0"/>
              <a:t>		In </a:t>
            </a:r>
            <a:r>
              <a:rPr lang="en-US" altLang="zh-TW" dirty="0"/>
              <a:t>transferring a book to a movie, a screenwriter adapts the narrative from the textual to the visual. 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VR is an inherently an interactive medium; therefore, the simple transference of content from sequential media makes little sense.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dirty="0"/>
              <a:t>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4800" b="1"/>
              <a:t>Outline: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r>
              <a:rPr lang="en-US" altLang="zh-TW" sz="2800"/>
              <a:t>Will VR Meet Your goals ?</a:t>
            </a:r>
          </a:p>
          <a:p>
            <a:endParaRPr lang="en-US" altLang="zh-TW" sz="2800"/>
          </a:p>
          <a:p>
            <a:r>
              <a:rPr lang="en-US" altLang="zh-TW" sz="2800"/>
              <a:t>Is VR the Appropriate Medium ?</a:t>
            </a:r>
          </a:p>
          <a:p>
            <a:endParaRPr lang="en-US" altLang="zh-TW" sz="2800"/>
          </a:p>
          <a:p>
            <a:r>
              <a:rPr lang="en-US" altLang="zh-TW" sz="2800"/>
              <a:t>What Makes an Application a Good Candidiate for VR?</a:t>
            </a:r>
          </a:p>
          <a:p>
            <a:endParaRPr lang="en-US" altLang="zh-TW" sz="2800"/>
          </a:p>
          <a:p>
            <a:r>
              <a:rPr lang="en-US" altLang="zh-TW" sz="2800"/>
              <a:t>Creating a VR Application.</a:t>
            </a:r>
          </a:p>
          <a:p>
            <a:endParaRPr lang="en-US" altLang="zh-TW" sz="2800"/>
          </a:p>
          <a:p>
            <a:r>
              <a:rPr lang="en-US" altLang="zh-TW" sz="2800"/>
              <a:t>Adapting from other Media.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b="1"/>
              <a:t>Will VR Meet Your goals ?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981200"/>
            <a:ext cx="8229600" cy="4327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Safety</a:t>
            </a:r>
          </a:p>
          <a:p>
            <a:pPr>
              <a:lnSpc>
                <a:spcPct val="90000"/>
              </a:lnSpc>
            </a:pPr>
            <a:endParaRPr lang="en-US" altLang="zh-TW"/>
          </a:p>
          <a:p>
            <a:pPr>
              <a:lnSpc>
                <a:spcPct val="90000"/>
              </a:lnSpc>
            </a:pPr>
            <a:r>
              <a:rPr lang="en-US" altLang="zh-TW"/>
              <a:t>Marketing</a:t>
            </a:r>
          </a:p>
          <a:p>
            <a:pPr>
              <a:lnSpc>
                <a:spcPct val="90000"/>
              </a:lnSpc>
            </a:pPr>
            <a:endParaRPr lang="en-US" altLang="zh-TW"/>
          </a:p>
          <a:p>
            <a:pPr>
              <a:lnSpc>
                <a:spcPct val="90000"/>
              </a:lnSpc>
            </a:pPr>
            <a:r>
              <a:rPr lang="en-US" altLang="zh-TW"/>
              <a:t>Cost savings</a:t>
            </a:r>
          </a:p>
          <a:p>
            <a:pPr>
              <a:lnSpc>
                <a:spcPct val="90000"/>
              </a:lnSpc>
            </a:pPr>
            <a:endParaRPr lang="en-US" altLang="zh-TW"/>
          </a:p>
          <a:p>
            <a:pPr>
              <a:lnSpc>
                <a:spcPct val="90000"/>
              </a:lnSpc>
            </a:pPr>
            <a:r>
              <a:rPr lang="en-US" altLang="zh-TW"/>
              <a:t>Profit </a:t>
            </a:r>
          </a:p>
          <a:p>
            <a:pPr>
              <a:lnSpc>
                <a:spcPct val="90000"/>
              </a:lnSpc>
            </a:pPr>
            <a:endParaRPr lang="en-US" altLang="zh-TW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844675"/>
            <a:ext cx="8229600" cy="4679950"/>
          </a:xfrm>
        </p:spPr>
        <p:txBody>
          <a:bodyPr/>
          <a:lstStyle/>
          <a:p>
            <a:r>
              <a:rPr lang="en-US" altLang="zh-TW"/>
              <a:t>Conveying ideas as artistic  expression</a:t>
            </a:r>
          </a:p>
          <a:p>
            <a:endParaRPr lang="en-US" altLang="zh-TW"/>
          </a:p>
          <a:p>
            <a:r>
              <a:rPr lang="en-US" altLang="zh-TW"/>
              <a:t>Improved ability to examine and </a:t>
            </a:r>
          </a:p>
          <a:p>
            <a:pPr>
              <a:buFont typeface="Wingdings 2" pitchFamily="18" charset="2"/>
              <a:buNone/>
            </a:pPr>
            <a:r>
              <a:rPr lang="en-US" altLang="zh-TW"/>
              <a:t>   explore 3D data</a:t>
            </a:r>
          </a:p>
          <a:p>
            <a:endParaRPr lang="en-US" altLang="zh-TW"/>
          </a:p>
          <a:p>
            <a:r>
              <a:rPr lang="en-US" altLang="zh-TW"/>
              <a:t>Entertainment or escapism</a:t>
            </a:r>
          </a:p>
          <a:p>
            <a:endParaRPr lang="en-US" altLang="zh-TW"/>
          </a:p>
          <a:p>
            <a:r>
              <a:rPr lang="en-US" altLang="zh-TW"/>
              <a:t>Improved quality of life </a:t>
            </a:r>
          </a:p>
          <a:p>
            <a:endParaRPr lang="en-US" altLang="zh-TW"/>
          </a:p>
          <a:p>
            <a:endParaRPr lang="en-US" altLang="zh-TW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Is VR the Appropriate Medium?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Moby Dick(or The Whale)</a:t>
            </a:r>
          </a:p>
          <a:p>
            <a:endParaRPr lang="en-US" altLang="zh-TW"/>
          </a:p>
          <a:p>
            <a:r>
              <a:rPr lang="en-US" altLang="zh-TW"/>
              <a:t>                           </a:t>
            </a:r>
          </a:p>
          <a:p>
            <a:r>
              <a:rPr lang="en-US" altLang="zh-TW"/>
              <a:t>                           Citizen Kane </a:t>
            </a:r>
          </a:p>
          <a:p>
            <a:r>
              <a:rPr lang="en-US" altLang="zh-TW" b="1"/>
              <a:t>                           Directed by</a:t>
            </a:r>
            <a:r>
              <a:rPr lang="en-US" altLang="zh-TW"/>
              <a:t/>
            </a:r>
            <a:br>
              <a:rPr lang="en-US" altLang="zh-TW"/>
            </a:br>
            <a:r>
              <a:rPr lang="en-US" altLang="zh-TW"/>
              <a:t>                           </a:t>
            </a:r>
            <a:r>
              <a:rPr lang="en-US" altLang="zh-TW">
                <a:hlinkClick r:id="rId2"/>
              </a:rPr>
              <a:t>Orson Welles</a:t>
            </a:r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</p:txBody>
      </p:sp>
      <p:pic>
        <p:nvPicPr>
          <p:cNvPr id="60420" name="Picture 4" descr="C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492375"/>
            <a:ext cx="2505075" cy="34559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/>
              <a:t>What Makes an Application a Good Candidiate for VR?</a:t>
            </a:r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A key component of VR : real time interface.</a:t>
            </a:r>
          </a:p>
          <a:p>
            <a:r>
              <a:rPr lang="en-US" altLang="zh-TW" dirty="0"/>
              <a:t>VR relies on a 3-D environment, tasks that are inherently 1-D or 2-D are not likely take advantage of VR.</a:t>
            </a:r>
          </a:p>
          <a:p>
            <a:r>
              <a:rPr lang="en-US" altLang="zh-TW" dirty="0"/>
              <a:t>The imprecision and lag in current tracking methods,  as well as relatively slow computation, makes tasks that require  a very close registration with the real </a:t>
            </a:r>
            <a:r>
              <a:rPr lang="en-US" altLang="zh-TW" dirty="0" smtClean="0"/>
              <a:t>world a difficult targets. 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42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636838"/>
            <a:ext cx="8540750" cy="3462337"/>
          </a:xfrm>
        </p:spPr>
        <p:txBody>
          <a:bodyPr/>
          <a:lstStyle/>
          <a:p>
            <a:r>
              <a:rPr lang="en-US" altLang="zh-TW"/>
              <a:t>Most VR devices are oriented toward visual and audio display. Because of this, there has been less work done applications for which haptic display.</a:t>
            </a:r>
          </a:p>
          <a:p>
            <a:pPr>
              <a:buFont typeface="Wingdings 2" pitchFamily="18" charset="2"/>
              <a:buNone/>
            </a:pPr>
            <a:r>
              <a:rPr lang="en-US" altLang="zh-TW"/>
              <a:t>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44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404813"/>
            <a:ext cx="8540750" cy="5694362"/>
          </a:xfrm>
        </p:spPr>
        <p:txBody>
          <a:bodyPr/>
          <a:lstStyle/>
          <a:p>
            <a:r>
              <a:rPr lang="en-US" altLang="zh-TW"/>
              <a:t>There are many problems for which the same benefits and problem solving capabilities of simulation can be extended to the medium of VR. </a:t>
            </a:r>
          </a:p>
          <a:p>
            <a:endParaRPr lang="en-US" altLang="zh-TW"/>
          </a:p>
          <a:p>
            <a:pPr lvl="2"/>
            <a:r>
              <a:rPr lang="en-US" altLang="zh-TW"/>
              <a:t>Problems that cannot be tackled in the physical </a:t>
            </a:r>
          </a:p>
          <a:p>
            <a:pPr lvl="2">
              <a:buFont typeface="Wingdings 2" pitchFamily="18" charset="2"/>
              <a:buNone/>
            </a:pPr>
            <a:r>
              <a:rPr lang="en-US" altLang="zh-TW"/>
              <a:t>   world.</a:t>
            </a:r>
          </a:p>
          <a:p>
            <a:pPr lvl="2"/>
            <a:r>
              <a:rPr lang="en-US" altLang="zh-TW"/>
              <a:t>Problems that cannot be studied safely.</a:t>
            </a:r>
          </a:p>
          <a:p>
            <a:pPr lvl="2"/>
            <a:r>
              <a:rPr lang="en-US" altLang="zh-TW"/>
              <a:t>Problems that cannot be experimented with due to cost constraints.</a:t>
            </a:r>
          </a:p>
          <a:p>
            <a:pPr lvl="2"/>
            <a:r>
              <a:rPr lang="en-US" altLang="zh-TW"/>
              <a:t>Problems in “What if?” studies.    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Creating a VR Application</a:t>
            </a:r>
          </a:p>
        </p:txBody>
      </p:sp>
      <p:sp>
        <p:nvSpPr>
          <p:cNvPr id="139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How ? </a:t>
            </a:r>
          </a:p>
          <a:p>
            <a:r>
              <a:rPr lang="en-US" altLang="zh-TW"/>
              <a:t>Familiarize yourself with the medium of VR to the  greatest extent feasible .</a:t>
            </a:r>
          </a:p>
          <a:p>
            <a:r>
              <a:rPr lang="en-US" altLang="zh-TW"/>
              <a:t>VR experiences .</a:t>
            </a:r>
          </a:p>
          <a:p>
            <a:r>
              <a:rPr lang="en-US" altLang="zh-TW"/>
              <a:t>VR hardware devices .</a:t>
            </a:r>
          </a:p>
          <a:p>
            <a:r>
              <a:rPr lang="en-US" altLang="zh-TW"/>
              <a:t> You may derive your VR experience from three sources (1)another medium , (2) an existing VR application , (3)  scratch 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designa">
  <a:themeElements>
    <a:clrScheme name="tdesigna 1">
      <a:dk1>
        <a:srgbClr val="080808"/>
      </a:dk1>
      <a:lt1>
        <a:srgbClr val="FFFFFF"/>
      </a:lt1>
      <a:dk2>
        <a:srgbClr val="0039AC"/>
      </a:dk2>
      <a:lt2>
        <a:srgbClr val="C0C0C0"/>
      </a:lt2>
      <a:accent1>
        <a:srgbClr val="FFFF99"/>
      </a:accent1>
      <a:accent2>
        <a:srgbClr val="FFCC66"/>
      </a:accent2>
      <a:accent3>
        <a:srgbClr val="FFFFFF"/>
      </a:accent3>
      <a:accent4>
        <a:srgbClr val="060606"/>
      </a:accent4>
      <a:accent5>
        <a:srgbClr val="FFFFCA"/>
      </a:accent5>
      <a:accent6>
        <a:srgbClr val="E7B95C"/>
      </a:accent6>
      <a:hlink>
        <a:srgbClr val="0066FF"/>
      </a:hlink>
      <a:folHlink>
        <a:srgbClr val="CC3300"/>
      </a:folHlink>
    </a:clrScheme>
    <a:fontScheme name="tdesigna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designa 1">
        <a:dk1>
          <a:srgbClr val="080808"/>
        </a:dk1>
        <a:lt1>
          <a:srgbClr val="FFFFFF"/>
        </a:lt1>
        <a:dk2>
          <a:srgbClr val="0039AC"/>
        </a:dk2>
        <a:lt2>
          <a:srgbClr val="C0C0C0"/>
        </a:lt2>
        <a:accent1>
          <a:srgbClr val="FFFF99"/>
        </a:accent1>
        <a:accent2>
          <a:srgbClr val="FFCC66"/>
        </a:accent2>
        <a:accent3>
          <a:srgbClr val="FFFFFF"/>
        </a:accent3>
        <a:accent4>
          <a:srgbClr val="060606"/>
        </a:accent4>
        <a:accent5>
          <a:srgbClr val="FFFFCA"/>
        </a:accent5>
        <a:accent6>
          <a:srgbClr val="E7B95C"/>
        </a:accent6>
        <a:hlink>
          <a:srgbClr val="0066FF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2">
        <a:dk1>
          <a:srgbClr val="333399"/>
        </a:dk1>
        <a:lt1>
          <a:srgbClr val="ADD3AF"/>
        </a:lt1>
        <a:dk2>
          <a:srgbClr val="D65700"/>
        </a:dk2>
        <a:lt2>
          <a:srgbClr val="B2B2B2"/>
        </a:lt2>
        <a:accent1>
          <a:srgbClr val="B8E9EE"/>
        </a:accent1>
        <a:accent2>
          <a:srgbClr val="FFCC00"/>
        </a:accent2>
        <a:accent3>
          <a:srgbClr val="D3E6D4"/>
        </a:accent3>
        <a:accent4>
          <a:srgbClr val="2A2A82"/>
        </a:accent4>
        <a:accent5>
          <a:srgbClr val="D8F2F5"/>
        </a:accent5>
        <a:accent6>
          <a:srgbClr val="E7B900"/>
        </a:accent6>
        <a:hlink>
          <a:srgbClr val="008080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3">
        <a:dk1>
          <a:srgbClr val="003BB2"/>
        </a:dk1>
        <a:lt1>
          <a:srgbClr val="CCFFCC"/>
        </a:lt1>
        <a:dk2>
          <a:srgbClr val="003366"/>
        </a:dk2>
        <a:lt2>
          <a:srgbClr val="C0C0C0"/>
        </a:lt2>
        <a:accent1>
          <a:srgbClr val="FFFFFF"/>
        </a:accent1>
        <a:accent2>
          <a:srgbClr val="009900"/>
        </a:accent2>
        <a:accent3>
          <a:srgbClr val="E2FFE2"/>
        </a:accent3>
        <a:accent4>
          <a:srgbClr val="003197"/>
        </a:accent4>
        <a:accent5>
          <a:srgbClr val="FFFFFF"/>
        </a:accent5>
        <a:accent6>
          <a:srgbClr val="008A00"/>
        </a:accent6>
        <a:hlink>
          <a:srgbClr val="333399"/>
        </a:hlink>
        <a:folHlink>
          <a:srgbClr val="E45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4">
        <a:dk1>
          <a:srgbClr val="0000CC"/>
        </a:dk1>
        <a:lt1>
          <a:srgbClr val="CCECFF"/>
        </a:lt1>
        <a:dk2>
          <a:srgbClr val="006666"/>
        </a:dk2>
        <a:lt2>
          <a:srgbClr val="C0C0C0"/>
        </a:lt2>
        <a:accent1>
          <a:srgbClr val="FFFF99"/>
        </a:accent1>
        <a:accent2>
          <a:srgbClr val="FFCCFF"/>
        </a:accent2>
        <a:accent3>
          <a:srgbClr val="E2F4FF"/>
        </a:accent3>
        <a:accent4>
          <a:srgbClr val="0000AE"/>
        </a:accent4>
        <a:accent5>
          <a:srgbClr val="FFFFCA"/>
        </a:accent5>
        <a:accent6>
          <a:srgbClr val="E7B9E7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5">
        <a:dk1>
          <a:srgbClr val="000000"/>
        </a:dk1>
        <a:lt1>
          <a:srgbClr val="FFFFCC"/>
        </a:lt1>
        <a:dk2>
          <a:srgbClr val="5A5A86"/>
        </a:dk2>
        <a:lt2>
          <a:srgbClr val="C0C0C0"/>
        </a:lt2>
        <a:accent1>
          <a:srgbClr val="D5E9F7"/>
        </a:accent1>
        <a:accent2>
          <a:srgbClr val="FFCC00"/>
        </a:accent2>
        <a:accent3>
          <a:srgbClr val="FFFFE2"/>
        </a:accent3>
        <a:accent4>
          <a:srgbClr val="000000"/>
        </a:accent4>
        <a:accent5>
          <a:srgbClr val="E7F2FA"/>
        </a:accent5>
        <a:accent6>
          <a:srgbClr val="E7B900"/>
        </a:accent6>
        <a:hlink>
          <a:srgbClr val="CC3300"/>
        </a:hlink>
        <a:folHlink>
          <a:srgbClr val="007D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6">
        <a:dk1>
          <a:srgbClr val="006666"/>
        </a:dk1>
        <a:lt1>
          <a:srgbClr val="FFECD9"/>
        </a:lt1>
        <a:dk2>
          <a:srgbClr val="000099"/>
        </a:dk2>
        <a:lt2>
          <a:srgbClr val="B2B2B2"/>
        </a:lt2>
        <a:accent1>
          <a:srgbClr val="EAEAEA"/>
        </a:accent1>
        <a:accent2>
          <a:srgbClr val="FF6600"/>
        </a:accent2>
        <a:accent3>
          <a:srgbClr val="FFF4E9"/>
        </a:accent3>
        <a:accent4>
          <a:srgbClr val="005656"/>
        </a:accent4>
        <a:accent5>
          <a:srgbClr val="F3F3F3"/>
        </a:accent5>
        <a:accent6>
          <a:srgbClr val="E75C00"/>
        </a:accent6>
        <a:hlink>
          <a:srgbClr val="0066FF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7">
        <a:dk1>
          <a:srgbClr val="585884"/>
        </a:dk1>
        <a:lt1>
          <a:srgbClr val="DDDDDD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99CC00"/>
        </a:accent2>
        <a:accent3>
          <a:srgbClr val="EBEBEB"/>
        </a:accent3>
        <a:accent4>
          <a:srgbClr val="4A4A70"/>
        </a:accent4>
        <a:accent5>
          <a:srgbClr val="FFFFE2"/>
        </a:accent5>
        <a:accent6>
          <a:srgbClr val="8AB900"/>
        </a:accent6>
        <a:hlink>
          <a:srgbClr val="FF3300"/>
        </a:hlink>
        <a:folHlink>
          <a:srgbClr val="6E3B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8">
        <a:dk1>
          <a:srgbClr val="333399"/>
        </a:dk1>
        <a:lt1>
          <a:srgbClr val="FFD9D9"/>
        </a:lt1>
        <a:dk2>
          <a:srgbClr val="00716E"/>
        </a:dk2>
        <a:lt2>
          <a:srgbClr val="C0C0C0"/>
        </a:lt2>
        <a:accent1>
          <a:srgbClr val="AED2BA"/>
        </a:accent1>
        <a:accent2>
          <a:srgbClr val="FF9933"/>
        </a:accent2>
        <a:accent3>
          <a:srgbClr val="FFE9E9"/>
        </a:accent3>
        <a:accent4>
          <a:srgbClr val="2A2A82"/>
        </a:accent4>
        <a:accent5>
          <a:srgbClr val="D3E5D9"/>
        </a:accent5>
        <a:accent6>
          <a:srgbClr val="E78A2D"/>
        </a:accent6>
        <a:hlink>
          <a:srgbClr val="CC330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TDESIGNA</Template>
  <TotalTime>575</TotalTime>
  <Words>332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tdesigna</vt:lpstr>
      <vt:lpstr>VR Chap 8 (1)</vt:lpstr>
      <vt:lpstr>Outline:</vt:lpstr>
      <vt:lpstr>Will VR Meet Your goals ?</vt:lpstr>
      <vt:lpstr>Slide 4</vt:lpstr>
      <vt:lpstr>Is VR the Appropriate Medium?</vt:lpstr>
      <vt:lpstr>What Makes an Application a Good Candidiate for VR?</vt:lpstr>
      <vt:lpstr>Slide 7</vt:lpstr>
      <vt:lpstr>Slide 8</vt:lpstr>
      <vt:lpstr>Creating a VR Application</vt:lpstr>
      <vt:lpstr>Adapting from Other Media</vt:lpstr>
    </vt:vector>
  </TitlesOfParts>
  <Company>ROYAL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虛擬實境報告</dc:title>
  <dc:creator>jorry</dc:creator>
  <cp:lastModifiedBy>Ming Ouhyoung</cp:lastModifiedBy>
  <cp:revision>13</cp:revision>
  <dcterms:created xsi:type="dcterms:W3CDTF">2005-05-31T14:55:49Z</dcterms:created>
  <dcterms:modified xsi:type="dcterms:W3CDTF">2012-03-12T23:38:20Z</dcterms:modified>
</cp:coreProperties>
</file>